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2"/>
  </p:notesMasterIdLst>
  <p:sldIdLst>
    <p:sldId id="293" r:id="rId5"/>
    <p:sldId id="296" r:id="rId6"/>
    <p:sldId id="297" r:id="rId7"/>
    <p:sldId id="298" r:id="rId8"/>
    <p:sldId id="370" r:id="rId9"/>
    <p:sldId id="371" r:id="rId10"/>
    <p:sldId id="372" r:id="rId11"/>
    <p:sldId id="373" r:id="rId12"/>
    <p:sldId id="374" r:id="rId13"/>
    <p:sldId id="375" r:id="rId14"/>
    <p:sldId id="376" r:id="rId15"/>
    <p:sldId id="377" r:id="rId16"/>
    <p:sldId id="378" r:id="rId17"/>
    <p:sldId id="379" r:id="rId18"/>
    <p:sldId id="299" r:id="rId19"/>
    <p:sldId id="300" r:id="rId20"/>
    <p:sldId id="302" r:id="rId21"/>
    <p:sldId id="303" r:id="rId22"/>
    <p:sldId id="304" r:id="rId23"/>
    <p:sldId id="305" r:id="rId24"/>
    <p:sldId id="306" r:id="rId25"/>
    <p:sldId id="310" r:id="rId26"/>
    <p:sldId id="366" r:id="rId27"/>
    <p:sldId id="314" r:id="rId28"/>
    <p:sldId id="311" r:id="rId29"/>
    <p:sldId id="307" r:id="rId30"/>
    <p:sldId id="308" r:id="rId31"/>
    <p:sldId id="309" r:id="rId32"/>
    <p:sldId id="312" r:id="rId33"/>
    <p:sldId id="313" r:id="rId34"/>
    <p:sldId id="315" r:id="rId35"/>
    <p:sldId id="316" r:id="rId36"/>
    <p:sldId id="317" r:id="rId37"/>
    <p:sldId id="318" r:id="rId38"/>
    <p:sldId id="319" r:id="rId39"/>
    <p:sldId id="325" r:id="rId40"/>
    <p:sldId id="321" r:id="rId41"/>
    <p:sldId id="322" r:id="rId42"/>
    <p:sldId id="323" r:id="rId43"/>
    <p:sldId id="326" r:id="rId44"/>
    <p:sldId id="327" r:id="rId45"/>
    <p:sldId id="328" r:id="rId46"/>
    <p:sldId id="329" r:id="rId47"/>
    <p:sldId id="330" r:id="rId48"/>
    <p:sldId id="331" r:id="rId49"/>
    <p:sldId id="332" r:id="rId50"/>
    <p:sldId id="333" r:id="rId51"/>
    <p:sldId id="334" r:id="rId52"/>
    <p:sldId id="32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63" r:id="rId70"/>
    <p:sldId id="364" r:id="rId71"/>
    <p:sldId id="365" r:id="rId72"/>
    <p:sldId id="351" r:id="rId73"/>
    <p:sldId id="352" r:id="rId74"/>
    <p:sldId id="353" r:id="rId75"/>
    <p:sldId id="354" r:id="rId76"/>
    <p:sldId id="355" r:id="rId77"/>
    <p:sldId id="356" r:id="rId78"/>
    <p:sldId id="357" r:id="rId79"/>
    <p:sldId id="358" r:id="rId80"/>
    <p:sldId id="359" r:id="rId81"/>
    <p:sldId id="360" r:id="rId82"/>
    <p:sldId id="361" r:id="rId83"/>
    <p:sldId id="367" r:id="rId84"/>
    <p:sldId id="368" r:id="rId85"/>
    <p:sldId id="362" r:id="rId86"/>
    <p:sldId id="369"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15" r:id="rId112"/>
    <p:sldId id="416" r:id="rId113"/>
    <p:sldId id="417" r:id="rId114"/>
    <p:sldId id="418" r:id="rId115"/>
    <p:sldId id="419" r:id="rId116"/>
    <p:sldId id="420" r:id="rId117"/>
    <p:sldId id="421" r:id="rId118"/>
    <p:sldId id="422" r:id="rId119"/>
    <p:sldId id="423" r:id="rId120"/>
    <p:sldId id="404" r:id="rId121"/>
    <p:sldId id="405" r:id="rId122"/>
    <p:sldId id="406" r:id="rId123"/>
    <p:sldId id="407" r:id="rId124"/>
    <p:sldId id="408" r:id="rId125"/>
    <p:sldId id="409" r:id="rId126"/>
    <p:sldId id="410" r:id="rId127"/>
    <p:sldId id="411" r:id="rId128"/>
    <p:sldId id="412" r:id="rId129"/>
    <p:sldId id="413" r:id="rId130"/>
    <p:sldId id="414" r:id="rId131"/>
    <p:sldId id="424" r:id="rId132"/>
    <p:sldId id="425" r:id="rId133"/>
    <p:sldId id="429" r:id="rId134"/>
    <p:sldId id="426" r:id="rId135"/>
    <p:sldId id="427" r:id="rId136"/>
    <p:sldId id="428" r:id="rId137"/>
    <p:sldId id="430" r:id="rId138"/>
    <p:sldId id="431" r:id="rId139"/>
    <p:sldId id="432" r:id="rId140"/>
    <p:sldId id="433" r:id="rId141"/>
    <p:sldId id="434" r:id="rId142"/>
    <p:sldId id="435" r:id="rId143"/>
    <p:sldId id="437" r:id="rId144"/>
    <p:sldId id="438" r:id="rId145"/>
    <p:sldId id="439" r:id="rId146"/>
    <p:sldId id="440" r:id="rId147"/>
    <p:sldId id="441" r:id="rId148"/>
    <p:sldId id="442" r:id="rId149"/>
    <p:sldId id="443" r:id="rId150"/>
    <p:sldId id="436" r:id="rId151"/>
    <p:sldId id="444" r:id="rId152"/>
    <p:sldId id="445" r:id="rId153"/>
    <p:sldId id="446" r:id="rId154"/>
    <p:sldId id="447" r:id="rId155"/>
    <p:sldId id="448" r:id="rId156"/>
    <p:sldId id="450" r:id="rId157"/>
    <p:sldId id="449" r:id="rId158"/>
    <p:sldId id="451" r:id="rId159"/>
    <p:sldId id="452" r:id="rId160"/>
    <p:sldId id="453" r:id="rId161"/>
    <p:sldId id="454" r:id="rId162"/>
    <p:sldId id="455" r:id="rId163"/>
    <p:sldId id="456" r:id="rId164"/>
    <p:sldId id="457" r:id="rId165"/>
    <p:sldId id="458" r:id="rId166"/>
    <p:sldId id="459" r:id="rId167"/>
    <p:sldId id="460" r:id="rId168"/>
    <p:sldId id="461" r:id="rId169"/>
    <p:sldId id="462" r:id="rId170"/>
    <p:sldId id="463" r:id="rId171"/>
    <p:sldId id="464" r:id="rId172"/>
    <p:sldId id="465" r:id="rId173"/>
    <p:sldId id="466" r:id="rId174"/>
    <p:sldId id="467" r:id="rId175"/>
    <p:sldId id="468" r:id="rId176"/>
    <p:sldId id="469" r:id="rId177"/>
    <p:sldId id="470" r:id="rId178"/>
    <p:sldId id="471" r:id="rId179"/>
    <p:sldId id="472" r:id="rId180"/>
    <p:sldId id="473" r:id="rId181"/>
    <p:sldId id="474" r:id="rId182"/>
    <p:sldId id="475" r:id="rId183"/>
    <p:sldId id="476" r:id="rId184"/>
    <p:sldId id="477" r:id="rId185"/>
    <p:sldId id="478" r:id="rId186"/>
    <p:sldId id="480" r:id="rId187"/>
    <p:sldId id="481" r:id="rId188"/>
    <p:sldId id="479" r:id="rId189"/>
    <p:sldId id="482" r:id="rId190"/>
    <p:sldId id="483" r:id="rId191"/>
    <p:sldId id="484" r:id="rId192"/>
    <p:sldId id="485" r:id="rId193"/>
    <p:sldId id="486" r:id="rId194"/>
    <p:sldId id="487" r:id="rId195"/>
    <p:sldId id="488" r:id="rId196"/>
    <p:sldId id="489" r:id="rId197"/>
    <p:sldId id="490" r:id="rId198"/>
    <p:sldId id="494" r:id="rId199"/>
    <p:sldId id="493" r:id="rId200"/>
    <p:sldId id="495" r:id="rId201"/>
    <p:sldId id="496" r:id="rId202"/>
    <p:sldId id="497" r:id="rId203"/>
    <p:sldId id="498" r:id="rId204"/>
    <p:sldId id="499" r:id="rId205"/>
    <p:sldId id="500" r:id="rId206"/>
    <p:sldId id="501" r:id="rId207"/>
    <p:sldId id="502" r:id="rId208"/>
    <p:sldId id="519" r:id="rId209"/>
    <p:sldId id="520" r:id="rId210"/>
    <p:sldId id="503" r:id="rId211"/>
    <p:sldId id="504" r:id="rId212"/>
    <p:sldId id="505" r:id="rId213"/>
    <p:sldId id="506" r:id="rId214"/>
    <p:sldId id="507" r:id="rId215"/>
    <p:sldId id="508" r:id="rId216"/>
    <p:sldId id="509" r:id="rId217"/>
    <p:sldId id="510" r:id="rId218"/>
    <p:sldId id="524" r:id="rId219"/>
    <p:sldId id="511" r:id="rId220"/>
    <p:sldId id="512" r:id="rId221"/>
    <p:sldId id="513" r:id="rId222"/>
    <p:sldId id="514" r:id="rId223"/>
    <p:sldId id="515" r:id="rId224"/>
    <p:sldId id="516" r:id="rId225"/>
    <p:sldId id="517" r:id="rId226"/>
    <p:sldId id="518" r:id="rId227"/>
    <p:sldId id="521" r:id="rId228"/>
    <p:sldId id="522" r:id="rId229"/>
    <p:sldId id="523" r:id="rId230"/>
    <p:sldId id="525" r:id="rId231"/>
    <p:sldId id="526" r:id="rId232"/>
    <p:sldId id="527" r:id="rId233"/>
    <p:sldId id="528" r:id="rId234"/>
    <p:sldId id="529" r:id="rId235"/>
    <p:sldId id="530" r:id="rId236"/>
    <p:sldId id="531" r:id="rId237"/>
    <p:sldId id="532" r:id="rId238"/>
    <p:sldId id="533" r:id="rId239"/>
    <p:sldId id="534" r:id="rId240"/>
    <p:sldId id="535" r:id="rId241"/>
    <p:sldId id="536" r:id="rId242"/>
    <p:sldId id="537" r:id="rId243"/>
    <p:sldId id="538" r:id="rId244"/>
    <p:sldId id="539" r:id="rId245"/>
    <p:sldId id="540" r:id="rId246"/>
    <p:sldId id="541" r:id="rId247"/>
    <p:sldId id="542" r:id="rId248"/>
    <p:sldId id="543" r:id="rId249"/>
    <p:sldId id="544" r:id="rId250"/>
    <p:sldId id="545" r:id="rId251"/>
    <p:sldId id="546" r:id="rId252"/>
    <p:sldId id="547" r:id="rId253"/>
    <p:sldId id="548" r:id="rId254"/>
    <p:sldId id="549" r:id="rId255"/>
    <p:sldId id="550" r:id="rId256"/>
    <p:sldId id="551" r:id="rId257"/>
    <p:sldId id="552" r:id="rId258"/>
    <p:sldId id="553" r:id="rId259"/>
    <p:sldId id="554" r:id="rId260"/>
    <p:sldId id="555" r:id="rId261"/>
    <p:sldId id="556" r:id="rId262"/>
    <p:sldId id="557" r:id="rId263"/>
    <p:sldId id="558" r:id="rId264"/>
    <p:sldId id="559" r:id="rId265"/>
    <p:sldId id="560" r:id="rId266"/>
    <p:sldId id="561" r:id="rId267"/>
    <p:sldId id="562" r:id="rId268"/>
    <p:sldId id="563" r:id="rId269"/>
    <p:sldId id="565" r:id="rId270"/>
    <p:sldId id="566" r:id="rId271"/>
    <p:sldId id="567" r:id="rId272"/>
    <p:sldId id="568" r:id="rId273"/>
    <p:sldId id="569" r:id="rId274"/>
    <p:sldId id="570" r:id="rId275"/>
    <p:sldId id="571" r:id="rId276"/>
    <p:sldId id="572" r:id="rId277"/>
    <p:sldId id="573" r:id="rId278"/>
    <p:sldId id="574" r:id="rId279"/>
    <p:sldId id="575" r:id="rId280"/>
    <p:sldId id="576" r:id="rId281"/>
    <p:sldId id="577" r:id="rId282"/>
    <p:sldId id="578" r:id="rId283"/>
    <p:sldId id="579" r:id="rId284"/>
    <p:sldId id="580" r:id="rId285"/>
    <p:sldId id="581" r:id="rId286"/>
    <p:sldId id="582" r:id="rId287"/>
    <p:sldId id="583" r:id="rId288"/>
    <p:sldId id="584" r:id="rId289"/>
    <p:sldId id="585" r:id="rId290"/>
    <p:sldId id="586" r:id="rId291"/>
    <p:sldId id="587" r:id="rId292"/>
    <p:sldId id="588" r:id="rId293"/>
    <p:sldId id="589" r:id="rId294"/>
    <p:sldId id="590" r:id="rId295"/>
    <p:sldId id="591" r:id="rId296"/>
    <p:sldId id="592" r:id="rId297"/>
    <p:sldId id="593" r:id="rId298"/>
    <p:sldId id="594" r:id="rId299"/>
    <p:sldId id="595" r:id="rId300"/>
    <p:sldId id="596" r:id="rId301"/>
    <p:sldId id="597" r:id="rId302"/>
    <p:sldId id="598" r:id="rId303"/>
    <p:sldId id="599" r:id="rId304"/>
    <p:sldId id="600" r:id="rId305"/>
    <p:sldId id="601" r:id="rId306"/>
    <p:sldId id="602" r:id="rId307"/>
    <p:sldId id="603" r:id="rId308"/>
    <p:sldId id="604" r:id="rId309"/>
    <p:sldId id="605" r:id="rId310"/>
    <p:sldId id="606" r:id="rId311"/>
    <p:sldId id="607" r:id="rId312"/>
    <p:sldId id="608" r:id="rId313"/>
    <p:sldId id="609" r:id="rId314"/>
    <p:sldId id="610" r:id="rId315"/>
    <p:sldId id="611" r:id="rId316"/>
    <p:sldId id="612" r:id="rId317"/>
    <p:sldId id="613" r:id="rId318"/>
    <p:sldId id="614" r:id="rId319"/>
    <p:sldId id="615" r:id="rId320"/>
    <p:sldId id="616" r:id="rId321"/>
    <p:sldId id="617" r:id="rId322"/>
    <p:sldId id="618" r:id="rId323"/>
    <p:sldId id="619" r:id="rId324"/>
    <p:sldId id="620" r:id="rId325"/>
    <p:sldId id="621" r:id="rId326"/>
    <p:sldId id="622" r:id="rId327"/>
    <p:sldId id="623" r:id="rId328"/>
    <p:sldId id="624" r:id="rId329"/>
    <p:sldId id="625" r:id="rId330"/>
    <p:sldId id="626" r:id="rId331"/>
    <p:sldId id="627" r:id="rId332"/>
    <p:sldId id="628" r:id="rId333"/>
    <p:sldId id="629" r:id="rId334"/>
    <p:sldId id="630" r:id="rId335"/>
    <p:sldId id="631" r:id="rId336"/>
    <p:sldId id="632" r:id="rId337"/>
    <p:sldId id="633" r:id="rId338"/>
    <p:sldId id="634" r:id="rId339"/>
    <p:sldId id="635" r:id="rId340"/>
    <p:sldId id="636" r:id="rId3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61" autoAdjust="0"/>
  </p:normalViewPr>
  <p:slideViewPr>
    <p:cSldViewPr snapToGrid="0">
      <p:cViewPr varScale="1">
        <p:scale>
          <a:sx n="67" d="100"/>
          <a:sy n="67"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tableStyles" Target="tableStyle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notesMaster" Target="notesMasters/notesMaster1.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theme" Target="theme/theme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63FB2-247B-4CC5-B744-3ED630A7CAAA}"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D4414-CEC1-4785-87F0-5FEA1EB805FA}" type="slidenum">
              <a:rPr lang="en-US" smtClean="0"/>
              <a:t>‹#›</a:t>
            </a:fld>
            <a:endParaRPr lang="en-US"/>
          </a:p>
        </p:txBody>
      </p:sp>
    </p:spTree>
    <p:extLst>
      <p:ext uri="{BB962C8B-B14F-4D97-AF65-F5344CB8AC3E}">
        <p14:creationId xmlns:p14="http://schemas.microsoft.com/office/powerpoint/2010/main" val="329794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D4414-CEC1-4785-87F0-5FEA1EB805FA}" type="slidenum">
              <a:rPr lang="en-US" smtClean="0"/>
              <a:t>16</a:t>
            </a:fld>
            <a:endParaRPr lang="en-US"/>
          </a:p>
        </p:txBody>
      </p:sp>
    </p:spTree>
    <p:extLst>
      <p:ext uri="{BB962C8B-B14F-4D97-AF65-F5344CB8AC3E}">
        <p14:creationId xmlns:p14="http://schemas.microsoft.com/office/powerpoint/2010/main" val="218519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D4414-CEC1-4785-87F0-5FEA1EB805FA}" type="slidenum">
              <a:rPr lang="en-US" smtClean="0"/>
              <a:t>28</a:t>
            </a:fld>
            <a:endParaRPr lang="en-US"/>
          </a:p>
        </p:txBody>
      </p:sp>
    </p:spTree>
    <p:extLst>
      <p:ext uri="{BB962C8B-B14F-4D97-AF65-F5344CB8AC3E}">
        <p14:creationId xmlns:p14="http://schemas.microsoft.com/office/powerpoint/2010/main" val="88656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Python it is not necessary to declare a variable before you assign to it; however, it is necessary to give it an initial value before you reference it. Here reference it refers to obtaining the value held by a variable. For example count = count + 1 </a:t>
            </a:r>
          </a:p>
          <a:p>
            <a:pPr marL="171450" indent="-171450">
              <a:buFont typeface="Arial" panose="020B0604020202020204" pitchFamily="34" charset="0"/>
              <a:buChar char="•"/>
            </a:pPr>
            <a:r>
              <a:rPr lang="en-US" sz="1200" dirty="0"/>
              <a:t>What this says is obtain the value held by count, add 1 to it and then store the new value back into count. If count does not have a value before you try to do this then you are trying to get hold of nothing and add 1 to it; which you can’t do and thus an error will be generated in your program, such as: NameError: name 'count_number_of_tries' is not defined.</a:t>
            </a:r>
          </a:p>
          <a:p>
            <a:endParaRPr lang="en-US" dirty="0"/>
          </a:p>
        </p:txBody>
      </p:sp>
      <p:sp>
        <p:nvSpPr>
          <p:cNvPr id="4" name="Slide Number Placeholder 3"/>
          <p:cNvSpPr>
            <a:spLocks noGrp="1"/>
          </p:cNvSpPr>
          <p:nvPr>
            <p:ph type="sldNum" sz="quarter" idx="5"/>
          </p:nvPr>
        </p:nvSpPr>
        <p:spPr/>
        <p:txBody>
          <a:bodyPr/>
          <a:lstStyle/>
          <a:p>
            <a:fld id="{C26D4414-CEC1-4785-87F0-5FEA1EB805FA}" type="slidenum">
              <a:rPr lang="en-US" smtClean="0"/>
              <a:t>34</a:t>
            </a:fld>
            <a:endParaRPr lang="en-US"/>
          </a:p>
        </p:txBody>
      </p:sp>
    </p:spTree>
    <p:extLst>
      <p:ext uri="{BB962C8B-B14F-4D97-AF65-F5344CB8AC3E}">
        <p14:creationId xmlns:p14="http://schemas.microsoft.com/office/powerpoint/2010/main" val="425233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Keyword</a:t>
            </a:r>
            <a:r>
              <a:rPr lang="en-US" dirty="0"/>
              <a:t>	</a:t>
            </a:r>
            <a:r>
              <a:rPr lang="en-US" b="1" u="sng" dirty="0"/>
              <a:t>Description</a:t>
            </a:r>
          </a:p>
          <a:p>
            <a:r>
              <a:rPr lang="en-US" dirty="0"/>
              <a:t>and	A logical operator</a:t>
            </a:r>
          </a:p>
          <a:p>
            <a:r>
              <a:rPr lang="en-US" dirty="0"/>
              <a:t>as	To create an alias</a:t>
            </a:r>
          </a:p>
          <a:p>
            <a:r>
              <a:rPr lang="en-US" dirty="0"/>
              <a:t>assert	For debugging</a:t>
            </a:r>
          </a:p>
          <a:p>
            <a:r>
              <a:rPr lang="en-US" dirty="0"/>
              <a:t>break	To break out of a loop</a:t>
            </a:r>
          </a:p>
          <a:p>
            <a:r>
              <a:rPr lang="en-US" dirty="0"/>
              <a:t>class	To define a class</a:t>
            </a:r>
          </a:p>
          <a:p>
            <a:r>
              <a:rPr lang="en-US" dirty="0"/>
              <a:t>continue	To continue to the next iteration of a loop</a:t>
            </a:r>
          </a:p>
          <a:p>
            <a:r>
              <a:rPr lang="en-US" dirty="0"/>
              <a:t>def	To define a function</a:t>
            </a:r>
          </a:p>
          <a:p>
            <a:r>
              <a:rPr lang="en-US" dirty="0"/>
              <a:t>del	To delete an object</a:t>
            </a:r>
          </a:p>
          <a:p>
            <a:r>
              <a:rPr lang="en-US" dirty="0"/>
              <a:t>elif	Used in conditional statements, same as else if</a:t>
            </a:r>
          </a:p>
          <a:p>
            <a:r>
              <a:rPr lang="en-US" dirty="0"/>
              <a:t>else	Used in conditional statements</a:t>
            </a:r>
          </a:p>
          <a:p>
            <a:r>
              <a:rPr lang="en-US" dirty="0"/>
              <a:t>except	Used with exceptions, what to do when an exception occurs</a:t>
            </a:r>
          </a:p>
          <a:p>
            <a:r>
              <a:rPr lang="en-US" dirty="0"/>
              <a:t>False	Boolean value, result of comparison operations</a:t>
            </a:r>
          </a:p>
          <a:p>
            <a:r>
              <a:rPr lang="en-US" dirty="0"/>
              <a:t>finally	Used with exceptions, a block of code that will be executed no matter if there is an exception or not</a:t>
            </a:r>
          </a:p>
          <a:p>
            <a:r>
              <a:rPr lang="en-US" dirty="0"/>
              <a:t>for	To create a for loop</a:t>
            </a:r>
          </a:p>
          <a:p>
            <a:r>
              <a:rPr lang="en-US" dirty="0"/>
              <a:t>from	To import specific parts of a module</a:t>
            </a:r>
          </a:p>
          <a:p>
            <a:r>
              <a:rPr lang="en-US" dirty="0"/>
              <a:t>global	To declare a global variable</a:t>
            </a:r>
          </a:p>
          <a:p>
            <a:r>
              <a:rPr lang="en-US" dirty="0"/>
              <a:t>if	To make a conditional statement</a:t>
            </a:r>
          </a:p>
          <a:p>
            <a:r>
              <a:rPr lang="en-US" dirty="0"/>
              <a:t>import	To import a module</a:t>
            </a:r>
          </a:p>
          <a:p>
            <a:r>
              <a:rPr lang="en-US" dirty="0"/>
              <a:t>in	To check if a value is present in a list, tuple, etc.</a:t>
            </a:r>
          </a:p>
          <a:p>
            <a:r>
              <a:rPr lang="en-US" dirty="0"/>
              <a:t>is	To test if two variables are equal</a:t>
            </a:r>
          </a:p>
          <a:p>
            <a:r>
              <a:rPr lang="en-US" dirty="0"/>
              <a:t>lambda	To create an anonymous function</a:t>
            </a:r>
          </a:p>
          <a:p>
            <a:r>
              <a:rPr lang="en-US" dirty="0"/>
              <a:t>None	Represents a null value</a:t>
            </a:r>
          </a:p>
          <a:p>
            <a:r>
              <a:rPr lang="en-US" dirty="0"/>
              <a:t>nonlocal	To declare a non-local variable</a:t>
            </a:r>
          </a:p>
          <a:p>
            <a:r>
              <a:rPr lang="en-US" dirty="0"/>
              <a:t>not	A logical operator</a:t>
            </a:r>
          </a:p>
          <a:p>
            <a:r>
              <a:rPr lang="en-US" dirty="0"/>
              <a:t>or	A logical operator</a:t>
            </a:r>
          </a:p>
          <a:p>
            <a:r>
              <a:rPr lang="en-US" dirty="0"/>
              <a:t>pass	A null statement, a statement that will do nothing</a:t>
            </a:r>
          </a:p>
          <a:p>
            <a:r>
              <a:rPr lang="en-US" dirty="0"/>
              <a:t>raise	To raise an exception</a:t>
            </a:r>
          </a:p>
          <a:p>
            <a:r>
              <a:rPr lang="en-US" dirty="0"/>
              <a:t>return	To exit a function and return a value</a:t>
            </a:r>
          </a:p>
          <a:p>
            <a:r>
              <a:rPr lang="en-US" dirty="0"/>
              <a:t>True	Boolean value, result of comparison operations</a:t>
            </a:r>
          </a:p>
          <a:p>
            <a:r>
              <a:rPr lang="en-US" dirty="0"/>
              <a:t>try	To make a try...except statement</a:t>
            </a:r>
          </a:p>
          <a:p>
            <a:r>
              <a:rPr lang="en-US" dirty="0"/>
              <a:t>while	To create a while loop</a:t>
            </a:r>
          </a:p>
          <a:p>
            <a:r>
              <a:rPr lang="en-US" dirty="0"/>
              <a:t>with	Used to simplify exception handling</a:t>
            </a:r>
          </a:p>
          <a:p>
            <a:r>
              <a:rPr lang="en-US" dirty="0"/>
              <a:t>yield	To end a function, returns a generator</a:t>
            </a:r>
          </a:p>
        </p:txBody>
      </p:sp>
      <p:sp>
        <p:nvSpPr>
          <p:cNvPr id="4" name="Slide Number Placeholder 3"/>
          <p:cNvSpPr>
            <a:spLocks noGrp="1"/>
          </p:cNvSpPr>
          <p:nvPr>
            <p:ph type="sldNum" sz="quarter" idx="5"/>
          </p:nvPr>
        </p:nvSpPr>
        <p:spPr/>
        <p:txBody>
          <a:bodyPr/>
          <a:lstStyle/>
          <a:p>
            <a:fld id="{C26D4414-CEC1-4785-87F0-5FEA1EB805FA}" type="slidenum">
              <a:rPr lang="en-US" smtClean="0"/>
              <a:t>35</a:t>
            </a:fld>
            <a:endParaRPr lang="en-US"/>
          </a:p>
        </p:txBody>
      </p:sp>
    </p:spTree>
    <p:extLst>
      <p:ext uri="{BB962C8B-B14F-4D97-AF65-F5344CB8AC3E}">
        <p14:creationId xmlns:p14="http://schemas.microsoft.com/office/powerpoint/2010/main" val="165633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Keyword</a:t>
            </a:r>
            <a:r>
              <a:rPr lang="en-US" b="1" dirty="0"/>
              <a:t>	</a:t>
            </a:r>
            <a:r>
              <a:rPr lang="en-US" b="1" u="sng" dirty="0"/>
              <a:t>Description</a:t>
            </a:r>
          </a:p>
          <a:p>
            <a:r>
              <a:rPr lang="en-US" dirty="0"/>
              <a:t>and	A logical operator</a:t>
            </a:r>
          </a:p>
          <a:p>
            <a:r>
              <a:rPr lang="en-US" dirty="0"/>
              <a:t>as	To create an alias</a:t>
            </a:r>
          </a:p>
          <a:p>
            <a:r>
              <a:rPr lang="en-US" dirty="0"/>
              <a:t>assert	For debugging</a:t>
            </a:r>
          </a:p>
          <a:p>
            <a:r>
              <a:rPr lang="en-US" dirty="0"/>
              <a:t>break	To break out of a loop</a:t>
            </a:r>
          </a:p>
          <a:p>
            <a:r>
              <a:rPr lang="en-US" dirty="0"/>
              <a:t>class	To define a class</a:t>
            </a:r>
          </a:p>
          <a:p>
            <a:r>
              <a:rPr lang="en-US" dirty="0"/>
              <a:t>continue	To continue to the next iteration of a loop</a:t>
            </a:r>
          </a:p>
          <a:p>
            <a:r>
              <a:rPr lang="en-US" dirty="0"/>
              <a:t>def	To define a function</a:t>
            </a:r>
          </a:p>
          <a:p>
            <a:r>
              <a:rPr lang="en-US" dirty="0"/>
              <a:t>del	To delete an object</a:t>
            </a:r>
          </a:p>
          <a:p>
            <a:r>
              <a:rPr lang="en-US" dirty="0"/>
              <a:t>elif	Used in conditional statements, same as else if</a:t>
            </a:r>
          </a:p>
          <a:p>
            <a:r>
              <a:rPr lang="en-US" dirty="0"/>
              <a:t>else	Used in conditional statements</a:t>
            </a:r>
          </a:p>
          <a:p>
            <a:r>
              <a:rPr lang="en-US" dirty="0"/>
              <a:t>except	Used with exceptions, what to do when an exception occurs</a:t>
            </a:r>
          </a:p>
          <a:p>
            <a:r>
              <a:rPr lang="en-US" dirty="0"/>
              <a:t>False	Boolean value, result of comparison operations</a:t>
            </a:r>
          </a:p>
          <a:p>
            <a:r>
              <a:rPr lang="en-US" dirty="0"/>
              <a:t>finally	Used with exceptions, a block of code that will be executed no matter if there is an exception or not</a:t>
            </a:r>
          </a:p>
          <a:p>
            <a:r>
              <a:rPr lang="en-US" dirty="0"/>
              <a:t>for	To create a for loop</a:t>
            </a:r>
          </a:p>
          <a:p>
            <a:r>
              <a:rPr lang="en-US" dirty="0"/>
              <a:t>from	To import specific parts of a module</a:t>
            </a:r>
          </a:p>
          <a:p>
            <a:r>
              <a:rPr lang="en-US" dirty="0"/>
              <a:t>global	To declare a global variable</a:t>
            </a:r>
          </a:p>
          <a:p>
            <a:r>
              <a:rPr lang="en-US" dirty="0"/>
              <a:t>if	To make a conditional statement</a:t>
            </a:r>
          </a:p>
          <a:p>
            <a:r>
              <a:rPr lang="en-US" dirty="0"/>
              <a:t>import	To import a module</a:t>
            </a:r>
          </a:p>
          <a:p>
            <a:r>
              <a:rPr lang="en-US" dirty="0"/>
              <a:t>in	To check if a value is present in a list, tuple, etc.</a:t>
            </a:r>
          </a:p>
          <a:p>
            <a:r>
              <a:rPr lang="en-US" dirty="0"/>
              <a:t>is	To test if two variables are equal</a:t>
            </a:r>
          </a:p>
          <a:p>
            <a:r>
              <a:rPr lang="en-US" dirty="0"/>
              <a:t>lambda	To create an anonymous function</a:t>
            </a:r>
          </a:p>
          <a:p>
            <a:r>
              <a:rPr lang="en-US" dirty="0"/>
              <a:t>None	Represents a null value</a:t>
            </a:r>
          </a:p>
          <a:p>
            <a:r>
              <a:rPr lang="en-US" dirty="0"/>
              <a:t>nonlocal	To declare a non-local variable</a:t>
            </a:r>
          </a:p>
          <a:p>
            <a:r>
              <a:rPr lang="en-US" dirty="0"/>
              <a:t>not	A logical operator</a:t>
            </a:r>
          </a:p>
          <a:p>
            <a:r>
              <a:rPr lang="en-US" dirty="0"/>
              <a:t>or	A logical operator</a:t>
            </a:r>
          </a:p>
          <a:p>
            <a:r>
              <a:rPr lang="en-US" dirty="0"/>
              <a:t>pass	A null statement, a statement that will do nothing</a:t>
            </a:r>
          </a:p>
          <a:p>
            <a:r>
              <a:rPr lang="en-US" dirty="0"/>
              <a:t>raise	To raise an exception</a:t>
            </a:r>
          </a:p>
          <a:p>
            <a:r>
              <a:rPr lang="en-US" dirty="0"/>
              <a:t>return	To exit a function and return a value</a:t>
            </a:r>
          </a:p>
          <a:p>
            <a:r>
              <a:rPr lang="en-US" dirty="0"/>
              <a:t>True	Boolean value, result of comparison operations</a:t>
            </a:r>
          </a:p>
          <a:p>
            <a:r>
              <a:rPr lang="en-US" dirty="0"/>
              <a:t>try	To make a try...except statement</a:t>
            </a:r>
          </a:p>
          <a:p>
            <a:r>
              <a:rPr lang="en-US" dirty="0"/>
              <a:t>while	To create a while loop</a:t>
            </a:r>
          </a:p>
          <a:p>
            <a:r>
              <a:rPr lang="en-US" dirty="0"/>
              <a:t>with	Used to simplify exception handling</a:t>
            </a:r>
          </a:p>
          <a:p>
            <a:r>
              <a:rPr lang="en-US" dirty="0"/>
              <a:t>yield	To end a function, returns a generator</a:t>
            </a:r>
          </a:p>
        </p:txBody>
      </p:sp>
      <p:sp>
        <p:nvSpPr>
          <p:cNvPr id="4" name="Slide Number Placeholder 3"/>
          <p:cNvSpPr>
            <a:spLocks noGrp="1"/>
          </p:cNvSpPr>
          <p:nvPr>
            <p:ph type="sldNum" sz="quarter" idx="5"/>
          </p:nvPr>
        </p:nvSpPr>
        <p:spPr/>
        <p:txBody>
          <a:bodyPr/>
          <a:lstStyle/>
          <a:p>
            <a:fld id="{C26D4414-CEC1-4785-87F0-5FEA1EB805FA}" type="slidenum">
              <a:rPr lang="en-US" smtClean="0"/>
              <a:t>36</a:t>
            </a:fld>
            <a:endParaRPr lang="en-US"/>
          </a:p>
        </p:txBody>
      </p:sp>
    </p:spTree>
    <p:extLst>
      <p:ext uri="{BB962C8B-B14F-4D97-AF65-F5344CB8AC3E}">
        <p14:creationId xmlns:p14="http://schemas.microsoft.com/office/powerpoint/2010/main" val="291805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D4414-CEC1-4785-87F0-5FEA1EB805FA}" type="slidenum">
              <a:rPr lang="en-US" smtClean="0"/>
              <a:t>65</a:t>
            </a:fld>
            <a:endParaRPr lang="en-US"/>
          </a:p>
        </p:txBody>
      </p:sp>
    </p:spTree>
    <p:extLst>
      <p:ext uri="{BB962C8B-B14F-4D97-AF65-F5344CB8AC3E}">
        <p14:creationId xmlns:p14="http://schemas.microsoft.com/office/powerpoint/2010/main" val="247464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`append()` and `extend()` methods in Python are both used to add elements to a list, but they have some key differences:</a:t>
            </a:r>
          </a:p>
          <a:p>
            <a:endParaRPr lang="en-US" dirty="0"/>
          </a:p>
          <a:p>
            <a:r>
              <a:rPr lang="en-US" dirty="0"/>
              <a:t>1. Functionality:</a:t>
            </a:r>
          </a:p>
          <a:p>
            <a:r>
              <a:rPr lang="en-US" dirty="0"/>
              <a:t>   - `append()`: Adds a single element to the end of the list. The element itself remains as it is; it is not broken down further.</a:t>
            </a:r>
          </a:p>
          <a:p>
            <a:r>
              <a:rPr lang="en-US" dirty="0"/>
              <a:t>   - `extend()`: Accepts an iterable (e.g., list, tuple, string) as an argument and adds each element of the iterable to the end of the list. If the iterable contains multiple elements, they are added individually to the list.</a:t>
            </a:r>
          </a:p>
          <a:p>
            <a:endParaRPr lang="en-US" dirty="0"/>
          </a:p>
          <a:p>
            <a:r>
              <a:rPr lang="en-US" dirty="0"/>
              <a:t>2. Input Type:</a:t>
            </a:r>
          </a:p>
          <a:p>
            <a:r>
              <a:rPr lang="en-US" dirty="0"/>
              <a:t>   - `append()`: Takes a single element as its argument.</a:t>
            </a:r>
          </a:p>
          <a:p>
            <a:r>
              <a:rPr lang="en-US" dirty="0"/>
              <a:t>   - `extend()`: Takes an iterable (e.g., list, tuple, string) as its argument.</a:t>
            </a:r>
          </a:p>
          <a:p>
            <a:endParaRPr lang="en-US" dirty="0"/>
          </a:p>
          <a:p>
            <a:r>
              <a:rPr lang="en-US" dirty="0"/>
              <a:t>3. Syntax:</a:t>
            </a:r>
          </a:p>
          <a:p>
            <a:r>
              <a:rPr lang="en-US" dirty="0"/>
              <a:t>   - `append()`: Syntax is `</a:t>
            </a:r>
            <a:r>
              <a:rPr lang="en-US" dirty="0" err="1"/>
              <a:t>list.append</a:t>
            </a:r>
            <a:r>
              <a:rPr lang="en-US" dirty="0"/>
              <a:t>(element)`, where `element` is the value to be added to the list.</a:t>
            </a:r>
          </a:p>
          <a:p>
            <a:r>
              <a:rPr lang="en-US" dirty="0"/>
              <a:t>   - `extend()`: Syntax is `</a:t>
            </a:r>
            <a:r>
              <a:rPr lang="en-US" dirty="0" err="1"/>
              <a:t>list.extend</a:t>
            </a:r>
            <a:r>
              <a:rPr lang="en-US" dirty="0"/>
              <a:t>(iterable)`, where `iterable` is the collection of elements to be added to the list.</a:t>
            </a:r>
          </a:p>
          <a:p>
            <a:endParaRPr lang="en-US" dirty="0"/>
          </a:p>
          <a:p>
            <a:r>
              <a:rPr lang="en-US" dirty="0"/>
              <a:t>4. Effect on the Original List:</a:t>
            </a:r>
          </a:p>
          <a:p>
            <a:r>
              <a:rPr lang="en-US" dirty="0"/>
              <a:t>   - `append()`: Modifies the original list by adding the element to the end.</a:t>
            </a:r>
          </a:p>
          <a:p>
            <a:r>
              <a:rPr lang="en-US" dirty="0"/>
              <a:t>   - `extend()`: Modifies the original list by adding all the elements from the iterable to the end.</a:t>
            </a:r>
          </a:p>
          <a:p>
            <a:endParaRPr lang="en-US" dirty="0"/>
          </a:p>
          <a:p>
            <a:r>
              <a:rPr lang="en-US" dirty="0"/>
              <a:t>Here are some examples to illustrate the differences:</a:t>
            </a:r>
          </a:p>
          <a:p>
            <a:endParaRPr lang="en-US" dirty="0"/>
          </a:p>
          <a:p>
            <a:r>
              <a:rPr lang="en-US" dirty="0"/>
              <a:t>```python</a:t>
            </a:r>
          </a:p>
          <a:p>
            <a:r>
              <a:rPr lang="en-US" dirty="0"/>
              <a:t># Using append()</a:t>
            </a:r>
          </a:p>
          <a:p>
            <a:r>
              <a:rPr lang="en-US" dirty="0" err="1"/>
              <a:t>my_list</a:t>
            </a:r>
            <a:r>
              <a:rPr lang="en-US" dirty="0"/>
              <a:t> = [1, 2, 3]</a:t>
            </a:r>
          </a:p>
          <a:p>
            <a:r>
              <a:rPr lang="en-US" dirty="0" err="1"/>
              <a:t>my_list.append</a:t>
            </a:r>
            <a:r>
              <a:rPr lang="en-US" dirty="0"/>
              <a:t>(4)</a:t>
            </a:r>
          </a:p>
          <a:p>
            <a:r>
              <a:rPr lang="en-US" dirty="0"/>
              <a:t>print(</a:t>
            </a:r>
            <a:r>
              <a:rPr lang="en-US" dirty="0" err="1"/>
              <a:t>my_list</a:t>
            </a:r>
            <a:r>
              <a:rPr lang="en-US" dirty="0"/>
              <a:t>)  # Output: [1, 2, 3, 4]</a:t>
            </a:r>
          </a:p>
          <a:p>
            <a:endParaRPr lang="en-US" dirty="0"/>
          </a:p>
          <a:p>
            <a:r>
              <a:rPr lang="en-US" dirty="0"/>
              <a:t># Using extend()</a:t>
            </a:r>
          </a:p>
          <a:p>
            <a:r>
              <a:rPr lang="en-US" dirty="0" err="1"/>
              <a:t>my_list</a:t>
            </a:r>
            <a:r>
              <a:rPr lang="en-US" dirty="0"/>
              <a:t> = [1, 2, 3]</a:t>
            </a:r>
          </a:p>
          <a:p>
            <a:r>
              <a:rPr lang="en-US" dirty="0" err="1"/>
              <a:t>my_list.extend</a:t>
            </a:r>
            <a:r>
              <a:rPr lang="en-US" dirty="0"/>
              <a:t>([4, 5, 6])</a:t>
            </a:r>
          </a:p>
          <a:p>
            <a:r>
              <a:rPr lang="en-US" dirty="0"/>
              <a:t>print(</a:t>
            </a:r>
            <a:r>
              <a:rPr lang="en-US" dirty="0" err="1"/>
              <a:t>my_list</a:t>
            </a:r>
            <a:r>
              <a:rPr lang="en-US" dirty="0"/>
              <a:t>)  # Output: [1, 2, 3, 4, 5, 6]</a:t>
            </a:r>
          </a:p>
          <a:p>
            <a:r>
              <a:rPr lang="en-US" dirty="0"/>
              <a:t>```</a:t>
            </a:r>
          </a:p>
          <a:p>
            <a:endParaRPr lang="en-US" dirty="0"/>
          </a:p>
          <a:p>
            <a:r>
              <a:rPr lang="en-US"/>
              <a:t>In summary, `append()` adds a single element to the end of the list, while `extend()` adds all the elements from an iterable to the end of the list, effectively extending the list with the elements from the iterable.</a:t>
            </a:r>
          </a:p>
        </p:txBody>
      </p:sp>
      <p:sp>
        <p:nvSpPr>
          <p:cNvPr id="4" name="Slide Number Placeholder 3"/>
          <p:cNvSpPr>
            <a:spLocks noGrp="1"/>
          </p:cNvSpPr>
          <p:nvPr>
            <p:ph type="sldNum" sz="quarter" idx="5"/>
          </p:nvPr>
        </p:nvSpPr>
        <p:spPr/>
        <p:txBody>
          <a:bodyPr/>
          <a:lstStyle/>
          <a:p>
            <a:fld id="{C26D4414-CEC1-4785-87F0-5FEA1EB805FA}" type="slidenum">
              <a:rPr lang="en-US" smtClean="0"/>
              <a:t>242</a:t>
            </a:fld>
            <a:endParaRPr lang="en-US"/>
          </a:p>
        </p:txBody>
      </p:sp>
    </p:spTree>
    <p:extLst>
      <p:ext uri="{BB962C8B-B14F-4D97-AF65-F5344CB8AC3E}">
        <p14:creationId xmlns:p14="http://schemas.microsoft.com/office/powerpoint/2010/main" val="150764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D4414-CEC1-4785-87F0-5FEA1EB805FA}" type="slidenum">
              <a:rPr lang="en-US" smtClean="0"/>
              <a:t>244</a:t>
            </a:fld>
            <a:endParaRPr lang="en-US"/>
          </a:p>
        </p:txBody>
      </p:sp>
    </p:spTree>
    <p:extLst>
      <p:ext uri="{BB962C8B-B14F-4D97-AF65-F5344CB8AC3E}">
        <p14:creationId xmlns:p14="http://schemas.microsoft.com/office/powerpoint/2010/main" val="50771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format specifiers are used in combination with the `%` operator or the `</a:t>
            </a:r>
            <a:r>
              <a:rPr lang="en-US" dirty="0" err="1"/>
              <a:t>str.format</a:t>
            </a:r>
            <a:r>
              <a:rPr lang="en-US" dirty="0"/>
              <a:t>()` method to format strings. Here is a list of common format specifiers used in Python:</a:t>
            </a:r>
          </a:p>
          <a:p>
            <a:endParaRPr lang="en-US" dirty="0"/>
          </a:p>
          <a:p>
            <a:r>
              <a:rPr lang="en-US" dirty="0"/>
              <a:t>1. Integer Format Specifiers:</a:t>
            </a:r>
          </a:p>
          <a:p>
            <a:r>
              <a:rPr lang="en-US" dirty="0"/>
              <a:t>   - `%d`: Decimal integer.</a:t>
            </a:r>
          </a:p>
          <a:p>
            <a:r>
              <a:rPr lang="en-US" dirty="0"/>
              <a:t>   - `%o`: Octal integer.</a:t>
            </a:r>
          </a:p>
          <a:p>
            <a:r>
              <a:rPr lang="en-US" dirty="0"/>
              <a:t>   - `%x`: Hexadecimal integer (lowercase letters).</a:t>
            </a:r>
          </a:p>
          <a:p>
            <a:r>
              <a:rPr lang="en-US" dirty="0"/>
              <a:t>   - `%X`: Hexadecimal integer (uppercase letters).</a:t>
            </a:r>
          </a:p>
          <a:p>
            <a:endParaRPr lang="en-US" dirty="0"/>
          </a:p>
          <a:p>
            <a:r>
              <a:rPr lang="en-US" dirty="0"/>
              <a:t>2. Floating-Point Format Specifiers:</a:t>
            </a:r>
          </a:p>
          <a:p>
            <a:r>
              <a:rPr lang="en-US" dirty="0"/>
              <a:t>   - `%f`: Floating-point number.</a:t>
            </a:r>
          </a:p>
          <a:p>
            <a:r>
              <a:rPr lang="en-US" dirty="0"/>
              <a:t>   - `%e`: Floating-point number in scientific notation (lowercase 'e').</a:t>
            </a:r>
          </a:p>
          <a:p>
            <a:r>
              <a:rPr lang="en-US" dirty="0"/>
              <a:t>   - `%E`: Floating-point number in scientific notation (uppercase 'E').</a:t>
            </a:r>
          </a:p>
          <a:p>
            <a:endParaRPr lang="en-US" dirty="0"/>
          </a:p>
          <a:p>
            <a:r>
              <a:rPr lang="en-US" dirty="0"/>
              <a:t>3. String Format Specifiers:</a:t>
            </a:r>
          </a:p>
          <a:p>
            <a:r>
              <a:rPr lang="en-US" dirty="0"/>
              <a:t>   - `%s`: String.</a:t>
            </a:r>
          </a:p>
          <a:p>
            <a:r>
              <a:rPr lang="en-US" dirty="0"/>
              <a:t>   - `%r`: String (referred to using `</a:t>
            </a:r>
            <a:r>
              <a:rPr lang="en-US" dirty="0" err="1"/>
              <a:t>repr</a:t>
            </a:r>
            <a:r>
              <a:rPr lang="en-US" dirty="0"/>
              <a:t>()`).</a:t>
            </a:r>
          </a:p>
          <a:p>
            <a:endParaRPr lang="en-US" dirty="0"/>
          </a:p>
          <a:p>
            <a:r>
              <a:rPr lang="en-US" dirty="0"/>
              <a:t>4. Width and Precision Specifiers:</a:t>
            </a:r>
          </a:p>
          <a:p>
            <a:r>
              <a:rPr lang="en-US" dirty="0"/>
              <a:t>   - `%&lt;width&gt;d`: Integer with specified width.</a:t>
            </a:r>
          </a:p>
          <a:p>
            <a:r>
              <a:rPr lang="en-US" dirty="0"/>
              <a:t>   - `%&lt;width&gt;f`: Floating-point number with specified width.</a:t>
            </a:r>
          </a:p>
          <a:p>
            <a:r>
              <a:rPr lang="en-US" dirty="0"/>
              <a:t>   - `%&lt;width&gt;.&lt;precision&gt;f`: Floating-point number with specified width and precision.</a:t>
            </a:r>
          </a:p>
          <a:p>
            <a:r>
              <a:rPr lang="en-US" dirty="0"/>
              <a:t>   - `%&lt;width&gt;s`: String with specified width.</a:t>
            </a:r>
          </a:p>
          <a:p>
            <a:endParaRPr lang="en-US" dirty="0"/>
          </a:p>
          <a:p>
            <a:r>
              <a:rPr lang="en-US" dirty="0"/>
              <a:t>5. Boolean Format Specifier:</a:t>
            </a:r>
          </a:p>
          <a:p>
            <a:r>
              <a:rPr lang="en-US" dirty="0"/>
              <a:t>   - `%&lt;width&gt;?`: Boolean (displays `True` or `False`).</a:t>
            </a:r>
          </a:p>
          <a:p>
            <a:endParaRPr lang="en-US" dirty="0"/>
          </a:p>
          <a:p>
            <a:r>
              <a:rPr lang="en-US" dirty="0"/>
              <a:t>6. None Format Specifier:</a:t>
            </a:r>
          </a:p>
          <a:p>
            <a:r>
              <a:rPr lang="en-US" dirty="0"/>
              <a:t>   - `%&lt;width&gt;`: None (displays `None`).</a:t>
            </a:r>
          </a:p>
          <a:p>
            <a:endParaRPr lang="en-US" dirty="0"/>
          </a:p>
          <a:p>
            <a:r>
              <a:rPr lang="en-US" dirty="0"/>
              <a:t>7. Character Format Specifier:</a:t>
            </a:r>
          </a:p>
          <a:p>
            <a:r>
              <a:rPr lang="en-US" dirty="0"/>
              <a:t>   - `%c`: Character.</a:t>
            </a:r>
          </a:p>
          <a:p>
            <a:endParaRPr lang="en-US" dirty="0"/>
          </a:p>
          <a:p>
            <a:r>
              <a:rPr lang="en-US" dirty="0"/>
              <a:t>8. Padding and Alignment Specifiers:</a:t>
            </a:r>
          </a:p>
          <a:p>
            <a:r>
              <a:rPr lang="en-US" dirty="0"/>
              <a:t>   - `%&lt;width&gt;`: Right-aligned.</a:t>
            </a:r>
          </a:p>
          <a:p>
            <a:r>
              <a:rPr lang="en-US" dirty="0"/>
              <a:t>   - `%&lt;width&gt;_&lt;`: Left-aligned.</a:t>
            </a:r>
          </a:p>
          <a:p>
            <a:r>
              <a:rPr lang="en-US" dirty="0"/>
              <a:t>   - `%&lt;width&gt;^`: Center-aligned.</a:t>
            </a:r>
          </a:p>
          <a:p>
            <a:endParaRPr lang="en-US" dirty="0"/>
          </a:p>
          <a:p>
            <a:r>
              <a:rPr lang="en-US" dirty="0"/>
              <a:t>9. Multiple Variables:</a:t>
            </a:r>
          </a:p>
          <a:p>
            <a:r>
              <a:rPr lang="en-US" dirty="0"/>
              <a:t>   - `%(&lt;name&gt;)s`: Named variable substitution.</a:t>
            </a:r>
          </a:p>
          <a:p>
            <a:endParaRPr lang="en-US" dirty="0"/>
          </a:p>
          <a:p>
            <a:r>
              <a:rPr lang="en-US" dirty="0"/>
              <a:t>Please note that with the introduction of f-strings (formatted string literals) in Python 3.6 and above, the usage of format specifiers with `%` operator has been gradually replaced by f-strings, which offer a more concise and expressive way to format strings. For example, an f-string equivalent of the above example would be:</a:t>
            </a:r>
          </a:p>
          <a:p>
            <a:endParaRPr lang="en-US" dirty="0"/>
          </a:p>
          <a:p>
            <a:r>
              <a:rPr lang="en-US" dirty="0"/>
              <a:t>```python</a:t>
            </a:r>
          </a:p>
          <a:p>
            <a:r>
              <a:rPr lang="en-US" dirty="0"/>
              <a:t>students = 24</a:t>
            </a:r>
          </a:p>
          <a:p>
            <a:r>
              <a:rPr lang="en-US" dirty="0" err="1"/>
              <a:t>mean_score</a:t>
            </a:r>
            <a:r>
              <a:rPr lang="en-US" dirty="0"/>
              <a:t> = 78.5</a:t>
            </a:r>
          </a:p>
          <a:p>
            <a:r>
              <a:rPr lang="en-US" dirty="0"/>
              <a:t>subject = "mathematics"</a:t>
            </a:r>
          </a:p>
          <a:p>
            <a:endParaRPr lang="en-US" dirty="0"/>
          </a:p>
          <a:p>
            <a:r>
              <a:rPr lang="en-US" dirty="0" err="1"/>
              <a:t>formatted_string</a:t>
            </a:r>
            <a:r>
              <a:rPr lang="en-US" dirty="0"/>
              <a:t> = </a:t>
            </a:r>
            <a:r>
              <a:rPr lang="en-US" dirty="0" err="1"/>
              <a:t>f"Our</a:t>
            </a:r>
            <a:r>
              <a:rPr lang="en-US" dirty="0"/>
              <a:t> class has {students} students with a mean score of {</a:t>
            </a:r>
            <a:r>
              <a:rPr lang="en-US" dirty="0" err="1"/>
              <a:t>mean_score</a:t>
            </a:r>
            <a:r>
              <a:rPr lang="en-US" dirty="0"/>
              <a:t>} in {subject}."</a:t>
            </a:r>
          </a:p>
          <a:p>
            <a:r>
              <a:rPr lang="en-US" dirty="0"/>
              <a:t>```</a:t>
            </a:r>
          </a:p>
          <a:p>
            <a:endParaRPr lang="en-US" dirty="0"/>
          </a:p>
          <a:p>
            <a:r>
              <a:rPr lang="en-US" dirty="0"/>
              <a:t>This is the preferred way of formatting strings in modern Python code.</a:t>
            </a:r>
          </a:p>
        </p:txBody>
      </p:sp>
      <p:sp>
        <p:nvSpPr>
          <p:cNvPr id="4" name="Slide Number Placeholder 3"/>
          <p:cNvSpPr>
            <a:spLocks noGrp="1"/>
          </p:cNvSpPr>
          <p:nvPr>
            <p:ph type="sldNum" sz="quarter" idx="5"/>
          </p:nvPr>
        </p:nvSpPr>
        <p:spPr/>
        <p:txBody>
          <a:bodyPr/>
          <a:lstStyle/>
          <a:p>
            <a:fld id="{C26D4414-CEC1-4785-87F0-5FEA1EB805FA}" type="slidenum">
              <a:rPr lang="en-US" smtClean="0"/>
              <a:t>328</a:t>
            </a:fld>
            <a:endParaRPr lang="en-US"/>
          </a:p>
        </p:txBody>
      </p:sp>
    </p:spTree>
    <p:extLst>
      <p:ext uri="{BB962C8B-B14F-4D97-AF65-F5344CB8AC3E}">
        <p14:creationId xmlns:p14="http://schemas.microsoft.com/office/powerpoint/2010/main" val="182117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hyperlink" Target="http://en.wikipedia.org/"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iki.python.org/moin/BitwiseOperators"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hyperlink" Target="https://www.programiz.com/python-programming/methods/string/split" TargetMode="External"/><Relationship Id="rId3" Type="http://schemas.openxmlformats.org/officeDocument/2006/relationships/hyperlink" Target="https://www.programiz.com/python-programming/methods/string/lower" TargetMode="External"/><Relationship Id="rId7" Type="http://schemas.openxmlformats.org/officeDocument/2006/relationships/hyperlink" Target="https://www.programiz.com/python-programming/methods/string/rstrip" TargetMode="External"/><Relationship Id="rId2" Type="http://schemas.openxmlformats.org/officeDocument/2006/relationships/hyperlink" Target="https://www.programiz.com/python-programming/methods/string/upper" TargetMode="External"/><Relationship Id="rId1" Type="http://schemas.openxmlformats.org/officeDocument/2006/relationships/slideLayout" Target="../slideLayouts/slideLayout2.xml"/><Relationship Id="rId6" Type="http://schemas.openxmlformats.org/officeDocument/2006/relationships/hyperlink" Target="https://www.programiz.com/python-programming/methods/string/find" TargetMode="External"/><Relationship Id="rId11" Type="http://schemas.openxmlformats.org/officeDocument/2006/relationships/hyperlink" Target="https://www.programiz.com/python-programming/methods/string/index" TargetMode="External"/><Relationship Id="rId5" Type="http://schemas.openxmlformats.org/officeDocument/2006/relationships/hyperlink" Target="https://www.programiz.com/python-programming/methods/string/replace" TargetMode="External"/><Relationship Id="rId10" Type="http://schemas.openxmlformats.org/officeDocument/2006/relationships/hyperlink" Target="https://www.programiz.com/python-programming/methods/string/isnumeric" TargetMode="External"/><Relationship Id="rId4" Type="http://schemas.openxmlformats.org/officeDocument/2006/relationships/hyperlink" Target="https://www.programiz.com/python-programming/methods/string/partition" TargetMode="External"/><Relationship Id="rId9" Type="http://schemas.openxmlformats.org/officeDocument/2006/relationships/hyperlink" Target="https://www.programiz.com/python-programming/methods/string/startswith" TargetMode="External"/></Relationships>
</file>

<file path=ppt/slides/_rels/slide2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ynative.com/python-variabl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w3schools.com/python/python_ref_keywords.asp" TargetMode="External"/><Relationship Id="rId4" Type="http://schemas.openxmlformats.org/officeDocument/2006/relationships/hyperlink" Target="https://www.w3schools.com/python/python_variables.as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w3schools.com/python/python_tuples_unpack.as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expressions-in-pyth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ealpython.com/python-boolean/#:~:text=The%20Python%20Boolean%20type%20is,to%20programming%20well%20in%20Pyth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w3schools.com/python/gloss_python_logical_operators.as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w3schools.com/python/gloss_python_bitwise_operators.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qtconsole.readthedocs.io/en/stable/index.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pynative.com/python-statement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w3schools.com/python/python_comments.as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docs.python.org/3/reference/simple_stmts.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pynative.com/python-basic-exercise-for-beginners/" TargetMode="External"/><Relationship Id="rId2" Type="http://schemas.openxmlformats.org/officeDocument/2006/relationships/hyperlink" Target="https://pynative.com/python-break-continue-pas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3600" b="1" dirty="0">
                <a:solidFill>
                  <a:schemeClr val="tx1"/>
                </a:solidFill>
              </a:rPr>
              <a:t>Introduction and Fundamental Concepts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Unit 1</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0B9A8-D05B-80A8-0E5A-295DAE3FE4AF}"/>
              </a:ext>
            </a:extLst>
          </p:cNvPr>
          <p:cNvSpPr>
            <a:spLocks noGrp="1"/>
          </p:cNvSpPr>
          <p:nvPr>
            <p:ph idx="1"/>
          </p:nvPr>
        </p:nvSpPr>
        <p:spPr>
          <a:xfrm>
            <a:off x="1066800" y="594360"/>
            <a:ext cx="10058400" cy="5699760"/>
          </a:xfrm>
        </p:spPr>
        <p:txBody>
          <a:bodyPr>
            <a:normAutofit/>
          </a:bodyPr>
          <a:lstStyle/>
          <a:p>
            <a:r>
              <a:rPr lang="en-US" sz="2400" dirty="0"/>
              <a:t>Which will write "Hello, World!" in the command line:</a:t>
            </a:r>
          </a:p>
          <a:p>
            <a:pPr lvl="1">
              <a:buFont typeface="Wingdings" panose="05000000000000000000" pitchFamily="2" charset="2"/>
              <a:buChar char="Ø"/>
            </a:pPr>
            <a:r>
              <a:rPr lang="en-US" sz="2400" dirty="0"/>
              <a:t>C:\Users\Your Name&gt;python</a:t>
            </a:r>
          </a:p>
          <a:p>
            <a:pPr lvl="1">
              <a:buFont typeface="Wingdings" panose="05000000000000000000" pitchFamily="2" charset="2"/>
              <a:buChar char="Ø"/>
            </a:pPr>
            <a:r>
              <a:rPr lang="en-US" sz="2400" dirty="0"/>
              <a:t>Python 3.6.4 (v3.6.4:d48eceb, Dec 19 2017, 06:04:45) [MSC v.1900 32 bit (Intel)] on win32</a:t>
            </a:r>
          </a:p>
          <a:p>
            <a:pPr lvl="1">
              <a:buFont typeface="Wingdings" panose="05000000000000000000" pitchFamily="2" charset="2"/>
              <a:buChar char="Ø"/>
            </a:pPr>
            <a:r>
              <a:rPr lang="en-US" sz="2400" dirty="0"/>
              <a:t>Type "help", "copyright", "credits" or "license" for more information.</a:t>
            </a:r>
          </a:p>
          <a:p>
            <a:pPr lvl="1">
              <a:buFont typeface="Wingdings" panose="05000000000000000000" pitchFamily="2" charset="2"/>
              <a:buChar char="Ø"/>
            </a:pPr>
            <a:r>
              <a:rPr lang="en-US" sz="2400" dirty="0"/>
              <a:t>&gt;&gt;&gt; print("Hello, World!")</a:t>
            </a:r>
          </a:p>
          <a:p>
            <a:pPr lvl="1">
              <a:buFont typeface="Wingdings" panose="05000000000000000000" pitchFamily="2" charset="2"/>
              <a:buChar char="Ø"/>
            </a:pPr>
            <a:r>
              <a:rPr lang="en-US" sz="2400" dirty="0"/>
              <a:t>Hello, World!</a:t>
            </a:r>
          </a:p>
          <a:p>
            <a:pPr lvl="1">
              <a:buFont typeface="Wingdings" panose="05000000000000000000" pitchFamily="2" charset="2"/>
              <a:buChar char="Ø"/>
            </a:pPr>
            <a:r>
              <a:rPr lang="en-US" sz="2400" dirty="0"/>
              <a:t>Whenever you are done in the python command line, you can simply type the following to quit the python command line interface:</a:t>
            </a:r>
          </a:p>
          <a:p>
            <a:pPr lvl="1">
              <a:buFont typeface="Wingdings" panose="05000000000000000000" pitchFamily="2" charset="2"/>
              <a:buChar char="Ø"/>
            </a:pPr>
            <a:r>
              <a:rPr lang="en-US" sz="2400" dirty="0"/>
              <a:t>exit()</a:t>
            </a:r>
          </a:p>
        </p:txBody>
      </p:sp>
    </p:spTree>
    <p:extLst>
      <p:ext uri="{BB962C8B-B14F-4D97-AF65-F5344CB8AC3E}">
        <p14:creationId xmlns:p14="http://schemas.microsoft.com/office/powerpoint/2010/main" val="2334464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27-BE7B-B534-00BE-280968C4AE7E}"/>
              </a:ext>
            </a:extLst>
          </p:cNvPr>
          <p:cNvSpPr>
            <a:spLocks noGrp="1"/>
          </p:cNvSpPr>
          <p:nvPr>
            <p:ph type="title"/>
          </p:nvPr>
        </p:nvSpPr>
        <p:spPr>
          <a:xfrm>
            <a:off x="1066800" y="642594"/>
            <a:ext cx="10058400" cy="881406"/>
          </a:xfrm>
        </p:spPr>
        <p:txBody>
          <a:bodyPr/>
          <a:lstStyle/>
          <a:p>
            <a:r>
              <a:rPr lang="en-US" b="1" dirty="0"/>
              <a:t>Floor division and modulus</a:t>
            </a:r>
          </a:p>
        </p:txBody>
      </p:sp>
      <p:sp>
        <p:nvSpPr>
          <p:cNvPr id="3" name="Content Placeholder 2">
            <a:extLst>
              <a:ext uri="{FF2B5EF4-FFF2-40B4-BE49-F238E27FC236}">
                <a16:creationId xmlns:a16="http://schemas.microsoft.com/office/drawing/2014/main" id="{914B7434-A4CF-1595-171A-39CD64BDF806}"/>
              </a:ext>
            </a:extLst>
          </p:cNvPr>
          <p:cNvSpPr>
            <a:spLocks noGrp="1"/>
          </p:cNvSpPr>
          <p:nvPr>
            <p:ph idx="1"/>
          </p:nvPr>
        </p:nvSpPr>
        <p:spPr>
          <a:xfrm>
            <a:off x="1066800" y="1524000"/>
            <a:ext cx="10058400" cy="4831080"/>
          </a:xfrm>
        </p:spPr>
        <p:txBody>
          <a:bodyPr>
            <a:normAutofit fontScale="77500" lnSpcReduction="20000"/>
          </a:bodyPr>
          <a:lstStyle/>
          <a:p>
            <a:r>
              <a:rPr lang="en-US" sz="2800" dirty="0"/>
              <a:t>The floor division operator, //, divides two numbers and rounds down to an integer. </a:t>
            </a:r>
          </a:p>
          <a:p>
            <a:r>
              <a:rPr lang="en-US" sz="2800" dirty="0"/>
              <a:t>For example, suppose the run time of a movie is 105 minutes. You might want to know how long that is in hours. Conventional division returns a floating-point number:</a:t>
            </a:r>
          </a:p>
          <a:p>
            <a:pPr lvl="1"/>
            <a:r>
              <a:rPr lang="en-US" sz="2800" dirty="0"/>
              <a:t>&gt;&gt;&gt; minutes = 105</a:t>
            </a:r>
          </a:p>
          <a:p>
            <a:pPr lvl="1"/>
            <a:r>
              <a:rPr lang="en-US" sz="2800" dirty="0"/>
              <a:t>&gt;&gt;&gt; minutes / 60</a:t>
            </a:r>
          </a:p>
          <a:p>
            <a:pPr lvl="1"/>
            <a:r>
              <a:rPr lang="en-US" sz="2800" dirty="0"/>
              <a:t>1.75</a:t>
            </a:r>
          </a:p>
          <a:p>
            <a:r>
              <a:rPr lang="en-US" sz="2800" dirty="0"/>
              <a:t>But we don’t normally write hours with decimal points. Floor division returns the integer number of hours, rounding down:</a:t>
            </a:r>
          </a:p>
          <a:p>
            <a:pPr lvl="1"/>
            <a:r>
              <a:rPr lang="en-US" sz="2800" dirty="0"/>
              <a:t>&gt;&gt;&gt; minutes = 105</a:t>
            </a:r>
          </a:p>
          <a:p>
            <a:pPr lvl="1"/>
            <a:r>
              <a:rPr lang="en-US" sz="2800" dirty="0"/>
              <a:t>&gt;&gt;&gt; hours = minutes // 60</a:t>
            </a:r>
          </a:p>
          <a:p>
            <a:pPr lvl="1"/>
            <a:r>
              <a:rPr lang="en-US" sz="2800" dirty="0"/>
              <a:t>&gt;&gt;&gt; hours</a:t>
            </a:r>
          </a:p>
          <a:p>
            <a:pPr lvl="1"/>
            <a:r>
              <a:rPr lang="en-US" sz="2800" dirty="0"/>
              <a:t>1</a:t>
            </a:r>
          </a:p>
          <a:p>
            <a:endParaRPr lang="en-US" dirty="0"/>
          </a:p>
        </p:txBody>
      </p:sp>
    </p:spTree>
    <p:extLst>
      <p:ext uri="{BB962C8B-B14F-4D97-AF65-F5344CB8AC3E}">
        <p14:creationId xmlns:p14="http://schemas.microsoft.com/office/powerpoint/2010/main" val="1412706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5F524-956D-8ABA-0466-79357E3AEA57}"/>
              </a:ext>
            </a:extLst>
          </p:cNvPr>
          <p:cNvSpPr>
            <a:spLocks noGrp="1"/>
          </p:cNvSpPr>
          <p:nvPr>
            <p:ph idx="1"/>
          </p:nvPr>
        </p:nvSpPr>
        <p:spPr>
          <a:xfrm>
            <a:off x="1066800" y="594360"/>
            <a:ext cx="10058400" cy="5577840"/>
          </a:xfrm>
        </p:spPr>
        <p:txBody>
          <a:bodyPr>
            <a:normAutofit fontScale="92500" lnSpcReduction="10000"/>
          </a:bodyPr>
          <a:lstStyle/>
          <a:p>
            <a:r>
              <a:rPr lang="en-US" sz="2400" dirty="0"/>
              <a:t>To get the remainder, you could subtract off one hour in minutes:</a:t>
            </a:r>
          </a:p>
          <a:p>
            <a:pPr lvl="1"/>
            <a:r>
              <a:rPr lang="en-US" sz="2000" dirty="0"/>
              <a:t>&gt;&gt;&gt; remainder = minutes - hours * 60</a:t>
            </a:r>
          </a:p>
          <a:p>
            <a:pPr lvl="1"/>
            <a:r>
              <a:rPr lang="en-US" sz="2000" dirty="0"/>
              <a:t>&gt;&gt;&gt; remainder</a:t>
            </a:r>
          </a:p>
          <a:p>
            <a:pPr lvl="1"/>
            <a:r>
              <a:rPr lang="en-US" sz="2000" dirty="0"/>
              <a:t>45</a:t>
            </a:r>
          </a:p>
          <a:p>
            <a:r>
              <a:rPr lang="en-US" sz="2400" dirty="0"/>
              <a:t>An alternative is to use the modulus operator, %, which divides two numbers and returns the remainder.</a:t>
            </a:r>
          </a:p>
          <a:p>
            <a:pPr lvl="1"/>
            <a:r>
              <a:rPr lang="en-US" sz="2000" dirty="0"/>
              <a:t>&gt;&gt;&gt; remainder = minutes % 60</a:t>
            </a:r>
          </a:p>
          <a:p>
            <a:pPr lvl="1"/>
            <a:r>
              <a:rPr lang="en-US" sz="2000" dirty="0"/>
              <a:t>&gt;&gt;&gt; remainder</a:t>
            </a:r>
          </a:p>
          <a:p>
            <a:pPr lvl="1"/>
            <a:r>
              <a:rPr lang="en-US" sz="2000" dirty="0"/>
              <a:t>45</a:t>
            </a:r>
          </a:p>
          <a:p>
            <a:r>
              <a:rPr lang="en-US" sz="2400" dirty="0"/>
              <a:t>The modulus operator is more useful than it seems. For example, you can check whether one number is divisible by another—if x % y is zero, then x is divisible by y</a:t>
            </a:r>
          </a:p>
          <a:p>
            <a:r>
              <a:rPr lang="en-US" sz="2400" dirty="0"/>
              <a:t>Also, you can extract the right-most digit or digits from a number. For example, x % 10 yields the right-most digit of x (in base 10). Similarly x % 100 yields the last two digits. </a:t>
            </a:r>
          </a:p>
        </p:txBody>
      </p:sp>
    </p:spTree>
    <p:extLst>
      <p:ext uri="{BB962C8B-B14F-4D97-AF65-F5344CB8AC3E}">
        <p14:creationId xmlns:p14="http://schemas.microsoft.com/office/powerpoint/2010/main" val="2032565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B231-3ED0-83A5-8E5C-35C4600A8BDC}"/>
              </a:ext>
            </a:extLst>
          </p:cNvPr>
          <p:cNvSpPr>
            <a:spLocks noGrp="1"/>
          </p:cNvSpPr>
          <p:nvPr>
            <p:ph type="title"/>
          </p:nvPr>
        </p:nvSpPr>
        <p:spPr>
          <a:xfrm>
            <a:off x="1066800" y="490194"/>
            <a:ext cx="10058400" cy="652806"/>
          </a:xfrm>
        </p:spPr>
        <p:txBody>
          <a:bodyPr/>
          <a:lstStyle/>
          <a:p>
            <a:r>
              <a:rPr lang="en-US" b="1" dirty="0"/>
              <a:t>Boolean expressions</a:t>
            </a:r>
          </a:p>
        </p:txBody>
      </p:sp>
      <p:sp>
        <p:nvSpPr>
          <p:cNvPr id="3" name="Content Placeholder 2">
            <a:extLst>
              <a:ext uri="{FF2B5EF4-FFF2-40B4-BE49-F238E27FC236}">
                <a16:creationId xmlns:a16="http://schemas.microsoft.com/office/drawing/2014/main" id="{E4B34AEB-3C27-356C-2CE2-0B909F5A0617}"/>
              </a:ext>
            </a:extLst>
          </p:cNvPr>
          <p:cNvSpPr>
            <a:spLocks noGrp="1"/>
          </p:cNvSpPr>
          <p:nvPr>
            <p:ph idx="1"/>
          </p:nvPr>
        </p:nvSpPr>
        <p:spPr>
          <a:xfrm>
            <a:off x="1066800" y="1143000"/>
            <a:ext cx="10058400" cy="5224806"/>
          </a:xfrm>
        </p:spPr>
        <p:txBody>
          <a:bodyPr>
            <a:normAutofit fontScale="92500" lnSpcReduction="20000"/>
          </a:bodyPr>
          <a:lstStyle/>
          <a:p>
            <a:r>
              <a:rPr lang="en-US" sz="2800" dirty="0"/>
              <a:t>A Boolean value is either true or false. It is named after the British mathematician, George Boole, who first formulated Boolean algebra — some rules for reasoning about and combining these values. This is the basis of all modern computer logic.</a:t>
            </a:r>
          </a:p>
          <a:p>
            <a:r>
              <a:rPr lang="en-US" sz="2800" dirty="0"/>
              <a:t>In Python, the two Boolean values are True and False (the capitalization must be exactly as shown), and the Python type is bool.</a:t>
            </a:r>
          </a:p>
          <a:p>
            <a:pPr lvl="1"/>
            <a:r>
              <a:rPr lang="en-US" sz="2400" dirty="0"/>
              <a:t>&gt;&gt;&gt; type(True)</a:t>
            </a:r>
          </a:p>
          <a:p>
            <a:pPr lvl="1"/>
            <a:r>
              <a:rPr lang="en-US" sz="2400" dirty="0"/>
              <a:t>&lt;class ’bool’&gt;</a:t>
            </a:r>
          </a:p>
          <a:p>
            <a:pPr lvl="1"/>
            <a:r>
              <a:rPr lang="en-US" sz="2400" dirty="0"/>
              <a:t>&gt;&gt;&gt; type(true)</a:t>
            </a:r>
          </a:p>
          <a:p>
            <a:pPr lvl="1"/>
            <a:r>
              <a:rPr lang="en-US" sz="2400" dirty="0"/>
              <a:t>Traceback (most recent call last):</a:t>
            </a:r>
          </a:p>
          <a:p>
            <a:pPr lvl="1"/>
            <a:r>
              <a:rPr lang="en-US" sz="2400" dirty="0"/>
              <a:t>File "&lt;interactive input&gt;", line 1, in &lt;module&gt;</a:t>
            </a:r>
          </a:p>
          <a:p>
            <a:pPr lvl="1"/>
            <a:r>
              <a:rPr lang="en-US" sz="2400" dirty="0"/>
              <a:t>NameError: name ’true’ is not defined</a:t>
            </a:r>
          </a:p>
        </p:txBody>
      </p:sp>
    </p:spTree>
    <p:extLst>
      <p:ext uri="{BB962C8B-B14F-4D97-AF65-F5344CB8AC3E}">
        <p14:creationId xmlns:p14="http://schemas.microsoft.com/office/powerpoint/2010/main" val="3887010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3FD3E-6C42-F029-7A7C-861BF531111F}"/>
              </a:ext>
            </a:extLst>
          </p:cNvPr>
          <p:cNvSpPr>
            <a:spLocks noGrp="1"/>
          </p:cNvSpPr>
          <p:nvPr>
            <p:ph idx="1"/>
          </p:nvPr>
        </p:nvSpPr>
        <p:spPr>
          <a:xfrm>
            <a:off x="1066800" y="990600"/>
            <a:ext cx="10058400" cy="5166360"/>
          </a:xfrm>
        </p:spPr>
        <p:txBody>
          <a:bodyPr>
            <a:normAutofit fontScale="92500" lnSpcReduction="20000"/>
          </a:bodyPr>
          <a:lstStyle/>
          <a:p>
            <a:r>
              <a:rPr lang="en-US" sz="2800" dirty="0"/>
              <a:t>A Boolean expression is an expression that evaluates to produce a result which is a Boolean value. For example, the operator == tests if two values are equal. It produces (or yields) a Boolean value:</a:t>
            </a:r>
          </a:p>
          <a:p>
            <a:pPr lvl="1"/>
            <a:r>
              <a:rPr lang="en-US" sz="2400" dirty="0"/>
              <a:t>&gt;&gt;&gt; 5 == (3 + 2) # Is five equal 5 to the result of 3 + 2?</a:t>
            </a:r>
          </a:p>
          <a:p>
            <a:pPr lvl="1"/>
            <a:r>
              <a:rPr lang="en-US" sz="2400" dirty="0"/>
              <a:t>True</a:t>
            </a:r>
          </a:p>
          <a:p>
            <a:pPr lvl="1"/>
            <a:r>
              <a:rPr lang="en-US" sz="2400" dirty="0"/>
              <a:t>&gt;&gt;&gt; 5 == 6</a:t>
            </a:r>
          </a:p>
          <a:p>
            <a:pPr lvl="1"/>
            <a:r>
              <a:rPr lang="en-US" sz="2400" dirty="0"/>
              <a:t>False</a:t>
            </a:r>
          </a:p>
          <a:p>
            <a:pPr lvl="1"/>
            <a:r>
              <a:rPr lang="en-US" sz="2400" dirty="0"/>
              <a:t>&gt;&gt;&gt; j = "</a:t>
            </a:r>
            <a:r>
              <a:rPr lang="en-US" sz="2400" dirty="0" err="1"/>
              <a:t>hel</a:t>
            </a:r>
            <a:r>
              <a:rPr lang="en-US" sz="2400" dirty="0"/>
              <a:t>"</a:t>
            </a:r>
          </a:p>
          <a:p>
            <a:pPr lvl="1"/>
            <a:r>
              <a:rPr lang="en-US" sz="2400" dirty="0"/>
              <a:t>&gt;&gt;&gt; j + "lo" == "hello"</a:t>
            </a:r>
          </a:p>
          <a:p>
            <a:pPr lvl="1"/>
            <a:r>
              <a:rPr lang="en-US" sz="2400" dirty="0"/>
              <a:t>True</a:t>
            </a:r>
          </a:p>
          <a:p>
            <a:r>
              <a:rPr lang="en-US" sz="2800" dirty="0"/>
              <a:t>In the first statement, the two operands evaluate to equal values, so the expression evaluates to True; in the second statement, 5 is not equal to 6, so we get False.</a:t>
            </a:r>
          </a:p>
        </p:txBody>
      </p:sp>
    </p:spTree>
    <p:extLst>
      <p:ext uri="{BB962C8B-B14F-4D97-AF65-F5344CB8AC3E}">
        <p14:creationId xmlns:p14="http://schemas.microsoft.com/office/powerpoint/2010/main" val="1274603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AAA50F-1F82-144A-8BFF-22C7C3B2086D}"/>
              </a:ext>
            </a:extLst>
          </p:cNvPr>
          <p:cNvSpPr>
            <a:spLocks noGrp="1"/>
          </p:cNvSpPr>
          <p:nvPr>
            <p:ph idx="1"/>
          </p:nvPr>
        </p:nvSpPr>
        <p:spPr>
          <a:xfrm>
            <a:off x="1066800" y="822960"/>
            <a:ext cx="10058400" cy="5129784"/>
          </a:xfrm>
        </p:spPr>
        <p:txBody>
          <a:bodyPr>
            <a:normAutofit/>
          </a:bodyPr>
          <a:lstStyle/>
          <a:p>
            <a:r>
              <a:rPr lang="en-US" sz="2800" dirty="0"/>
              <a:t>The == operator is one of six common comparison operators which all produce a bool result; here are all six:</a:t>
            </a:r>
          </a:p>
          <a:p>
            <a:pPr marL="0" indent="0">
              <a:buNone/>
            </a:pPr>
            <a:endParaRPr lang="en-US" sz="2800" dirty="0"/>
          </a:p>
        </p:txBody>
      </p:sp>
      <p:pic>
        <p:nvPicPr>
          <p:cNvPr id="5" name="Picture 4">
            <a:extLst>
              <a:ext uri="{FF2B5EF4-FFF2-40B4-BE49-F238E27FC236}">
                <a16:creationId xmlns:a16="http://schemas.microsoft.com/office/drawing/2014/main" id="{81FB405B-CCD0-75C9-BACC-8C12F83C4245}"/>
              </a:ext>
            </a:extLst>
          </p:cNvPr>
          <p:cNvPicPr>
            <a:picLocks noChangeAspect="1"/>
          </p:cNvPicPr>
          <p:nvPr/>
        </p:nvPicPr>
        <p:blipFill>
          <a:blip r:embed="rId2"/>
          <a:stretch>
            <a:fillRect/>
          </a:stretch>
        </p:blipFill>
        <p:spPr>
          <a:xfrm>
            <a:off x="1066800" y="2052599"/>
            <a:ext cx="10058400" cy="2752802"/>
          </a:xfrm>
          <a:prstGeom prst="rect">
            <a:avLst/>
          </a:prstGeom>
        </p:spPr>
      </p:pic>
    </p:spTree>
    <p:extLst>
      <p:ext uri="{BB962C8B-B14F-4D97-AF65-F5344CB8AC3E}">
        <p14:creationId xmlns:p14="http://schemas.microsoft.com/office/powerpoint/2010/main" val="866343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8FF4B-F502-D0FA-3CDD-F0D5CD8B9541}"/>
              </a:ext>
            </a:extLst>
          </p:cNvPr>
          <p:cNvSpPr>
            <a:spLocks noGrp="1"/>
          </p:cNvSpPr>
          <p:nvPr>
            <p:ph idx="1"/>
          </p:nvPr>
        </p:nvSpPr>
        <p:spPr>
          <a:xfrm>
            <a:off x="1066800" y="640080"/>
            <a:ext cx="10058400" cy="5730240"/>
          </a:xfrm>
        </p:spPr>
        <p:txBody>
          <a:bodyPr>
            <a:normAutofit fontScale="92500" lnSpcReduction="20000"/>
          </a:bodyPr>
          <a:lstStyle/>
          <a:p>
            <a:r>
              <a:rPr lang="en-US" sz="3000" dirty="0"/>
              <a:t>Although these operations are probably familiar, the Python symbols are different from the mathematical symbols. A common error is to use a single equal sign (=) instead of a double equal sign (==). Remember that = is an assignment operator and == is a comparison operator.</a:t>
            </a:r>
          </a:p>
          <a:p>
            <a:r>
              <a:rPr lang="en-US" sz="3000" dirty="0"/>
              <a:t>Also, there is no such thing as =&lt; or =&gt;.</a:t>
            </a:r>
          </a:p>
          <a:p>
            <a:r>
              <a:rPr lang="en-US" sz="3000" dirty="0"/>
              <a:t>Like any other types we’ve seen so far, Boolean values can be assigned to variables, printed, etc.</a:t>
            </a:r>
          </a:p>
          <a:p>
            <a:pPr lvl="1"/>
            <a:r>
              <a:rPr lang="en-US" sz="2600" dirty="0"/>
              <a:t>&gt;&gt;&gt; age = 18</a:t>
            </a:r>
          </a:p>
          <a:p>
            <a:pPr lvl="1"/>
            <a:r>
              <a:rPr lang="en-US" sz="2600" dirty="0"/>
              <a:t>&gt;&gt;&gt; old_enough_to_get_driving_licence = age &gt;= 17</a:t>
            </a:r>
          </a:p>
          <a:p>
            <a:pPr lvl="1"/>
            <a:r>
              <a:rPr lang="en-US" sz="2600" dirty="0"/>
              <a:t>&gt;&gt;&gt; print(old_enough_to_get_driving_licence)</a:t>
            </a:r>
          </a:p>
          <a:p>
            <a:pPr lvl="1"/>
            <a:r>
              <a:rPr lang="en-US" sz="2600" dirty="0"/>
              <a:t>True</a:t>
            </a:r>
          </a:p>
          <a:p>
            <a:pPr lvl="1"/>
            <a:r>
              <a:rPr lang="en-US" sz="2600" dirty="0"/>
              <a:t>&gt;&gt;&gt; type(old_enough_to_get_driving_licence)</a:t>
            </a:r>
          </a:p>
          <a:p>
            <a:pPr lvl="1"/>
            <a:r>
              <a:rPr lang="en-US" sz="2600" dirty="0"/>
              <a:t>&lt;class ’bool’&gt;</a:t>
            </a:r>
          </a:p>
          <a:p>
            <a:endParaRPr lang="en-US" dirty="0"/>
          </a:p>
        </p:txBody>
      </p:sp>
    </p:spTree>
    <p:extLst>
      <p:ext uri="{BB962C8B-B14F-4D97-AF65-F5344CB8AC3E}">
        <p14:creationId xmlns:p14="http://schemas.microsoft.com/office/powerpoint/2010/main" val="41734086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6C9D-CC29-6CBC-6C33-6521EF8B0E97}"/>
              </a:ext>
            </a:extLst>
          </p:cNvPr>
          <p:cNvSpPr>
            <a:spLocks noGrp="1"/>
          </p:cNvSpPr>
          <p:nvPr>
            <p:ph type="title"/>
          </p:nvPr>
        </p:nvSpPr>
        <p:spPr>
          <a:xfrm>
            <a:off x="1066800" y="642594"/>
            <a:ext cx="10058400" cy="850926"/>
          </a:xfrm>
        </p:spPr>
        <p:txBody>
          <a:bodyPr/>
          <a:lstStyle/>
          <a:p>
            <a:r>
              <a:rPr lang="en-US" b="1" dirty="0"/>
              <a:t>Logical operators</a:t>
            </a:r>
          </a:p>
        </p:txBody>
      </p:sp>
      <p:sp>
        <p:nvSpPr>
          <p:cNvPr id="3" name="Content Placeholder 2">
            <a:extLst>
              <a:ext uri="{FF2B5EF4-FFF2-40B4-BE49-F238E27FC236}">
                <a16:creationId xmlns:a16="http://schemas.microsoft.com/office/drawing/2014/main" id="{2F112FAF-87CF-B3DB-09F8-61C08A4F6FD8}"/>
              </a:ext>
            </a:extLst>
          </p:cNvPr>
          <p:cNvSpPr>
            <a:spLocks noGrp="1"/>
          </p:cNvSpPr>
          <p:nvPr>
            <p:ph idx="1"/>
          </p:nvPr>
        </p:nvSpPr>
        <p:spPr>
          <a:xfrm>
            <a:off x="1066800" y="1493520"/>
            <a:ext cx="10058400" cy="4721886"/>
          </a:xfrm>
        </p:spPr>
        <p:txBody>
          <a:bodyPr>
            <a:normAutofit fontScale="92500" lnSpcReduction="20000"/>
          </a:bodyPr>
          <a:lstStyle/>
          <a:p>
            <a:r>
              <a:rPr lang="en-US" sz="2800" dirty="0"/>
              <a:t>There are three logical operators, “and”, “or”, and “not”, that allow us to build more complex Boolean expressions from simpler Boolean expressions. </a:t>
            </a:r>
          </a:p>
          <a:p>
            <a:r>
              <a:rPr lang="en-US" sz="2800" dirty="0"/>
              <a:t>The semantics (meaning) of these operators is similar to their meaning in English. For example, x &gt; 0 and x &lt; 10 produces True only if x is greater than 0 and at the same time, x is less than 10.</a:t>
            </a:r>
          </a:p>
          <a:p>
            <a:r>
              <a:rPr lang="en-US" sz="2800" dirty="0"/>
              <a:t>n % 2 == 0 or n % 3 == 0 is True if either of the conditions is True, that is, if the number n is divisible by 2 or it is divisible by 3. (What do you think happens if n is divisible by both 2 and by 3 at the same time? Will the expression yield True or False? Try it in your Python interpreter.)</a:t>
            </a:r>
          </a:p>
        </p:txBody>
      </p:sp>
    </p:spTree>
    <p:extLst>
      <p:ext uri="{BB962C8B-B14F-4D97-AF65-F5344CB8AC3E}">
        <p14:creationId xmlns:p14="http://schemas.microsoft.com/office/powerpoint/2010/main" val="244693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F9FD0-A76A-F8BF-7E17-266A014BC3AB}"/>
              </a:ext>
            </a:extLst>
          </p:cNvPr>
          <p:cNvSpPr>
            <a:spLocks noGrp="1"/>
          </p:cNvSpPr>
          <p:nvPr>
            <p:ph idx="1"/>
          </p:nvPr>
        </p:nvSpPr>
        <p:spPr>
          <a:xfrm>
            <a:off x="1066800" y="510540"/>
            <a:ext cx="10058400" cy="5836920"/>
          </a:xfrm>
        </p:spPr>
        <p:txBody>
          <a:bodyPr>
            <a:noAutofit/>
          </a:bodyPr>
          <a:lstStyle/>
          <a:p>
            <a:r>
              <a:rPr lang="en-US" sz="2800" dirty="0"/>
              <a:t>Finally, the “not” operator negates a Boolean value, so not (x &gt; y) is True if (x &gt; y) is False, that is, if x is less than or equal to y.</a:t>
            </a:r>
          </a:p>
          <a:p>
            <a:r>
              <a:rPr lang="en-US" sz="2800" dirty="0"/>
              <a:t>The expression on the left of the or operator is evaluated first: if the result is True, Python does not (and need not) evaluate the expression on the right — this is called short-circuit evaluation. </a:t>
            </a:r>
          </a:p>
          <a:p>
            <a:r>
              <a:rPr lang="en-US" sz="2800" dirty="0"/>
              <a:t>Similarly, for the “and” operator, if the expression on the left yields False, Python does not evaluate the expression on the right.</a:t>
            </a:r>
          </a:p>
          <a:p>
            <a:r>
              <a:rPr lang="en-US" sz="2800" dirty="0"/>
              <a:t>So there are no unnecessary evaluations.</a:t>
            </a:r>
          </a:p>
        </p:txBody>
      </p:sp>
    </p:spTree>
    <p:extLst>
      <p:ext uri="{BB962C8B-B14F-4D97-AF65-F5344CB8AC3E}">
        <p14:creationId xmlns:p14="http://schemas.microsoft.com/office/powerpoint/2010/main" val="1400401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2656-19CC-EB84-C1B5-7FAA9F15217B}"/>
              </a:ext>
            </a:extLst>
          </p:cNvPr>
          <p:cNvSpPr>
            <a:spLocks noGrp="1"/>
          </p:cNvSpPr>
          <p:nvPr>
            <p:ph type="title"/>
          </p:nvPr>
        </p:nvSpPr>
        <p:spPr/>
        <p:txBody>
          <a:bodyPr/>
          <a:lstStyle/>
          <a:p>
            <a:r>
              <a:rPr lang="en-US" b="1" dirty="0"/>
              <a:t>Boolean Values</a:t>
            </a:r>
          </a:p>
        </p:txBody>
      </p:sp>
      <p:sp>
        <p:nvSpPr>
          <p:cNvPr id="3" name="Content Placeholder 2">
            <a:extLst>
              <a:ext uri="{FF2B5EF4-FFF2-40B4-BE49-F238E27FC236}">
                <a16:creationId xmlns:a16="http://schemas.microsoft.com/office/drawing/2014/main" id="{70C5FA94-489C-4E27-71C3-0F99EFD44684}"/>
              </a:ext>
            </a:extLst>
          </p:cNvPr>
          <p:cNvSpPr>
            <a:spLocks noGrp="1"/>
          </p:cNvSpPr>
          <p:nvPr>
            <p:ph idx="1"/>
          </p:nvPr>
        </p:nvSpPr>
        <p:spPr>
          <a:xfrm>
            <a:off x="1066800" y="2103120"/>
            <a:ext cx="10058400" cy="4112286"/>
          </a:xfrm>
        </p:spPr>
        <p:txBody>
          <a:bodyPr>
            <a:normAutofit fontScale="85000" lnSpcReduction="20000"/>
          </a:bodyPr>
          <a:lstStyle/>
          <a:p>
            <a:r>
              <a:rPr lang="en-US" sz="3000" dirty="0"/>
              <a:t>In programming you often need to know if an expression is True or False.</a:t>
            </a:r>
          </a:p>
          <a:p>
            <a:r>
              <a:rPr lang="en-US" sz="3000" dirty="0"/>
              <a:t>You can evaluate any expression in Python, and get one of two answers, True or False.</a:t>
            </a:r>
          </a:p>
          <a:p>
            <a:r>
              <a:rPr lang="en-US" sz="3000" dirty="0"/>
              <a:t>When you compare two values, the expression is evaluated and Python returns the Boolean answer:</a:t>
            </a:r>
          </a:p>
          <a:p>
            <a:pPr algn="l"/>
            <a:r>
              <a:rPr lang="en-US" sz="3000" b="0" i="0" dirty="0">
                <a:effectLst/>
                <a:latin typeface="Segoe UI" panose="020B0502040204020203" pitchFamily="34" charset="0"/>
              </a:rPr>
              <a:t>Example</a:t>
            </a:r>
            <a:r>
              <a:rPr lang="en-US" sz="3000" b="0" i="0" dirty="0">
                <a:effectLst/>
                <a:latin typeface="Source Sans Pro" panose="020B0503030403020204" pitchFamily="34" charset="0"/>
              </a:rPr>
              <a:t>:</a:t>
            </a:r>
            <a:endParaRPr lang="en-US" sz="3000" b="0" i="0" dirty="0">
              <a:effectLst/>
              <a:latin typeface="Segoe UI" panose="020B0502040204020203" pitchFamily="34" charset="0"/>
            </a:endParaRPr>
          </a:p>
          <a:p>
            <a:pPr lvl="1"/>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FF0000"/>
                </a:solidFill>
                <a:effectLst/>
                <a:latin typeface="Consolas" panose="020B0609020204030204" pitchFamily="49" charset="0"/>
              </a:rPr>
              <a:t>10</a:t>
            </a:r>
            <a:r>
              <a:rPr lang="en-US" sz="2600" b="0" i="0" dirty="0">
                <a:solidFill>
                  <a:srgbClr val="000000"/>
                </a:solidFill>
                <a:effectLst/>
                <a:latin typeface="Consolas" panose="020B0609020204030204" pitchFamily="49" charset="0"/>
              </a:rPr>
              <a:t> &gt; </a:t>
            </a:r>
            <a:r>
              <a:rPr lang="en-US" sz="2600" b="0" i="0" dirty="0">
                <a:solidFill>
                  <a:srgbClr val="FF0000"/>
                </a:solidFill>
                <a:effectLst/>
                <a:latin typeface="Consolas" panose="020B0609020204030204" pitchFamily="49" charset="0"/>
              </a:rPr>
              <a:t>9</a:t>
            </a:r>
            <a:r>
              <a:rPr lang="en-US" sz="2600" b="0" i="0" dirty="0">
                <a:solidFill>
                  <a:srgbClr val="000000"/>
                </a:solidFill>
                <a:effectLst/>
                <a:latin typeface="Consolas" panose="020B0609020204030204" pitchFamily="49" charset="0"/>
              </a:rPr>
              <a:t>)</a:t>
            </a:r>
          </a:p>
          <a:p>
            <a:pPr lvl="1"/>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FF0000"/>
                </a:solidFill>
                <a:effectLst/>
                <a:latin typeface="Consolas" panose="020B0609020204030204" pitchFamily="49" charset="0"/>
              </a:rPr>
              <a:t>10</a:t>
            </a:r>
            <a:r>
              <a:rPr lang="en-US" sz="2600" b="0" i="0" dirty="0">
                <a:solidFill>
                  <a:srgbClr val="000000"/>
                </a:solidFill>
                <a:effectLst/>
                <a:latin typeface="Consolas" panose="020B0609020204030204" pitchFamily="49" charset="0"/>
              </a:rPr>
              <a:t> == </a:t>
            </a:r>
            <a:r>
              <a:rPr lang="en-US" sz="2600" b="0" i="0" dirty="0">
                <a:solidFill>
                  <a:srgbClr val="FF0000"/>
                </a:solidFill>
                <a:effectLst/>
                <a:latin typeface="Consolas" panose="020B0609020204030204" pitchFamily="49" charset="0"/>
              </a:rPr>
              <a:t>9</a:t>
            </a:r>
            <a:r>
              <a:rPr lang="en-US" sz="2600" b="0" i="0" dirty="0">
                <a:solidFill>
                  <a:srgbClr val="000000"/>
                </a:solidFill>
                <a:effectLst/>
                <a:latin typeface="Consolas" panose="020B0609020204030204" pitchFamily="49" charset="0"/>
              </a:rPr>
              <a:t>)</a:t>
            </a:r>
          </a:p>
          <a:p>
            <a:pPr lvl="1"/>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FF0000"/>
                </a:solidFill>
                <a:effectLst/>
                <a:latin typeface="Consolas" panose="020B0609020204030204" pitchFamily="49" charset="0"/>
              </a:rPr>
              <a:t>10</a:t>
            </a:r>
            <a:r>
              <a:rPr lang="en-US" sz="2600" b="0" i="0" dirty="0">
                <a:solidFill>
                  <a:srgbClr val="000000"/>
                </a:solidFill>
                <a:effectLst/>
                <a:latin typeface="Consolas" panose="020B0609020204030204" pitchFamily="49" charset="0"/>
              </a:rPr>
              <a:t> &lt; </a:t>
            </a:r>
            <a:r>
              <a:rPr lang="en-US" sz="2600" b="0" i="0" dirty="0">
                <a:solidFill>
                  <a:srgbClr val="FF0000"/>
                </a:solidFill>
                <a:effectLst/>
                <a:latin typeface="Consolas" panose="020B0609020204030204" pitchFamily="49" charset="0"/>
              </a:rPr>
              <a:t>9</a:t>
            </a:r>
            <a:r>
              <a:rPr lang="en-US" sz="26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12575446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EAE0-50AB-C0F5-FCDD-32FF6AF6D8E1}"/>
              </a:ext>
            </a:extLst>
          </p:cNvPr>
          <p:cNvSpPr>
            <a:spLocks noGrp="1"/>
          </p:cNvSpPr>
          <p:nvPr>
            <p:ph idx="1"/>
          </p:nvPr>
        </p:nvSpPr>
        <p:spPr>
          <a:xfrm>
            <a:off x="1066800" y="944880"/>
            <a:ext cx="10058400" cy="5349240"/>
          </a:xfrm>
        </p:spPr>
        <p:txBody>
          <a:bodyPr>
            <a:normAutofit/>
          </a:bodyPr>
          <a:lstStyle/>
          <a:p>
            <a:r>
              <a:rPr lang="en-US" sz="2400" dirty="0"/>
              <a:t>When you run a condition in an if statement, Python returns True or False:</a:t>
            </a:r>
          </a:p>
          <a:p>
            <a:r>
              <a:rPr lang="en-US" sz="2400" dirty="0"/>
              <a:t>Example</a:t>
            </a:r>
          </a:p>
          <a:p>
            <a:r>
              <a:rPr lang="en-US" sz="2400" dirty="0"/>
              <a:t>Print a message based on whether the condition is True or False:</a:t>
            </a:r>
          </a:p>
          <a:p>
            <a:r>
              <a:rPr lang="en-US" sz="2800" b="0" i="0" dirty="0">
                <a:solidFill>
                  <a:srgbClr val="000000"/>
                </a:solidFill>
                <a:effectLst/>
                <a:latin typeface="Consolas" panose="020B0609020204030204" pitchFamily="49" charset="0"/>
              </a:rPr>
              <a:t>a = </a:t>
            </a:r>
            <a:r>
              <a:rPr lang="en-US" sz="2800" b="0" i="0" dirty="0">
                <a:solidFill>
                  <a:srgbClr val="FF0000"/>
                </a:solidFill>
                <a:effectLst/>
                <a:latin typeface="Consolas" panose="020B0609020204030204" pitchFamily="49" charset="0"/>
              </a:rPr>
              <a:t>200</a:t>
            </a:r>
            <a:br>
              <a:rPr lang="en-US" sz="2800" dirty="0"/>
            </a:br>
            <a:r>
              <a:rPr lang="en-US" sz="2800" b="0" i="0" dirty="0">
                <a:solidFill>
                  <a:srgbClr val="000000"/>
                </a:solidFill>
                <a:effectLst/>
                <a:latin typeface="Consolas" panose="020B0609020204030204" pitchFamily="49" charset="0"/>
              </a:rPr>
              <a:t>b = </a:t>
            </a:r>
            <a:r>
              <a:rPr lang="en-US" sz="2800" b="0" i="0" dirty="0">
                <a:solidFill>
                  <a:srgbClr val="FF0000"/>
                </a:solidFill>
                <a:effectLst/>
                <a:latin typeface="Consolas" panose="020B0609020204030204" pitchFamily="49" charset="0"/>
              </a:rPr>
              <a:t>33</a:t>
            </a:r>
            <a:br>
              <a:rPr lang="en-US" sz="2800" dirty="0"/>
            </a:br>
            <a:br>
              <a:rPr lang="en-US" sz="2800" dirty="0"/>
            </a:br>
            <a:r>
              <a:rPr lang="en-US" sz="2800" b="0" i="0" dirty="0">
                <a:solidFill>
                  <a:srgbClr val="0000CD"/>
                </a:solidFill>
                <a:effectLst/>
                <a:latin typeface="Consolas" panose="020B0609020204030204" pitchFamily="49" charset="0"/>
              </a:rPr>
              <a:t>if</a:t>
            </a:r>
            <a:r>
              <a:rPr lang="en-US" sz="2800" b="0" i="0" dirty="0">
                <a:solidFill>
                  <a:srgbClr val="000000"/>
                </a:solidFill>
                <a:effectLst/>
                <a:latin typeface="Consolas" panose="020B0609020204030204" pitchFamily="49" charset="0"/>
              </a:rPr>
              <a:t> b &gt; a:</a:t>
            </a:r>
            <a:br>
              <a:rPr lang="en-US" sz="2800" dirty="0"/>
            </a:br>
            <a:r>
              <a:rPr lang="en-US" sz="2800" b="0" i="0" dirty="0">
                <a:solidFill>
                  <a:srgbClr val="000000"/>
                </a:solidFill>
                <a:effectLst/>
                <a:latin typeface="Consolas" panose="020B0609020204030204" pitchFamily="49" charset="0"/>
              </a:rPr>
              <a:t>  </a:t>
            </a:r>
            <a:r>
              <a:rPr lang="en-US" sz="2800" b="0" i="0" dirty="0">
                <a:solidFill>
                  <a:srgbClr val="0000CD"/>
                </a:solidFill>
                <a:effectLst/>
                <a:latin typeface="Consolas" panose="020B0609020204030204" pitchFamily="49" charset="0"/>
              </a:rPr>
              <a:t>print</a:t>
            </a:r>
            <a:r>
              <a:rPr lang="en-US" sz="2800" b="0" i="0" dirty="0">
                <a:solidFill>
                  <a:srgbClr val="000000"/>
                </a:solidFill>
                <a:effectLst/>
                <a:latin typeface="Consolas" panose="020B0609020204030204" pitchFamily="49" charset="0"/>
              </a:rPr>
              <a:t>(</a:t>
            </a:r>
            <a:r>
              <a:rPr lang="en-US" sz="2800" b="0" i="0" dirty="0">
                <a:solidFill>
                  <a:srgbClr val="A52A2A"/>
                </a:solidFill>
                <a:effectLst/>
                <a:latin typeface="Consolas" panose="020B0609020204030204" pitchFamily="49" charset="0"/>
              </a:rPr>
              <a:t>"b is greater than a"</a:t>
            </a:r>
            <a:r>
              <a:rPr lang="en-US" sz="2800" b="0" i="0" dirty="0">
                <a:solidFill>
                  <a:srgbClr val="000000"/>
                </a:solidFill>
                <a:effectLst/>
                <a:latin typeface="Consolas" panose="020B0609020204030204" pitchFamily="49" charset="0"/>
              </a:rPr>
              <a:t>)</a:t>
            </a:r>
            <a:br>
              <a:rPr lang="en-US" sz="2800" dirty="0"/>
            </a:br>
            <a:r>
              <a:rPr lang="en-US" sz="2800" b="0" i="0" dirty="0">
                <a:solidFill>
                  <a:srgbClr val="0000CD"/>
                </a:solidFill>
                <a:effectLst/>
                <a:latin typeface="Consolas" panose="020B0609020204030204" pitchFamily="49" charset="0"/>
              </a:rPr>
              <a:t>else</a:t>
            </a:r>
            <a:r>
              <a:rPr lang="en-US" sz="2800" b="0" i="0" dirty="0">
                <a:solidFill>
                  <a:srgbClr val="000000"/>
                </a:solidFill>
                <a:effectLst/>
                <a:latin typeface="Consolas" panose="020B0609020204030204" pitchFamily="49" charset="0"/>
              </a:rPr>
              <a:t>:</a:t>
            </a:r>
            <a:br>
              <a:rPr lang="en-US" sz="2800" dirty="0"/>
            </a:br>
            <a:r>
              <a:rPr lang="en-US" sz="2800" b="0" i="0" dirty="0">
                <a:solidFill>
                  <a:srgbClr val="000000"/>
                </a:solidFill>
                <a:effectLst/>
                <a:latin typeface="Consolas" panose="020B0609020204030204" pitchFamily="49" charset="0"/>
              </a:rPr>
              <a:t>  </a:t>
            </a:r>
            <a:r>
              <a:rPr lang="en-US" sz="2800" b="0" i="0" dirty="0">
                <a:solidFill>
                  <a:srgbClr val="0000CD"/>
                </a:solidFill>
                <a:effectLst/>
                <a:latin typeface="Consolas" panose="020B0609020204030204" pitchFamily="49" charset="0"/>
              </a:rPr>
              <a:t>print</a:t>
            </a:r>
            <a:r>
              <a:rPr lang="en-US" sz="2800" b="0" i="0" dirty="0">
                <a:solidFill>
                  <a:srgbClr val="000000"/>
                </a:solidFill>
                <a:effectLst/>
                <a:latin typeface="Consolas" panose="020B0609020204030204" pitchFamily="49" charset="0"/>
              </a:rPr>
              <a:t>(</a:t>
            </a:r>
            <a:r>
              <a:rPr lang="en-US" sz="2800" b="0" i="0" dirty="0">
                <a:solidFill>
                  <a:srgbClr val="A52A2A"/>
                </a:solidFill>
                <a:effectLst/>
                <a:latin typeface="Consolas" panose="020B0609020204030204" pitchFamily="49" charset="0"/>
              </a:rPr>
              <a:t>"b is not greater than a"</a:t>
            </a:r>
            <a:r>
              <a:rPr lang="en-US" sz="2800" b="0" i="0" dirty="0">
                <a:solidFill>
                  <a:srgbClr val="000000"/>
                </a:solidFill>
                <a:effectLst/>
                <a:latin typeface="Consolas" panose="020B0609020204030204" pitchFamily="49" charset="0"/>
              </a:rPr>
              <a:t>)</a:t>
            </a:r>
            <a:endParaRPr lang="en-US" sz="2400" dirty="0"/>
          </a:p>
        </p:txBody>
      </p:sp>
    </p:spTree>
    <p:extLst>
      <p:ext uri="{BB962C8B-B14F-4D97-AF65-F5344CB8AC3E}">
        <p14:creationId xmlns:p14="http://schemas.microsoft.com/office/powerpoint/2010/main" val="127156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5D3E-DC7B-7218-43E6-8DE5D297222C}"/>
              </a:ext>
            </a:extLst>
          </p:cNvPr>
          <p:cNvSpPr>
            <a:spLocks noGrp="1"/>
          </p:cNvSpPr>
          <p:nvPr>
            <p:ph type="title"/>
          </p:nvPr>
        </p:nvSpPr>
        <p:spPr/>
        <p:txBody>
          <a:bodyPr/>
          <a:lstStyle/>
          <a:p>
            <a:r>
              <a:rPr lang="en-US" b="1" dirty="0"/>
              <a:t>Python Syntax</a:t>
            </a:r>
          </a:p>
        </p:txBody>
      </p:sp>
      <p:sp>
        <p:nvSpPr>
          <p:cNvPr id="3" name="Content Placeholder 2">
            <a:extLst>
              <a:ext uri="{FF2B5EF4-FFF2-40B4-BE49-F238E27FC236}">
                <a16:creationId xmlns:a16="http://schemas.microsoft.com/office/drawing/2014/main" id="{2CE6E82E-56D0-FF9C-240F-0E7A82D813A2}"/>
              </a:ext>
            </a:extLst>
          </p:cNvPr>
          <p:cNvSpPr>
            <a:spLocks noGrp="1"/>
          </p:cNvSpPr>
          <p:nvPr>
            <p:ph idx="1"/>
          </p:nvPr>
        </p:nvSpPr>
        <p:spPr>
          <a:xfrm>
            <a:off x="1066800" y="2103120"/>
            <a:ext cx="10058400" cy="4112286"/>
          </a:xfrm>
        </p:spPr>
        <p:txBody>
          <a:bodyPr>
            <a:noAutofit/>
          </a:bodyPr>
          <a:lstStyle/>
          <a:p>
            <a:r>
              <a:rPr lang="en-US" sz="2400" b="1" dirty="0"/>
              <a:t>Execute Python Syntax</a:t>
            </a:r>
          </a:p>
          <a:p>
            <a:pPr lvl="1"/>
            <a:r>
              <a:rPr lang="en-US" sz="2400" dirty="0"/>
              <a:t>As we learned in the previous page, Python syntax can be executed by writing directly in the Command Line:</a:t>
            </a:r>
          </a:p>
          <a:p>
            <a:pPr lvl="1"/>
            <a:r>
              <a:rPr lang="en-US" sz="2400" dirty="0"/>
              <a:t>&gt;&gt;&gt; print("Hello, World!")</a:t>
            </a:r>
          </a:p>
          <a:p>
            <a:pPr lvl="1"/>
            <a:r>
              <a:rPr lang="en-US" sz="2400" dirty="0"/>
              <a:t>Hello, World!</a:t>
            </a:r>
          </a:p>
          <a:p>
            <a:pPr lvl="1"/>
            <a:r>
              <a:rPr lang="en-US" sz="2400" dirty="0"/>
              <a:t>Or by creating a python file on the server, using the .</a:t>
            </a:r>
            <a:r>
              <a:rPr lang="en-US" sz="2400" dirty="0" err="1"/>
              <a:t>py</a:t>
            </a:r>
            <a:r>
              <a:rPr lang="en-US" sz="2400" dirty="0"/>
              <a:t> file extension, and running it in the Command Line:</a:t>
            </a:r>
          </a:p>
          <a:p>
            <a:pPr lvl="1"/>
            <a:r>
              <a:rPr lang="en-US" sz="2400" dirty="0"/>
              <a:t>C:\Users\Your Name&gt;python myfile.py</a:t>
            </a:r>
          </a:p>
        </p:txBody>
      </p:sp>
    </p:spTree>
    <p:extLst>
      <p:ext uri="{BB962C8B-B14F-4D97-AF65-F5344CB8AC3E}">
        <p14:creationId xmlns:p14="http://schemas.microsoft.com/office/powerpoint/2010/main" val="14128841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159640-161D-523E-43A8-9E6B61749D18}"/>
              </a:ext>
            </a:extLst>
          </p:cNvPr>
          <p:cNvSpPr>
            <a:spLocks noGrp="1"/>
          </p:cNvSpPr>
          <p:nvPr>
            <p:ph idx="1"/>
          </p:nvPr>
        </p:nvSpPr>
        <p:spPr>
          <a:xfrm>
            <a:off x="1066800" y="502920"/>
            <a:ext cx="10058400" cy="5791200"/>
          </a:xfrm>
        </p:spPr>
        <p:txBody>
          <a:bodyPr>
            <a:normAutofit fontScale="62500" lnSpcReduction="20000"/>
          </a:bodyPr>
          <a:lstStyle/>
          <a:p>
            <a:pPr marL="0" indent="0">
              <a:buNone/>
            </a:pPr>
            <a:r>
              <a:rPr lang="en-US" sz="4500" b="1" dirty="0"/>
              <a:t>Evaluate Values and Variables</a:t>
            </a:r>
          </a:p>
          <a:p>
            <a:r>
              <a:rPr lang="en-US" sz="4500" dirty="0"/>
              <a:t>The bool() function allows you to evaluate any value, and give you True or False in return,</a:t>
            </a:r>
          </a:p>
          <a:p>
            <a:r>
              <a:rPr lang="en-US" sz="4500" dirty="0"/>
              <a:t>Example:</a:t>
            </a:r>
          </a:p>
          <a:p>
            <a:r>
              <a:rPr lang="en-US" sz="4500" dirty="0"/>
              <a:t>Evaluate a string and a number:</a:t>
            </a:r>
          </a:p>
          <a:p>
            <a:pPr lvl="1"/>
            <a:r>
              <a:rPr lang="en-US" sz="4300" b="0" i="0" dirty="0">
                <a:solidFill>
                  <a:srgbClr val="0000CD"/>
                </a:solidFill>
                <a:effectLst/>
                <a:latin typeface="Consolas" panose="020B0609020204030204" pitchFamily="49" charset="0"/>
              </a:rPr>
              <a:t>print</a:t>
            </a:r>
            <a:r>
              <a:rPr lang="en-US" sz="4300" b="0" i="0" dirty="0">
                <a:solidFill>
                  <a:srgbClr val="000000"/>
                </a:solidFill>
                <a:effectLst/>
                <a:latin typeface="Consolas" panose="020B0609020204030204" pitchFamily="49" charset="0"/>
              </a:rPr>
              <a:t>(</a:t>
            </a:r>
            <a:r>
              <a:rPr lang="en-US" sz="4300" b="0" i="0" dirty="0">
                <a:solidFill>
                  <a:srgbClr val="0000CD"/>
                </a:solidFill>
                <a:effectLst/>
                <a:latin typeface="Consolas" panose="020B0609020204030204" pitchFamily="49" charset="0"/>
              </a:rPr>
              <a:t>bool</a:t>
            </a:r>
            <a:r>
              <a:rPr lang="en-US" sz="4300" b="0" i="0" dirty="0">
                <a:solidFill>
                  <a:srgbClr val="000000"/>
                </a:solidFill>
                <a:effectLst/>
                <a:latin typeface="Consolas" panose="020B0609020204030204" pitchFamily="49" charset="0"/>
              </a:rPr>
              <a:t>(</a:t>
            </a:r>
            <a:r>
              <a:rPr lang="en-US" sz="4300" b="0" i="0" dirty="0">
                <a:solidFill>
                  <a:srgbClr val="A52A2A"/>
                </a:solidFill>
                <a:effectLst/>
                <a:latin typeface="Consolas" panose="020B0609020204030204" pitchFamily="49" charset="0"/>
              </a:rPr>
              <a:t>"Hello"</a:t>
            </a:r>
            <a:r>
              <a:rPr lang="en-US" sz="4300" b="0" i="0" dirty="0">
                <a:solidFill>
                  <a:srgbClr val="000000"/>
                </a:solidFill>
                <a:effectLst/>
                <a:latin typeface="Consolas" panose="020B0609020204030204" pitchFamily="49" charset="0"/>
              </a:rPr>
              <a:t>))</a:t>
            </a:r>
            <a:br>
              <a:rPr lang="en-US" sz="4300" dirty="0"/>
            </a:br>
            <a:r>
              <a:rPr lang="en-US" sz="4300" b="0" i="0" dirty="0">
                <a:solidFill>
                  <a:srgbClr val="0000CD"/>
                </a:solidFill>
                <a:effectLst/>
                <a:latin typeface="Consolas" panose="020B0609020204030204" pitchFamily="49" charset="0"/>
              </a:rPr>
              <a:t>print</a:t>
            </a:r>
            <a:r>
              <a:rPr lang="en-US" sz="4300" b="0" i="0" dirty="0">
                <a:solidFill>
                  <a:srgbClr val="000000"/>
                </a:solidFill>
                <a:effectLst/>
                <a:latin typeface="Consolas" panose="020B0609020204030204" pitchFamily="49" charset="0"/>
              </a:rPr>
              <a:t>(</a:t>
            </a:r>
            <a:r>
              <a:rPr lang="en-US" sz="4300" b="0" i="0" dirty="0">
                <a:solidFill>
                  <a:srgbClr val="0000CD"/>
                </a:solidFill>
                <a:effectLst/>
                <a:latin typeface="Consolas" panose="020B0609020204030204" pitchFamily="49" charset="0"/>
              </a:rPr>
              <a:t>bool</a:t>
            </a:r>
            <a:r>
              <a:rPr lang="en-US" sz="4300" b="0" i="0" dirty="0">
                <a:solidFill>
                  <a:srgbClr val="000000"/>
                </a:solidFill>
                <a:effectLst/>
                <a:latin typeface="Consolas" panose="020B0609020204030204" pitchFamily="49" charset="0"/>
              </a:rPr>
              <a:t>(</a:t>
            </a:r>
            <a:r>
              <a:rPr lang="en-US" sz="4300" b="0" i="0" dirty="0">
                <a:solidFill>
                  <a:srgbClr val="FF0000"/>
                </a:solidFill>
                <a:effectLst/>
                <a:latin typeface="Consolas" panose="020B0609020204030204" pitchFamily="49" charset="0"/>
              </a:rPr>
              <a:t>15</a:t>
            </a:r>
            <a:r>
              <a:rPr lang="en-US" sz="4300" b="0" i="0" dirty="0">
                <a:solidFill>
                  <a:srgbClr val="000000"/>
                </a:solidFill>
                <a:effectLst/>
                <a:latin typeface="Consolas" panose="020B0609020204030204" pitchFamily="49" charset="0"/>
              </a:rPr>
              <a:t>))</a:t>
            </a:r>
          </a:p>
          <a:p>
            <a:pPr algn="l"/>
            <a:r>
              <a:rPr lang="en-US" sz="4500" b="0" i="0" dirty="0">
                <a:solidFill>
                  <a:srgbClr val="000000"/>
                </a:solidFill>
                <a:effectLst/>
                <a:latin typeface="Segoe UI" panose="020B0502040204020203" pitchFamily="34" charset="0"/>
              </a:rPr>
              <a:t>Example:</a:t>
            </a:r>
          </a:p>
          <a:p>
            <a:pPr algn="l"/>
            <a:r>
              <a:rPr lang="en-US" sz="4500" b="0" i="0" dirty="0">
                <a:solidFill>
                  <a:srgbClr val="000000"/>
                </a:solidFill>
                <a:effectLst/>
                <a:latin typeface="Verdana" panose="020B0604030504040204" pitchFamily="34" charset="0"/>
              </a:rPr>
              <a:t>Evaluate two variables:</a:t>
            </a:r>
          </a:p>
          <a:p>
            <a:pPr lvl="1"/>
            <a:r>
              <a:rPr lang="en-US" sz="4300" b="0" i="0" dirty="0">
                <a:solidFill>
                  <a:srgbClr val="000000"/>
                </a:solidFill>
                <a:effectLst/>
                <a:latin typeface="Consolas" panose="020B0609020204030204" pitchFamily="49" charset="0"/>
              </a:rPr>
              <a:t>x = </a:t>
            </a:r>
            <a:r>
              <a:rPr lang="en-US" sz="4300" b="0" i="0" dirty="0">
                <a:solidFill>
                  <a:srgbClr val="A52A2A"/>
                </a:solidFill>
                <a:effectLst/>
                <a:latin typeface="Consolas" panose="020B0609020204030204" pitchFamily="49" charset="0"/>
              </a:rPr>
              <a:t>"Hello"</a:t>
            </a:r>
            <a:br>
              <a:rPr lang="en-US" sz="4300" b="0" i="0" dirty="0">
                <a:solidFill>
                  <a:srgbClr val="000000"/>
                </a:solidFill>
                <a:effectLst/>
                <a:latin typeface="Consolas" panose="020B0609020204030204" pitchFamily="49" charset="0"/>
              </a:rPr>
            </a:br>
            <a:r>
              <a:rPr lang="en-US" sz="4300" b="0" i="0" dirty="0">
                <a:solidFill>
                  <a:srgbClr val="000000"/>
                </a:solidFill>
                <a:effectLst/>
                <a:latin typeface="Consolas" panose="020B0609020204030204" pitchFamily="49" charset="0"/>
              </a:rPr>
              <a:t>y = </a:t>
            </a:r>
            <a:r>
              <a:rPr lang="en-US" sz="4300" b="0" i="0" dirty="0">
                <a:solidFill>
                  <a:srgbClr val="FF0000"/>
                </a:solidFill>
                <a:effectLst/>
                <a:latin typeface="Consolas" panose="020B0609020204030204" pitchFamily="49" charset="0"/>
              </a:rPr>
              <a:t>15</a:t>
            </a:r>
            <a:br>
              <a:rPr lang="en-US" sz="4300" b="0" i="0" dirty="0">
                <a:solidFill>
                  <a:srgbClr val="000000"/>
                </a:solidFill>
                <a:effectLst/>
                <a:latin typeface="Consolas" panose="020B0609020204030204" pitchFamily="49" charset="0"/>
              </a:rPr>
            </a:br>
            <a:br>
              <a:rPr lang="en-US" sz="4300" b="0" i="0" dirty="0">
                <a:solidFill>
                  <a:srgbClr val="000000"/>
                </a:solidFill>
                <a:effectLst/>
                <a:latin typeface="Consolas" panose="020B0609020204030204" pitchFamily="49" charset="0"/>
              </a:rPr>
            </a:br>
            <a:r>
              <a:rPr lang="en-US" sz="4300" b="0" i="0" dirty="0">
                <a:solidFill>
                  <a:srgbClr val="0000CD"/>
                </a:solidFill>
                <a:effectLst/>
                <a:latin typeface="Consolas" panose="020B0609020204030204" pitchFamily="49" charset="0"/>
              </a:rPr>
              <a:t>print</a:t>
            </a:r>
            <a:r>
              <a:rPr lang="en-US" sz="4300" b="0" i="0" dirty="0">
                <a:solidFill>
                  <a:srgbClr val="000000"/>
                </a:solidFill>
                <a:effectLst/>
                <a:latin typeface="Consolas" panose="020B0609020204030204" pitchFamily="49" charset="0"/>
              </a:rPr>
              <a:t>(</a:t>
            </a:r>
            <a:r>
              <a:rPr lang="en-US" sz="4300" b="0" i="0" dirty="0">
                <a:solidFill>
                  <a:srgbClr val="0000CD"/>
                </a:solidFill>
                <a:effectLst/>
                <a:latin typeface="Consolas" panose="020B0609020204030204" pitchFamily="49" charset="0"/>
              </a:rPr>
              <a:t>bool</a:t>
            </a:r>
            <a:r>
              <a:rPr lang="en-US" sz="4300" b="0" i="0" dirty="0">
                <a:solidFill>
                  <a:srgbClr val="000000"/>
                </a:solidFill>
                <a:effectLst/>
                <a:latin typeface="Consolas" panose="020B0609020204030204" pitchFamily="49" charset="0"/>
              </a:rPr>
              <a:t>(x))</a:t>
            </a:r>
            <a:br>
              <a:rPr lang="en-US" sz="4300" b="0" i="0" dirty="0">
                <a:solidFill>
                  <a:srgbClr val="000000"/>
                </a:solidFill>
                <a:effectLst/>
                <a:latin typeface="Consolas" panose="020B0609020204030204" pitchFamily="49" charset="0"/>
              </a:rPr>
            </a:br>
            <a:r>
              <a:rPr lang="en-US" sz="4300" b="0" i="0" dirty="0">
                <a:solidFill>
                  <a:srgbClr val="0000CD"/>
                </a:solidFill>
                <a:effectLst/>
                <a:latin typeface="Consolas" panose="020B0609020204030204" pitchFamily="49" charset="0"/>
              </a:rPr>
              <a:t>print</a:t>
            </a:r>
            <a:r>
              <a:rPr lang="en-US" sz="4300" b="0" i="0" dirty="0">
                <a:solidFill>
                  <a:srgbClr val="000000"/>
                </a:solidFill>
                <a:effectLst/>
                <a:latin typeface="Consolas" panose="020B0609020204030204" pitchFamily="49" charset="0"/>
              </a:rPr>
              <a:t>(</a:t>
            </a:r>
            <a:r>
              <a:rPr lang="en-US" sz="4300" b="0" i="0" dirty="0">
                <a:solidFill>
                  <a:srgbClr val="0000CD"/>
                </a:solidFill>
                <a:effectLst/>
                <a:latin typeface="Consolas" panose="020B0609020204030204" pitchFamily="49" charset="0"/>
              </a:rPr>
              <a:t>bool</a:t>
            </a:r>
            <a:r>
              <a:rPr lang="en-US" sz="4300" b="0" i="0" dirty="0">
                <a:solidFill>
                  <a:srgbClr val="000000"/>
                </a:solidFill>
                <a:effectLst/>
                <a:latin typeface="Consolas" panose="020B0609020204030204" pitchFamily="49" charset="0"/>
              </a:rPr>
              <a:t>(y))</a:t>
            </a:r>
          </a:p>
          <a:p>
            <a:endParaRPr lang="en-US" dirty="0"/>
          </a:p>
        </p:txBody>
      </p:sp>
    </p:spTree>
    <p:extLst>
      <p:ext uri="{BB962C8B-B14F-4D97-AF65-F5344CB8AC3E}">
        <p14:creationId xmlns:p14="http://schemas.microsoft.com/office/powerpoint/2010/main" val="3196853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4B59D-031C-42AA-426E-95317E24090E}"/>
              </a:ext>
            </a:extLst>
          </p:cNvPr>
          <p:cNvSpPr>
            <a:spLocks noGrp="1"/>
          </p:cNvSpPr>
          <p:nvPr>
            <p:ph idx="1"/>
          </p:nvPr>
        </p:nvSpPr>
        <p:spPr>
          <a:xfrm>
            <a:off x="1066800" y="624840"/>
            <a:ext cx="10058400" cy="5501640"/>
          </a:xfrm>
        </p:spPr>
        <p:txBody>
          <a:bodyPr>
            <a:normAutofit fontScale="92500" lnSpcReduction="20000"/>
          </a:bodyPr>
          <a:lstStyle/>
          <a:p>
            <a:pPr marL="0" indent="0">
              <a:buNone/>
            </a:pPr>
            <a:r>
              <a:rPr lang="en-US" sz="2800" b="1" dirty="0"/>
              <a:t>Most Values are True</a:t>
            </a:r>
          </a:p>
          <a:p>
            <a:r>
              <a:rPr lang="en-US" sz="2800" dirty="0"/>
              <a:t>Almost any value is evaluated to True if it has some sort of content.</a:t>
            </a:r>
          </a:p>
          <a:p>
            <a:r>
              <a:rPr lang="en-US" sz="2800" dirty="0"/>
              <a:t>Any string is </a:t>
            </a:r>
            <a:r>
              <a:rPr lang="en-US" sz="2800" b="1" dirty="0"/>
              <a:t>True</a:t>
            </a:r>
            <a:r>
              <a:rPr lang="en-US" sz="2800" dirty="0"/>
              <a:t>, except empty strings.</a:t>
            </a:r>
          </a:p>
          <a:p>
            <a:r>
              <a:rPr lang="en-US" sz="2800" dirty="0"/>
              <a:t>Any number is </a:t>
            </a:r>
            <a:r>
              <a:rPr lang="en-US" sz="2800" b="1" dirty="0"/>
              <a:t>True</a:t>
            </a:r>
            <a:r>
              <a:rPr lang="en-US" sz="2800" dirty="0"/>
              <a:t>, except 0.</a:t>
            </a:r>
          </a:p>
          <a:p>
            <a:r>
              <a:rPr lang="en-US" sz="2800" dirty="0"/>
              <a:t>Any list, tuple, set, and dictionary are </a:t>
            </a:r>
            <a:r>
              <a:rPr lang="en-US" sz="2800" b="1" dirty="0"/>
              <a:t>True</a:t>
            </a:r>
            <a:r>
              <a:rPr lang="en-US" sz="2800" dirty="0"/>
              <a:t>, except empty ones.</a:t>
            </a:r>
          </a:p>
          <a:p>
            <a:endParaRPr lang="en-US" sz="2800" dirty="0"/>
          </a:p>
          <a:p>
            <a:r>
              <a:rPr lang="en-US" sz="2800" dirty="0"/>
              <a:t>Example</a:t>
            </a:r>
          </a:p>
          <a:p>
            <a:r>
              <a:rPr lang="en-US" sz="2800" dirty="0"/>
              <a:t>The following will return True:</a:t>
            </a:r>
          </a:p>
          <a:p>
            <a:pPr lvl="1"/>
            <a:r>
              <a:rPr lang="en-US" sz="2600" b="0" i="0" dirty="0">
                <a:solidFill>
                  <a:srgbClr val="0000CD"/>
                </a:solidFill>
                <a:effectLst/>
                <a:latin typeface="Consolas" panose="020B0609020204030204" pitchFamily="49" charset="0"/>
              </a:rPr>
              <a:t>bool</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a:t>
            </a:r>
            <a:r>
              <a:rPr lang="en-US" sz="2600" b="0" i="0" dirty="0" err="1">
                <a:solidFill>
                  <a:srgbClr val="A52A2A"/>
                </a:solidFill>
                <a:effectLst/>
                <a:latin typeface="Consolas" panose="020B0609020204030204" pitchFamily="49" charset="0"/>
              </a:rPr>
              <a:t>abc</a:t>
            </a:r>
            <a:r>
              <a:rPr lang="en-US" sz="2600" b="0" i="0" dirty="0">
                <a:solidFill>
                  <a:srgbClr val="A52A2A"/>
                </a:solidFill>
                <a:effectLst/>
                <a:latin typeface="Consolas" panose="020B0609020204030204" pitchFamily="49" charset="0"/>
              </a:rPr>
              <a:t>"</a:t>
            </a:r>
            <a:r>
              <a:rPr lang="en-US" sz="2600" b="0" i="0" dirty="0">
                <a:solidFill>
                  <a:srgbClr val="000000"/>
                </a:solidFill>
                <a:effectLst/>
                <a:latin typeface="Consolas" panose="020B0609020204030204" pitchFamily="49" charset="0"/>
              </a:rPr>
              <a:t>)</a:t>
            </a:r>
            <a:br>
              <a:rPr lang="en-US" sz="2600" dirty="0"/>
            </a:br>
            <a:r>
              <a:rPr lang="en-US" sz="2600" b="0" i="0" dirty="0">
                <a:solidFill>
                  <a:srgbClr val="0000CD"/>
                </a:solidFill>
                <a:effectLst/>
                <a:latin typeface="Consolas" panose="020B0609020204030204" pitchFamily="49" charset="0"/>
              </a:rPr>
              <a:t>bool</a:t>
            </a:r>
            <a:r>
              <a:rPr lang="en-US" sz="2600" b="0" i="0" dirty="0">
                <a:solidFill>
                  <a:srgbClr val="000000"/>
                </a:solidFill>
                <a:effectLst/>
                <a:latin typeface="Consolas" panose="020B0609020204030204" pitchFamily="49" charset="0"/>
              </a:rPr>
              <a:t>(</a:t>
            </a:r>
            <a:r>
              <a:rPr lang="en-US" sz="2600" b="0" i="0" dirty="0">
                <a:solidFill>
                  <a:srgbClr val="FF0000"/>
                </a:solidFill>
                <a:effectLst/>
                <a:latin typeface="Consolas" panose="020B0609020204030204" pitchFamily="49" charset="0"/>
              </a:rPr>
              <a:t>123</a:t>
            </a:r>
            <a:r>
              <a:rPr lang="en-US" sz="2600" b="0" i="0" dirty="0">
                <a:solidFill>
                  <a:srgbClr val="000000"/>
                </a:solidFill>
                <a:effectLst/>
                <a:latin typeface="Consolas" panose="020B0609020204030204" pitchFamily="49" charset="0"/>
              </a:rPr>
              <a:t>)</a:t>
            </a:r>
            <a:br>
              <a:rPr lang="en-US" sz="2600" dirty="0"/>
            </a:br>
            <a:r>
              <a:rPr lang="en-US" sz="2600" b="0" i="0" dirty="0">
                <a:solidFill>
                  <a:srgbClr val="0000CD"/>
                </a:solidFill>
                <a:effectLst/>
                <a:latin typeface="Consolas" panose="020B0609020204030204" pitchFamily="49" charset="0"/>
              </a:rPr>
              <a:t>bool</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"apple"</a:t>
            </a:r>
            <a:r>
              <a:rPr lang="en-US" sz="2600" b="0" i="0" dirty="0">
                <a:solidFill>
                  <a:srgbClr val="000000"/>
                </a:solidFill>
                <a:effectLst/>
                <a:latin typeface="Consolas" panose="020B0609020204030204" pitchFamily="49" charset="0"/>
              </a:rPr>
              <a:t>, </a:t>
            </a:r>
            <a:r>
              <a:rPr lang="en-US" sz="2600" b="0" i="0" dirty="0">
                <a:solidFill>
                  <a:srgbClr val="A52A2A"/>
                </a:solidFill>
                <a:effectLst/>
                <a:latin typeface="Consolas" panose="020B0609020204030204" pitchFamily="49" charset="0"/>
              </a:rPr>
              <a:t>"cherry"</a:t>
            </a:r>
            <a:r>
              <a:rPr lang="en-US" sz="2600" b="0" i="0" dirty="0">
                <a:solidFill>
                  <a:srgbClr val="000000"/>
                </a:solidFill>
                <a:effectLst/>
                <a:latin typeface="Consolas" panose="020B0609020204030204" pitchFamily="49" charset="0"/>
              </a:rPr>
              <a:t>, </a:t>
            </a:r>
            <a:r>
              <a:rPr lang="en-US" sz="2600" b="0" i="0" dirty="0">
                <a:solidFill>
                  <a:srgbClr val="A52A2A"/>
                </a:solidFill>
                <a:effectLst/>
                <a:latin typeface="Consolas" panose="020B0609020204030204" pitchFamily="49" charset="0"/>
              </a:rPr>
              <a:t>"banana"</a:t>
            </a:r>
            <a:r>
              <a:rPr lang="en-US" sz="2600" b="0" i="0" dirty="0">
                <a:solidFill>
                  <a:srgbClr val="000000"/>
                </a:solidFill>
                <a:effectLst/>
                <a:latin typeface="Consolas" panose="020B0609020204030204" pitchFamily="49" charset="0"/>
              </a:rPr>
              <a:t>])</a:t>
            </a:r>
            <a:endParaRPr lang="en-US" sz="2600" dirty="0"/>
          </a:p>
        </p:txBody>
      </p:sp>
    </p:spTree>
    <p:extLst>
      <p:ext uri="{BB962C8B-B14F-4D97-AF65-F5344CB8AC3E}">
        <p14:creationId xmlns:p14="http://schemas.microsoft.com/office/powerpoint/2010/main" val="3508050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4F415-FCDC-33A4-5B39-32551C83CD89}"/>
              </a:ext>
            </a:extLst>
          </p:cNvPr>
          <p:cNvSpPr>
            <a:spLocks noGrp="1"/>
          </p:cNvSpPr>
          <p:nvPr>
            <p:ph idx="1"/>
          </p:nvPr>
        </p:nvSpPr>
        <p:spPr>
          <a:xfrm>
            <a:off x="1066800" y="518160"/>
            <a:ext cx="10058400" cy="5852160"/>
          </a:xfrm>
        </p:spPr>
        <p:txBody>
          <a:bodyPr>
            <a:normAutofit fontScale="92500" lnSpcReduction="10000"/>
          </a:bodyPr>
          <a:lstStyle/>
          <a:p>
            <a:pPr marL="0" indent="0">
              <a:buNone/>
            </a:pPr>
            <a:r>
              <a:rPr lang="en-US" sz="2400" b="1" dirty="0"/>
              <a:t>Some Values are False</a:t>
            </a:r>
          </a:p>
          <a:p>
            <a:r>
              <a:rPr lang="en-US" sz="2400" dirty="0"/>
              <a:t>In fact, there are not many values that evaluate to False, except empty values, such as (), [], {}, "", the number 0, and the value None. And of course the value False evaluates to False.</a:t>
            </a:r>
          </a:p>
          <a:p>
            <a:r>
              <a:rPr lang="en-US" sz="2400" dirty="0"/>
              <a:t>Example</a:t>
            </a:r>
          </a:p>
          <a:p>
            <a:r>
              <a:rPr lang="en-US" sz="2400" dirty="0"/>
              <a:t>The following will return False:</a:t>
            </a:r>
          </a:p>
          <a:p>
            <a:r>
              <a:rPr lang="en-US" sz="2400" dirty="0"/>
              <a:t>bool(False)</a:t>
            </a:r>
          </a:p>
          <a:p>
            <a:r>
              <a:rPr lang="en-US" sz="2400" dirty="0"/>
              <a:t>bool(None)</a:t>
            </a:r>
          </a:p>
          <a:p>
            <a:r>
              <a:rPr lang="en-US" sz="2400" dirty="0"/>
              <a:t>bool(0)</a:t>
            </a:r>
          </a:p>
          <a:p>
            <a:r>
              <a:rPr lang="en-US" sz="2400" dirty="0"/>
              <a:t>bool("")</a:t>
            </a:r>
          </a:p>
          <a:p>
            <a:r>
              <a:rPr lang="en-US" sz="2400" dirty="0"/>
              <a:t>bool(())</a:t>
            </a:r>
          </a:p>
          <a:p>
            <a:r>
              <a:rPr lang="en-US" sz="2400" dirty="0"/>
              <a:t>bool([])</a:t>
            </a:r>
          </a:p>
          <a:p>
            <a:r>
              <a:rPr lang="en-US" sz="2400" dirty="0"/>
              <a:t>bool({})</a:t>
            </a:r>
          </a:p>
        </p:txBody>
      </p:sp>
    </p:spTree>
    <p:extLst>
      <p:ext uri="{BB962C8B-B14F-4D97-AF65-F5344CB8AC3E}">
        <p14:creationId xmlns:p14="http://schemas.microsoft.com/office/powerpoint/2010/main" val="41931111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CB372-7BB0-21C6-A9A1-04ABFA3C90CA}"/>
              </a:ext>
            </a:extLst>
          </p:cNvPr>
          <p:cNvSpPr>
            <a:spLocks noGrp="1"/>
          </p:cNvSpPr>
          <p:nvPr>
            <p:ph idx="1"/>
          </p:nvPr>
        </p:nvSpPr>
        <p:spPr>
          <a:xfrm>
            <a:off x="1066800" y="594360"/>
            <a:ext cx="10058400" cy="5760720"/>
          </a:xfrm>
        </p:spPr>
        <p:txBody>
          <a:bodyPr>
            <a:normAutofit fontScale="92500" lnSpcReduction="10000"/>
          </a:bodyPr>
          <a:lstStyle/>
          <a:p>
            <a:r>
              <a:rPr lang="en-US" sz="2800" dirty="0"/>
              <a:t>One more value, or object in this case, evaluates to False, and that is if you have an object that is made from a class with a __len__ function that returns 0 or False:</a:t>
            </a:r>
          </a:p>
          <a:p>
            <a:endParaRPr lang="en-US" sz="2800" dirty="0"/>
          </a:p>
          <a:p>
            <a:r>
              <a:rPr lang="en-US" sz="2800" dirty="0"/>
              <a:t>Example</a:t>
            </a:r>
          </a:p>
          <a:p>
            <a:r>
              <a:rPr lang="en-US" sz="2800" dirty="0"/>
              <a:t>class </a:t>
            </a:r>
            <a:r>
              <a:rPr lang="en-US" sz="2800" dirty="0" err="1"/>
              <a:t>myclass</a:t>
            </a:r>
            <a:r>
              <a:rPr lang="en-US" sz="2800" dirty="0"/>
              <a:t>():</a:t>
            </a:r>
          </a:p>
          <a:p>
            <a:r>
              <a:rPr lang="en-US" sz="2800" dirty="0"/>
              <a:t>  def __len__(self):</a:t>
            </a:r>
          </a:p>
          <a:p>
            <a:r>
              <a:rPr lang="en-US" sz="2800" dirty="0"/>
              <a:t>    return 0</a:t>
            </a:r>
          </a:p>
          <a:p>
            <a:endParaRPr lang="en-US" sz="2800" dirty="0"/>
          </a:p>
          <a:p>
            <a:r>
              <a:rPr lang="en-US" sz="2800" dirty="0" err="1"/>
              <a:t>myobj</a:t>
            </a:r>
            <a:r>
              <a:rPr lang="en-US" sz="2800" dirty="0"/>
              <a:t> = </a:t>
            </a:r>
            <a:r>
              <a:rPr lang="en-US" sz="2800" dirty="0" err="1"/>
              <a:t>myclass</a:t>
            </a:r>
            <a:r>
              <a:rPr lang="en-US" sz="2800" dirty="0"/>
              <a:t>()</a:t>
            </a:r>
          </a:p>
          <a:p>
            <a:r>
              <a:rPr lang="en-US" sz="2800" dirty="0"/>
              <a:t>print(bool(</a:t>
            </a:r>
            <a:r>
              <a:rPr lang="en-US" sz="2800" dirty="0" err="1"/>
              <a:t>myobj</a:t>
            </a:r>
            <a:r>
              <a:rPr lang="en-US" sz="2800" dirty="0"/>
              <a:t>))</a:t>
            </a:r>
          </a:p>
        </p:txBody>
      </p:sp>
    </p:spTree>
    <p:extLst>
      <p:ext uri="{BB962C8B-B14F-4D97-AF65-F5344CB8AC3E}">
        <p14:creationId xmlns:p14="http://schemas.microsoft.com/office/powerpoint/2010/main" val="227507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D525DC-4C97-8ECE-896E-2AFFF0051396}"/>
              </a:ext>
            </a:extLst>
          </p:cNvPr>
          <p:cNvSpPr>
            <a:spLocks noGrp="1"/>
          </p:cNvSpPr>
          <p:nvPr>
            <p:ph idx="1"/>
          </p:nvPr>
        </p:nvSpPr>
        <p:spPr>
          <a:xfrm>
            <a:off x="1066800" y="712921"/>
            <a:ext cx="10058400" cy="5439905"/>
          </a:xfrm>
        </p:spPr>
        <p:txBody>
          <a:bodyPr>
            <a:normAutofit fontScale="92500" lnSpcReduction="10000"/>
          </a:bodyPr>
          <a:lstStyle/>
          <a:p>
            <a:pPr marL="0" indent="0">
              <a:buNone/>
            </a:pPr>
            <a:r>
              <a:rPr lang="en-US" sz="2800" b="1" dirty="0"/>
              <a:t>Functions can Return a Boolean</a:t>
            </a:r>
          </a:p>
          <a:p>
            <a:r>
              <a:rPr lang="en-US" sz="2800" dirty="0"/>
              <a:t>You can create functions that returns a Boolean Value:</a:t>
            </a:r>
          </a:p>
          <a:p>
            <a:endParaRPr lang="en-US" sz="2800" dirty="0"/>
          </a:p>
          <a:p>
            <a:r>
              <a:rPr lang="en-US" sz="2800" dirty="0"/>
              <a:t>Example</a:t>
            </a:r>
          </a:p>
          <a:p>
            <a:r>
              <a:rPr lang="en-US" sz="2800" dirty="0"/>
              <a:t>Print the answer of a function:</a:t>
            </a:r>
          </a:p>
          <a:p>
            <a:endParaRPr lang="en-US" sz="2800" dirty="0"/>
          </a:p>
          <a:p>
            <a:r>
              <a:rPr lang="en-US" sz="2800" dirty="0"/>
              <a:t>def </a:t>
            </a:r>
            <a:r>
              <a:rPr lang="en-US" sz="2800" dirty="0" err="1"/>
              <a:t>myFunction</a:t>
            </a:r>
            <a:r>
              <a:rPr lang="en-US" sz="2800" dirty="0"/>
              <a:t>() :</a:t>
            </a:r>
          </a:p>
          <a:p>
            <a:r>
              <a:rPr lang="en-US" sz="2800" dirty="0"/>
              <a:t>  return True</a:t>
            </a:r>
          </a:p>
          <a:p>
            <a:endParaRPr lang="en-US" sz="2800" dirty="0"/>
          </a:p>
          <a:p>
            <a:r>
              <a:rPr lang="en-US" sz="2800" dirty="0"/>
              <a:t>print(</a:t>
            </a:r>
            <a:r>
              <a:rPr lang="en-US" sz="2800" dirty="0" err="1"/>
              <a:t>myFunction</a:t>
            </a:r>
            <a:r>
              <a:rPr lang="en-US" sz="2800" dirty="0"/>
              <a:t>())</a:t>
            </a:r>
          </a:p>
        </p:txBody>
      </p:sp>
    </p:spTree>
    <p:extLst>
      <p:ext uri="{BB962C8B-B14F-4D97-AF65-F5344CB8AC3E}">
        <p14:creationId xmlns:p14="http://schemas.microsoft.com/office/powerpoint/2010/main" val="1785923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5ECCC8-9204-3CDA-836C-F822F27734DE}"/>
              </a:ext>
            </a:extLst>
          </p:cNvPr>
          <p:cNvSpPr>
            <a:spLocks noGrp="1"/>
          </p:cNvSpPr>
          <p:nvPr>
            <p:ph idx="1"/>
          </p:nvPr>
        </p:nvSpPr>
        <p:spPr>
          <a:xfrm>
            <a:off x="1066800" y="666427"/>
            <a:ext cx="10058400" cy="5286317"/>
          </a:xfrm>
        </p:spPr>
        <p:txBody>
          <a:bodyPr>
            <a:normAutofit/>
          </a:bodyPr>
          <a:lstStyle/>
          <a:p>
            <a:r>
              <a:rPr lang="en-US" sz="2400" dirty="0"/>
              <a:t>You can execute code based on the Boolean answer of a function:</a:t>
            </a:r>
          </a:p>
          <a:p>
            <a:endParaRPr lang="en-US" sz="2400" dirty="0"/>
          </a:p>
          <a:p>
            <a:r>
              <a:rPr lang="en-US" sz="2400" dirty="0"/>
              <a:t>Example</a:t>
            </a:r>
          </a:p>
          <a:p>
            <a:r>
              <a:rPr lang="en-US" sz="2400" dirty="0"/>
              <a:t>Print "YES!" if the function returns True, otherwise print "NO!":</a:t>
            </a:r>
          </a:p>
          <a:p>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myFunction</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return</a:t>
            </a: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True</a:t>
            </a:r>
            <a:br>
              <a:rPr lang="en-US" sz="2400" dirty="0"/>
            </a:br>
            <a:br>
              <a:rPr lang="en-US" sz="2400" dirty="0"/>
            </a:br>
            <a:r>
              <a:rPr lang="en-US" sz="2400" b="0" i="0" dirty="0">
                <a:solidFill>
                  <a:srgbClr val="0000CD"/>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myFunction</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"YES!"</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CD"/>
                </a:solidFill>
                <a:effectLst/>
                <a:latin typeface="Consolas" panose="020B0609020204030204" pitchFamily="49" charset="0"/>
              </a:rPr>
              <a:t>else</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"NO!"</a:t>
            </a:r>
            <a:r>
              <a:rPr lang="en-US" sz="2400" b="0" i="0" dirty="0">
                <a:solidFill>
                  <a:srgbClr val="000000"/>
                </a:solidFill>
                <a:effectLst/>
                <a:latin typeface="Consolas" panose="020B0609020204030204" pitchFamily="49" charset="0"/>
              </a:rPr>
              <a:t>)</a:t>
            </a:r>
            <a:endParaRPr lang="en-US" sz="2400" dirty="0"/>
          </a:p>
        </p:txBody>
      </p:sp>
    </p:spTree>
    <p:extLst>
      <p:ext uri="{BB962C8B-B14F-4D97-AF65-F5344CB8AC3E}">
        <p14:creationId xmlns:p14="http://schemas.microsoft.com/office/powerpoint/2010/main" val="67879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9A0D4B-D670-3895-CB3D-730D98C1E6D1}"/>
              </a:ext>
            </a:extLst>
          </p:cNvPr>
          <p:cNvSpPr>
            <a:spLocks noGrp="1"/>
          </p:cNvSpPr>
          <p:nvPr>
            <p:ph idx="1"/>
          </p:nvPr>
        </p:nvSpPr>
        <p:spPr>
          <a:xfrm>
            <a:off x="1066800" y="1193369"/>
            <a:ext cx="10058400" cy="4759375"/>
          </a:xfrm>
        </p:spPr>
        <p:txBody>
          <a:bodyPr>
            <a:normAutofit/>
          </a:bodyPr>
          <a:lstStyle/>
          <a:p>
            <a:r>
              <a:rPr lang="en-US" sz="2400" dirty="0"/>
              <a:t>Python also has many built-in functions that return a Boolean value, like the isinstance() function, which can be used to determine if an object is of a certain data type:</a:t>
            </a:r>
          </a:p>
          <a:p>
            <a:endParaRPr lang="en-US" sz="2400" dirty="0"/>
          </a:p>
          <a:p>
            <a:r>
              <a:rPr lang="en-US" sz="2400" dirty="0"/>
              <a:t>Example</a:t>
            </a:r>
          </a:p>
          <a:p>
            <a:r>
              <a:rPr lang="en-US" sz="2400" dirty="0"/>
              <a:t>Check if an object is an integer or not:</a:t>
            </a:r>
          </a:p>
          <a:p>
            <a:r>
              <a:rPr lang="fr-FR" sz="2400" b="0" i="0" dirty="0">
                <a:solidFill>
                  <a:srgbClr val="000000"/>
                </a:solidFill>
                <a:effectLst/>
                <a:latin typeface="Consolas" panose="020B0609020204030204" pitchFamily="49" charset="0"/>
              </a:rPr>
              <a:t>x = </a:t>
            </a:r>
            <a:r>
              <a:rPr lang="fr-FR" sz="2400" b="0" i="0" dirty="0">
                <a:solidFill>
                  <a:srgbClr val="FF0000"/>
                </a:solidFill>
                <a:effectLst/>
                <a:latin typeface="Consolas" panose="020B0609020204030204" pitchFamily="49" charset="0"/>
              </a:rPr>
              <a:t>200</a:t>
            </a:r>
            <a:br>
              <a:rPr lang="fr-FR" sz="2400" dirty="0"/>
            </a:br>
            <a:r>
              <a:rPr lang="fr-FR" sz="2400" b="0" i="0" dirty="0">
                <a:solidFill>
                  <a:srgbClr val="0000CD"/>
                </a:solidFill>
                <a:effectLst/>
                <a:latin typeface="Consolas" panose="020B0609020204030204" pitchFamily="49" charset="0"/>
              </a:rPr>
              <a:t>print</a:t>
            </a:r>
            <a:r>
              <a:rPr lang="fr-FR" sz="2400" b="0" i="0" dirty="0">
                <a:solidFill>
                  <a:srgbClr val="000000"/>
                </a:solidFill>
                <a:effectLst/>
                <a:latin typeface="Consolas" panose="020B0609020204030204" pitchFamily="49" charset="0"/>
              </a:rPr>
              <a:t>(</a:t>
            </a:r>
            <a:r>
              <a:rPr lang="fr-FR" sz="2400" b="0" i="0" dirty="0">
                <a:solidFill>
                  <a:srgbClr val="0000CD"/>
                </a:solidFill>
                <a:effectLst/>
                <a:latin typeface="Consolas" panose="020B0609020204030204" pitchFamily="49" charset="0"/>
              </a:rPr>
              <a:t>isinstance</a:t>
            </a:r>
            <a:r>
              <a:rPr lang="fr-FR" sz="2400" b="0" i="0" dirty="0">
                <a:solidFill>
                  <a:srgbClr val="000000"/>
                </a:solidFill>
                <a:effectLst/>
                <a:latin typeface="Consolas" panose="020B0609020204030204" pitchFamily="49" charset="0"/>
              </a:rPr>
              <a:t>(x, </a:t>
            </a:r>
            <a:r>
              <a:rPr lang="fr-FR" sz="2400" b="0" i="0" dirty="0" err="1">
                <a:solidFill>
                  <a:srgbClr val="0000CD"/>
                </a:solidFill>
                <a:effectLst/>
                <a:latin typeface="Consolas" panose="020B0609020204030204" pitchFamily="49" charset="0"/>
              </a:rPr>
              <a:t>int</a:t>
            </a:r>
            <a:r>
              <a:rPr lang="fr-FR" sz="2400" b="0" i="0" dirty="0">
                <a:solidFill>
                  <a:srgbClr val="000000"/>
                </a:solidFill>
                <a:effectLst/>
                <a:latin typeface="Consolas" panose="020B0609020204030204" pitchFamily="49" charset="0"/>
              </a:rPr>
              <a:t>))</a:t>
            </a:r>
            <a:endParaRPr lang="en-US" sz="2400" dirty="0"/>
          </a:p>
        </p:txBody>
      </p:sp>
    </p:spTree>
    <p:extLst>
      <p:ext uri="{BB962C8B-B14F-4D97-AF65-F5344CB8AC3E}">
        <p14:creationId xmlns:p14="http://schemas.microsoft.com/office/powerpoint/2010/main" val="23754934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F8CB-1B4A-DBED-38D1-D52802C17694}"/>
              </a:ext>
            </a:extLst>
          </p:cNvPr>
          <p:cNvSpPr>
            <a:spLocks noGrp="1"/>
          </p:cNvSpPr>
          <p:nvPr>
            <p:ph type="title"/>
          </p:nvPr>
        </p:nvSpPr>
        <p:spPr/>
        <p:txBody>
          <a:bodyPr/>
          <a:lstStyle/>
          <a:p>
            <a:r>
              <a:rPr lang="en-US" b="1" dirty="0"/>
              <a:t>Truth Tables</a:t>
            </a:r>
          </a:p>
        </p:txBody>
      </p:sp>
      <p:sp>
        <p:nvSpPr>
          <p:cNvPr id="3" name="Content Placeholder 2">
            <a:extLst>
              <a:ext uri="{FF2B5EF4-FFF2-40B4-BE49-F238E27FC236}">
                <a16:creationId xmlns:a16="http://schemas.microsoft.com/office/drawing/2014/main" id="{B0F8D80F-E982-3843-73E4-390AFB26DB92}"/>
              </a:ext>
            </a:extLst>
          </p:cNvPr>
          <p:cNvSpPr>
            <a:spLocks noGrp="1"/>
          </p:cNvSpPr>
          <p:nvPr>
            <p:ph idx="1"/>
          </p:nvPr>
        </p:nvSpPr>
        <p:spPr>
          <a:xfrm>
            <a:off x="1066800" y="2103120"/>
            <a:ext cx="5608320" cy="3849624"/>
          </a:xfrm>
        </p:spPr>
        <p:txBody>
          <a:bodyPr/>
          <a:lstStyle/>
          <a:p>
            <a:r>
              <a:rPr lang="en-US" sz="2400" dirty="0"/>
              <a:t>A truth table is a small table that allows us to list all the possible inputs, and to give the results for the logical operators. </a:t>
            </a:r>
          </a:p>
          <a:p>
            <a:r>
              <a:rPr lang="en-US" sz="2400" dirty="0"/>
              <a:t>Because the “and” and “or” operators each have two operands, there are only four rows in a truth table that describes the semantics of “and”.</a:t>
            </a:r>
          </a:p>
          <a:p>
            <a:endParaRPr lang="en-US" dirty="0"/>
          </a:p>
        </p:txBody>
      </p:sp>
      <p:pic>
        <p:nvPicPr>
          <p:cNvPr id="5" name="Picture 4">
            <a:extLst>
              <a:ext uri="{FF2B5EF4-FFF2-40B4-BE49-F238E27FC236}">
                <a16:creationId xmlns:a16="http://schemas.microsoft.com/office/drawing/2014/main" id="{26561CE6-2057-9FEA-6313-CF9B572558EB}"/>
              </a:ext>
            </a:extLst>
          </p:cNvPr>
          <p:cNvPicPr>
            <a:picLocks noChangeAspect="1"/>
          </p:cNvPicPr>
          <p:nvPr/>
        </p:nvPicPr>
        <p:blipFill>
          <a:blip r:embed="rId2"/>
          <a:stretch>
            <a:fillRect/>
          </a:stretch>
        </p:blipFill>
        <p:spPr>
          <a:xfrm>
            <a:off x="6675120" y="2423160"/>
            <a:ext cx="4698318" cy="2740687"/>
          </a:xfrm>
          <a:prstGeom prst="rect">
            <a:avLst/>
          </a:prstGeom>
        </p:spPr>
      </p:pic>
    </p:spTree>
    <p:extLst>
      <p:ext uri="{BB962C8B-B14F-4D97-AF65-F5344CB8AC3E}">
        <p14:creationId xmlns:p14="http://schemas.microsoft.com/office/powerpoint/2010/main" val="1213004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A474F6-335C-0C44-B6B9-D3BF0FF1384F}"/>
              </a:ext>
            </a:extLst>
          </p:cNvPr>
          <p:cNvSpPr>
            <a:spLocks noGrp="1"/>
          </p:cNvSpPr>
          <p:nvPr>
            <p:ph idx="1"/>
          </p:nvPr>
        </p:nvSpPr>
        <p:spPr>
          <a:xfrm>
            <a:off x="1066800" y="1097280"/>
            <a:ext cx="6918960" cy="1950720"/>
          </a:xfrm>
        </p:spPr>
        <p:txBody>
          <a:bodyPr>
            <a:normAutofit lnSpcReduction="10000"/>
          </a:bodyPr>
          <a:lstStyle/>
          <a:p>
            <a:r>
              <a:rPr lang="en-US" sz="2800" dirty="0"/>
              <a:t>In a Truth Table, we sometimes use T and F as shorthand for the two Boolean values: here is the truth table describing “or”:</a:t>
            </a:r>
          </a:p>
          <a:p>
            <a:endParaRPr lang="en-US" dirty="0"/>
          </a:p>
        </p:txBody>
      </p:sp>
      <p:sp>
        <p:nvSpPr>
          <p:cNvPr id="4" name="Content Placeholder 2">
            <a:extLst>
              <a:ext uri="{FF2B5EF4-FFF2-40B4-BE49-F238E27FC236}">
                <a16:creationId xmlns:a16="http://schemas.microsoft.com/office/drawing/2014/main" id="{3A1DDD32-7237-AC7A-ED30-B853DBA657A8}"/>
              </a:ext>
            </a:extLst>
          </p:cNvPr>
          <p:cNvSpPr txBox="1">
            <a:spLocks/>
          </p:cNvSpPr>
          <p:nvPr/>
        </p:nvSpPr>
        <p:spPr>
          <a:xfrm>
            <a:off x="1432560" y="4124232"/>
            <a:ext cx="6553200" cy="195072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800" dirty="0"/>
              <a:t>The third logical operator, “not”, only takes a single operand, so its truth table only has two rows:</a:t>
            </a:r>
          </a:p>
          <a:p>
            <a:endParaRPr lang="en-US" dirty="0"/>
          </a:p>
        </p:txBody>
      </p:sp>
      <p:pic>
        <p:nvPicPr>
          <p:cNvPr id="6" name="Picture 5">
            <a:extLst>
              <a:ext uri="{FF2B5EF4-FFF2-40B4-BE49-F238E27FC236}">
                <a16:creationId xmlns:a16="http://schemas.microsoft.com/office/drawing/2014/main" id="{ECC333D0-E869-20F8-B745-20E1B72FEC74}"/>
              </a:ext>
            </a:extLst>
          </p:cNvPr>
          <p:cNvPicPr>
            <a:picLocks noChangeAspect="1"/>
          </p:cNvPicPr>
          <p:nvPr/>
        </p:nvPicPr>
        <p:blipFill>
          <a:blip r:embed="rId2"/>
          <a:stretch>
            <a:fillRect/>
          </a:stretch>
        </p:blipFill>
        <p:spPr>
          <a:xfrm>
            <a:off x="8442960" y="1211622"/>
            <a:ext cx="2362200" cy="1882655"/>
          </a:xfrm>
          <a:prstGeom prst="rect">
            <a:avLst/>
          </a:prstGeom>
        </p:spPr>
      </p:pic>
      <p:pic>
        <p:nvPicPr>
          <p:cNvPr id="8" name="Picture 7">
            <a:extLst>
              <a:ext uri="{FF2B5EF4-FFF2-40B4-BE49-F238E27FC236}">
                <a16:creationId xmlns:a16="http://schemas.microsoft.com/office/drawing/2014/main" id="{8D377ED7-9E92-9FD9-98A0-AA1721ADDD25}"/>
              </a:ext>
            </a:extLst>
          </p:cNvPr>
          <p:cNvPicPr>
            <a:picLocks noChangeAspect="1"/>
          </p:cNvPicPr>
          <p:nvPr/>
        </p:nvPicPr>
        <p:blipFill>
          <a:blip r:embed="rId3"/>
          <a:stretch>
            <a:fillRect/>
          </a:stretch>
        </p:blipFill>
        <p:spPr>
          <a:xfrm>
            <a:off x="8442960" y="4124232"/>
            <a:ext cx="2036675" cy="1522146"/>
          </a:xfrm>
          <a:prstGeom prst="rect">
            <a:avLst/>
          </a:prstGeom>
        </p:spPr>
      </p:pic>
    </p:spTree>
    <p:extLst>
      <p:ext uri="{BB962C8B-B14F-4D97-AF65-F5344CB8AC3E}">
        <p14:creationId xmlns:p14="http://schemas.microsoft.com/office/powerpoint/2010/main" val="7568285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1056-0E4A-68FD-EDC9-E183C1BCB397}"/>
              </a:ext>
            </a:extLst>
          </p:cNvPr>
          <p:cNvSpPr>
            <a:spLocks noGrp="1"/>
          </p:cNvSpPr>
          <p:nvPr>
            <p:ph type="title"/>
          </p:nvPr>
        </p:nvSpPr>
        <p:spPr>
          <a:xfrm>
            <a:off x="1066800" y="464553"/>
            <a:ext cx="10058400" cy="881406"/>
          </a:xfrm>
        </p:spPr>
        <p:txBody>
          <a:bodyPr/>
          <a:lstStyle/>
          <a:p>
            <a:r>
              <a:rPr lang="en-US" b="1" dirty="0"/>
              <a:t>Simplifying Boolean Expressions</a:t>
            </a:r>
          </a:p>
        </p:txBody>
      </p:sp>
      <p:sp>
        <p:nvSpPr>
          <p:cNvPr id="3" name="Content Placeholder 2">
            <a:extLst>
              <a:ext uri="{FF2B5EF4-FFF2-40B4-BE49-F238E27FC236}">
                <a16:creationId xmlns:a16="http://schemas.microsoft.com/office/drawing/2014/main" id="{5108BBC9-EBA5-4A4D-9313-F9416EBA52EA}"/>
              </a:ext>
            </a:extLst>
          </p:cNvPr>
          <p:cNvSpPr>
            <a:spLocks noGrp="1"/>
          </p:cNvSpPr>
          <p:nvPr>
            <p:ph idx="1"/>
          </p:nvPr>
        </p:nvSpPr>
        <p:spPr>
          <a:xfrm>
            <a:off x="1066800" y="1345959"/>
            <a:ext cx="10058400" cy="5047488"/>
          </a:xfrm>
        </p:spPr>
        <p:txBody>
          <a:bodyPr>
            <a:normAutofit lnSpcReduction="10000"/>
          </a:bodyPr>
          <a:lstStyle/>
          <a:p>
            <a:r>
              <a:rPr lang="en-US" sz="2400" dirty="0"/>
              <a:t>A set of rules for simplifying and rearranging expressions is called an algebra. For example, we are all familiar with school algebra rules, such as:</a:t>
            </a:r>
          </a:p>
          <a:p>
            <a:pPr lvl="1"/>
            <a:r>
              <a:rPr lang="en-US" sz="2200" dirty="0"/>
              <a:t>n * 0 == 0</a:t>
            </a:r>
          </a:p>
          <a:p>
            <a:r>
              <a:rPr lang="en-US" sz="2400" dirty="0"/>
              <a:t>Here we see a different algebra — the Boolean algebra — which provides rules for working with Boolean values.</a:t>
            </a:r>
          </a:p>
          <a:p>
            <a:r>
              <a:rPr lang="en-US" sz="2400" dirty="0"/>
              <a:t>First, the “and” operator:</a:t>
            </a:r>
          </a:p>
          <a:p>
            <a:pPr lvl="1"/>
            <a:r>
              <a:rPr lang="en-US" sz="2000" dirty="0"/>
              <a:t>x and False == False</a:t>
            </a:r>
          </a:p>
          <a:p>
            <a:pPr lvl="1"/>
            <a:r>
              <a:rPr lang="en-US" sz="2000" dirty="0"/>
              <a:t>False and x == False</a:t>
            </a:r>
          </a:p>
          <a:p>
            <a:pPr lvl="1"/>
            <a:r>
              <a:rPr lang="en-US" sz="2000" dirty="0"/>
              <a:t>y and x == x and y</a:t>
            </a:r>
          </a:p>
          <a:p>
            <a:pPr lvl="1"/>
            <a:r>
              <a:rPr lang="en-US" sz="2000" dirty="0"/>
              <a:t>x and True == x</a:t>
            </a:r>
          </a:p>
          <a:p>
            <a:pPr lvl="1"/>
            <a:r>
              <a:rPr lang="en-US" sz="2000" dirty="0"/>
              <a:t>True and x == x</a:t>
            </a:r>
          </a:p>
          <a:p>
            <a:pPr lvl="1"/>
            <a:r>
              <a:rPr lang="en-US" sz="2000" dirty="0"/>
              <a:t>x and x == x</a:t>
            </a:r>
          </a:p>
        </p:txBody>
      </p:sp>
    </p:spTree>
    <p:extLst>
      <p:ext uri="{BB962C8B-B14F-4D97-AF65-F5344CB8AC3E}">
        <p14:creationId xmlns:p14="http://schemas.microsoft.com/office/powerpoint/2010/main" val="1601451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2EEEE-7E8F-8C48-C09A-B7B25B4D3EB2}"/>
              </a:ext>
            </a:extLst>
          </p:cNvPr>
          <p:cNvSpPr>
            <a:spLocks noGrp="1"/>
          </p:cNvSpPr>
          <p:nvPr>
            <p:ph idx="1"/>
          </p:nvPr>
        </p:nvSpPr>
        <p:spPr>
          <a:xfrm>
            <a:off x="1066800" y="510540"/>
            <a:ext cx="10058400" cy="5836920"/>
          </a:xfrm>
        </p:spPr>
        <p:txBody>
          <a:bodyPr>
            <a:normAutofit fontScale="92500" lnSpcReduction="20000"/>
          </a:bodyPr>
          <a:lstStyle/>
          <a:p>
            <a:pPr marL="0" indent="0">
              <a:buNone/>
            </a:pPr>
            <a:r>
              <a:rPr lang="en-US" sz="2600" b="1" dirty="0"/>
              <a:t>Python Indentation</a:t>
            </a:r>
          </a:p>
          <a:p>
            <a:r>
              <a:rPr lang="en-US" sz="2600" dirty="0"/>
              <a:t>Indentation refers to the spaces at the beginning of a code line.</a:t>
            </a:r>
          </a:p>
          <a:p>
            <a:r>
              <a:rPr lang="en-US" sz="2600" dirty="0"/>
              <a:t>Where in other programming languages the indentation in code is for readability only, the indentation in Python is very important.</a:t>
            </a:r>
          </a:p>
          <a:p>
            <a:r>
              <a:rPr lang="en-US" sz="2600" dirty="0"/>
              <a:t>Python uses indentation to indicate a block of code.</a:t>
            </a:r>
          </a:p>
          <a:p>
            <a:r>
              <a:rPr lang="en-US" sz="2600" dirty="0"/>
              <a:t>Example</a:t>
            </a:r>
          </a:p>
          <a:p>
            <a:r>
              <a:rPr lang="en-US" sz="2600" b="0" i="0" dirty="0">
                <a:solidFill>
                  <a:srgbClr val="0000CD"/>
                </a:solidFill>
                <a:effectLst/>
                <a:latin typeface="Consolas" panose="020B0609020204030204" pitchFamily="49" charset="0"/>
              </a:rPr>
              <a:t>if</a:t>
            </a:r>
            <a:r>
              <a:rPr lang="en-US" sz="2600" b="0" i="0" dirty="0">
                <a:solidFill>
                  <a:srgbClr val="000000"/>
                </a:solidFill>
                <a:effectLst/>
                <a:latin typeface="Consolas" panose="020B0609020204030204" pitchFamily="49" charset="0"/>
              </a:rPr>
              <a:t> </a:t>
            </a:r>
            <a:r>
              <a:rPr lang="en-US" sz="2600" b="0" i="0" dirty="0">
                <a:solidFill>
                  <a:srgbClr val="FF0000"/>
                </a:solidFill>
                <a:effectLst/>
                <a:latin typeface="Consolas" panose="020B0609020204030204" pitchFamily="49" charset="0"/>
              </a:rPr>
              <a:t>5</a:t>
            </a:r>
            <a:r>
              <a:rPr lang="en-US" sz="2600" b="0" i="0" dirty="0">
                <a:solidFill>
                  <a:srgbClr val="000000"/>
                </a:solidFill>
                <a:effectLst/>
                <a:latin typeface="Consolas" panose="020B0609020204030204" pitchFamily="49" charset="0"/>
              </a:rPr>
              <a:t> &gt; </a:t>
            </a:r>
            <a:r>
              <a:rPr lang="en-US" sz="2600" b="0" i="0" dirty="0">
                <a:solidFill>
                  <a:srgbClr val="FF0000"/>
                </a:solidFill>
                <a:effectLst/>
                <a:latin typeface="Consolas" panose="020B0609020204030204" pitchFamily="49" charset="0"/>
              </a:rPr>
              <a:t>2</a:t>
            </a:r>
            <a:r>
              <a:rPr lang="en-US" sz="2600" b="0" i="0" dirty="0">
                <a:solidFill>
                  <a:srgbClr val="000000"/>
                </a:solidFill>
                <a:effectLst/>
                <a:latin typeface="Consolas" panose="020B0609020204030204" pitchFamily="49" charset="0"/>
              </a:rPr>
              <a:t>:</a:t>
            </a:r>
            <a:br>
              <a:rPr lang="en-US" sz="2600" dirty="0"/>
            </a:br>
            <a:r>
              <a:rPr lang="en-US" sz="2600" b="0" i="0" dirty="0">
                <a:solidFill>
                  <a:srgbClr val="000000"/>
                </a:solidFill>
                <a:effectLst/>
                <a:latin typeface="Consolas" panose="020B0609020204030204" pitchFamily="49" charset="0"/>
              </a:rPr>
              <a:t>  </a:t>
            </a:r>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"Five is greater than two!"</a:t>
            </a:r>
            <a:r>
              <a:rPr lang="en-US" sz="2600" b="0" i="0" dirty="0">
                <a:solidFill>
                  <a:srgbClr val="000000"/>
                </a:solidFill>
                <a:effectLst/>
                <a:latin typeface="Consolas" panose="020B0609020204030204" pitchFamily="49" charset="0"/>
              </a:rPr>
              <a:t>)</a:t>
            </a:r>
          </a:p>
          <a:p>
            <a:pPr algn="l"/>
            <a:r>
              <a:rPr lang="en-US" sz="2600" b="0" i="0" dirty="0">
                <a:solidFill>
                  <a:srgbClr val="000000"/>
                </a:solidFill>
                <a:effectLst/>
                <a:latin typeface="Verdana" panose="020B0604030504040204" pitchFamily="34" charset="0"/>
              </a:rPr>
              <a:t>Python will give you an error if you skip the indentation:</a:t>
            </a:r>
          </a:p>
          <a:p>
            <a:pPr algn="l"/>
            <a:r>
              <a:rPr lang="en-US" sz="2600" b="0" i="0" dirty="0">
                <a:solidFill>
                  <a:srgbClr val="000000"/>
                </a:solidFill>
                <a:effectLst/>
                <a:latin typeface="Segoe UI" panose="020B0502040204020203" pitchFamily="34" charset="0"/>
              </a:rPr>
              <a:t>Example</a:t>
            </a:r>
          </a:p>
          <a:p>
            <a:pPr algn="l"/>
            <a:r>
              <a:rPr lang="en-US" sz="2600" b="0" i="0" dirty="0">
                <a:solidFill>
                  <a:srgbClr val="000000"/>
                </a:solidFill>
                <a:effectLst/>
                <a:latin typeface="Verdana" panose="020B0604030504040204" pitchFamily="34" charset="0"/>
              </a:rPr>
              <a:t>Syntax Error:</a:t>
            </a:r>
          </a:p>
          <a:p>
            <a:pPr algn="l"/>
            <a:r>
              <a:rPr lang="en-US" sz="2600" b="0" i="0" dirty="0">
                <a:solidFill>
                  <a:srgbClr val="0000CD"/>
                </a:solidFill>
                <a:effectLst/>
                <a:latin typeface="Consolas" panose="020B0609020204030204" pitchFamily="49" charset="0"/>
              </a:rPr>
              <a:t>if</a:t>
            </a:r>
            <a:r>
              <a:rPr lang="en-US" sz="2600" b="0" i="0" dirty="0">
                <a:solidFill>
                  <a:srgbClr val="000000"/>
                </a:solidFill>
                <a:effectLst/>
                <a:latin typeface="Consolas" panose="020B0609020204030204" pitchFamily="49" charset="0"/>
              </a:rPr>
              <a:t> </a:t>
            </a:r>
            <a:r>
              <a:rPr lang="en-US" sz="2600" b="0" i="0" dirty="0">
                <a:solidFill>
                  <a:srgbClr val="FF0000"/>
                </a:solidFill>
                <a:effectLst/>
                <a:latin typeface="Consolas" panose="020B0609020204030204" pitchFamily="49" charset="0"/>
              </a:rPr>
              <a:t>5</a:t>
            </a:r>
            <a:r>
              <a:rPr lang="en-US" sz="2600" b="0" i="0" dirty="0">
                <a:solidFill>
                  <a:srgbClr val="000000"/>
                </a:solidFill>
                <a:effectLst/>
                <a:latin typeface="Consolas" panose="020B0609020204030204" pitchFamily="49" charset="0"/>
              </a:rPr>
              <a:t> &gt; </a:t>
            </a:r>
            <a:r>
              <a:rPr lang="en-US" sz="2600" b="0" i="0" dirty="0">
                <a:solidFill>
                  <a:srgbClr val="FF0000"/>
                </a:solidFill>
                <a:effectLst/>
                <a:latin typeface="Consolas" panose="020B0609020204030204" pitchFamily="49" charset="0"/>
              </a:rPr>
              <a:t>2</a:t>
            </a:r>
            <a:r>
              <a:rPr lang="en-US" sz="2600" b="0" i="0" dirty="0">
                <a:solidFill>
                  <a:srgbClr val="000000"/>
                </a:solidFill>
                <a:effectLst/>
                <a:latin typeface="Consolas" panose="020B0609020204030204" pitchFamily="49" charset="0"/>
              </a:rPr>
              <a:t>:</a:t>
            </a:r>
            <a:br>
              <a:rPr lang="en-US" sz="2600" b="0" i="0" dirty="0">
                <a:solidFill>
                  <a:srgbClr val="000000"/>
                </a:solidFill>
                <a:effectLst/>
                <a:latin typeface="Consolas" panose="020B0609020204030204" pitchFamily="49" charset="0"/>
              </a:rPr>
            </a:br>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"Five is greater than two!"</a:t>
            </a:r>
            <a:r>
              <a:rPr lang="en-US" sz="26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35263065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0EB02-DC6F-DB80-BD41-572770D1EBC5}"/>
              </a:ext>
            </a:extLst>
          </p:cNvPr>
          <p:cNvSpPr>
            <a:spLocks noGrp="1"/>
          </p:cNvSpPr>
          <p:nvPr>
            <p:ph idx="1"/>
          </p:nvPr>
        </p:nvSpPr>
        <p:spPr>
          <a:xfrm>
            <a:off x="1066800" y="868680"/>
            <a:ext cx="10058400" cy="5084064"/>
          </a:xfrm>
        </p:spPr>
        <p:txBody>
          <a:bodyPr>
            <a:normAutofit/>
          </a:bodyPr>
          <a:lstStyle/>
          <a:p>
            <a:r>
              <a:rPr lang="en-US" sz="2800" dirty="0"/>
              <a:t>Here are some corresponding rules for the “or” operator:</a:t>
            </a:r>
          </a:p>
          <a:p>
            <a:pPr lvl="1"/>
            <a:r>
              <a:rPr lang="en-US" sz="2800" dirty="0"/>
              <a:t>x or False == x</a:t>
            </a:r>
          </a:p>
          <a:p>
            <a:pPr lvl="1"/>
            <a:r>
              <a:rPr lang="en-US" sz="2800" dirty="0"/>
              <a:t>False or x == x</a:t>
            </a:r>
          </a:p>
          <a:p>
            <a:pPr lvl="1"/>
            <a:r>
              <a:rPr lang="en-US" sz="2800" dirty="0"/>
              <a:t>y or x == x or y</a:t>
            </a:r>
          </a:p>
          <a:p>
            <a:pPr lvl="1"/>
            <a:r>
              <a:rPr lang="en-US" sz="2800" dirty="0"/>
              <a:t>x or True == True</a:t>
            </a:r>
          </a:p>
          <a:p>
            <a:pPr lvl="1"/>
            <a:r>
              <a:rPr lang="en-US" sz="2800" dirty="0"/>
              <a:t>True or x == True</a:t>
            </a:r>
          </a:p>
          <a:p>
            <a:pPr lvl="1"/>
            <a:r>
              <a:rPr lang="en-US" sz="2800" dirty="0"/>
              <a:t>x or x == x</a:t>
            </a:r>
          </a:p>
          <a:p>
            <a:r>
              <a:rPr lang="en-US" sz="2800" dirty="0"/>
              <a:t>Two not operators cancel each other:</a:t>
            </a:r>
          </a:p>
          <a:p>
            <a:pPr lvl="1"/>
            <a:r>
              <a:rPr lang="en-US" sz="2800" dirty="0"/>
              <a:t>not (not x) == x</a:t>
            </a:r>
          </a:p>
        </p:txBody>
      </p:sp>
    </p:spTree>
    <p:extLst>
      <p:ext uri="{BB962C8B-B14F-4D97-AF65-F5344CB8AC3E}">
        <p14:creationId xmlns:p14="http://schemas.microsoft.com/office/powerpoint/2010/main" val="37467476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ECAE-6C30-55CD-1E0F-24DBE1912B96}"/>
              </a:ext>
            </a:extLst>
          </p:cNvPr>
          <p:cNvSpPr>
            <a:spLocks noGrp="1"/>
          </p:cNvSpPr>
          <p:nvPr>
            <p:ph type="title"/>
          </p:nvPr>
        </p:nvSpPr>
        <p:spPr>
          <a:xfrm>
            <a:off x="1066800" y="642594"/>
            <a:ext cx="10058400" cy="729006"/>
          </a:xfrm>
        </p:spPr>
        <p:txBody>
          <a:bodyPr/>
          <a:lstStyle/>
          <a:p>
            <a:r>
              <a:rPr lang="en-US" b="1" dirty="0"/>
              <a:t>Conditional execution</a:t>
            </a:r>
          </a:p>
        </p:txBody>
      </p:sp>
      <p:sp>
        <p:nvSpPr>
          <p:cNvPr id="3" name="Content Placeholder 2">
            <a:extLst>
              <a:ext uri="{FF2B5EF4-FFF2-40B4-BE49-F238E27FC236}">
                <a16:creationId xmlns:a16="http://schemas.microsoft.com/office/drawing/2014/main" id="{DB70DDFA-D821-90ED-7416-656B55835C9B}"/>
              </a:ext>
            </a:extLst>
          </p:cNvPr>
          <p:cNvSpPr>
            <a:spLocks noGrp="1"/>
          </p:cNvSpPr>
          <p:nvPr>
            <p:ph idx="1"/>
          </p:nvPr>
        </p:nvSpPr>
        <p:spPr>
          <a:xfrm>
            <a:off x="1066800" y="1371600"/>
            <a:ext cx="10058400" cy="5029200"/>
          </a:xfrm>
        </p:spPr>
        <p:txBody>
          <a:bodyPr>
            <a:normAutofit fontScale="92500" lnSpcReduction="10000"/>
          </a:bodyPr>
          <a:lstStyle/>
          <a:p>
            <a:r>
              <a:rPr lang="en-US" sz="2800" dirty="0"/>
              <a:t>In order to write useful programs, we almost always need the ability to check conditions and change the behavior of the program accordingly. Conditional statements give us this ability.</a:t>
            </a:r>
          </a:p>
          <a:p>
            <a:r>
              <a:rPr lang="en-US" sz="2800" dirty="0"/>
              <a:t>The simplest form is the if statement:</a:t>
            </a:r>
          </a:p>
          <a:p>
            <a:pPr lvl="1"/>
            <a:r>
              <a:rPr lang="en-US" sz="2600" b="1" dirty="0"/>
              <a:t>if </a:t>
            </a:r>
            <a:r>
              <a:rPr lang="en-US" sz="2600" dirty="0"/>
              <a:t>x % 2 == 0:</a:t>
            </a:r>
          </a:p>
          <a:p>
            <a:pPr lvl="2"/>
            <a:r>
              <a:rPr lang="en-US" sz="2600" dirty="0"/>
              <a:t>print(x, " is even.")</a:t>
            </a:r>
          </a:p>
          <a:p>
            <a:pPr lvl="2"/>
            <a:r>
              <a:rPr lang="en-US" sz="2600" dirty="0"/>
              <a:t>print("Did you know that 2 is the only even number that is prime?")</a:t>
            </a:r>
          </a:p>
          <a:p>
            <a:pPr lvl="1"/>
            <a:r>
              <a:rPr lang="en-US" sz="2600" b="1" dirty="0"/>
              <a:t>else:</a:t>
            </a:r>
          </a:p>
          <a:p>
            <a:pPr lvl="2"/>
            <a:r>
              <a:rPr lang="en-US" sz="2600" dirty="0"/>
              <a:t>print(x, " is odd.")</a:t>
            </a:r>
          </a:p>
          <a:p>
            <a:pPr lvl="2"/>
            <a:r>
              <a:rPr lang="en-US" sz="2600" dirty="0"/>
              <a:t>print("Did you know that multiplying two odd numbers " + 7 "always gives an odd result?")</a:t>
            </a:r>
          </a:p>
        </p:txBody>
      </p:sp>
    </p:spTree>
    <p:extLst>
      <p:ext uri="{BB962C8B-B14F-4D97-AF65-F5344CB8AC3E}">
        <p14:creationId xmlns:p14="http://schemas.microsoft.com/office/powerpoint/2010/main" val="1921394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2C684A-0D70-3777-779B-0F3CD3942BCA}"/>
              </a:ext>
            </a:extLst>
          </p:cNvPr>
          <p:cNvSpPr>
            <a:spLocks noGrp="1"/>
          </p:cNvSpPr>
          <p:nvPr>
            <p:ph idx="1"/>
          </p:nvPr>
        </p:nvSpPr>
        <p:spPr>
          <a:xfrm>
            <a:off x="1066800" y="716280"/>
            <a:ext cx="5135880" cy="5440680"/>
          </a:xfrm>
        </p:spPr>
        <p:txBody>
          <a:bodyPr>
            <a:normAutofit/>
          </a:bodyPr>
          <a:lstStyle/>
          <a:p>
            <a:r>
              <a:rPr lang="en-US" sz="2800" dirty="0"/>
              <a:t>The Boolean expression after the if statement is called the condition. </a:t>
            </a:r>
          </a:p>
          <a:p>
            <a:r>
              <a:rPr lang="en-US" sz="2800" dirty="0"/>
              <a:t>If it is true, then all the indented statements get executed. </a:t>
            </a:r>
          </a:p>
          <a:p>
            <a:r>
              <a:rPr lang="en-US" sz="2800" dirty="0"/>
              <a:t>If not, then all the statements indented under the else clause get executed.</a:t>
            </a:r>
          </a:p>
        </p:txBody>
      </p:sp>
      <p:pic>
        <p:nvPicPr>
          <p:cNvPr id="5" name="Picture 4">
            <a:extLst>
              <a:ext uri="{FF2B5EF4-FFF2-40B4-BE49-F238E27FC236}">
                <a16:creationId xmlns:a16="http://schemas.microsoft.com/office/drawing/2014/main" id="{562E24CC-AEFB-9297-0521-B049FDD27C8C}"/>
              </a:ext>
            </a:extLst>
          </p:cNvPr>
          <p:cNvPicPr>
            <a:picLocks noChangeAspect="1"/>
          </p:cNvPicPr>
          <p:nvPr/>
        </p:nvPicPr>
        <p:blipFill>
          <a:blip r:embed="rId2"/>
          <a:stretch>
            <a:fillRect/>
          </a:stretch>
        </p:blipFill>
        <p:spPr>
          <a:xfrm>
            <a:off x="6428204" y="701040"/>
            <a:ext cx="4969559" cy="5440679"/>
          </a:xfrm>
          <a:prstGeom prst="rect">
            <a:avLst/>
          </a:prstGeom>
        </p:spPr>
      </p:pic>
    </p:spTree>
    <p:extLst>
      <p:ext uri="{BB962C8B-B14F-4D97-AF65-F5344CB8AC3E}">
        <p14:creationId xmlns:p14="http://schemas.microsoft.com/office/powerpoint/2010/main" val="32382014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ECC2C-79A6-89FA-F955-59E7B21DAC33}"/>
              </a:ext>
            </a:extLst>
          </p:cNvPr>
          <p:cNvSpPr>
            <a:spLocks noGrp="1"/>
          </p:cNvSpPr>
          <p:nvPr>
            <p:ph idx="1"/>
          </p:nvPr>
        </p:nvSpPr>
        <p:spPr>
          <a:xfrm>
            <a:off x="1066800" y="731520"/>
            <a:ext cx="10058400" cy="5410200"/>
          </a:xfrm>
        </p:spPr>
        <p:txBody>
          <a:bodyPr>
            <a:normAutofit lnSpcReduction="10000"/>
          </a:bodyPr>
          <a:lstStyle/>
          <a:p>
            <a:r>
              <a:rPr lang="en-US" sz="2800" dirty="0"/>
              <a:t>The syntax for an if statement looks like this:</a:t>
            </a:r>
          </a:p>
          <a:p>
            <a:pPr lvl="1"/>
            <a:r>
              <a:rPr lang="en-US" sz="2400" b="1" dirty="0"/>
              <a:t>if </a:t>
            </a:r>
            <a:r>
              <a:rPr lang="en-US" sz="2400" dirty="0"/>
              <a:t>BOOLEAN EXPRESSION:</a:t>
            </a:r>
          </a:p>
          <a:p>
            <a:pPr lvl="2"/>
            <a:r>
              <a:rPr lang="en-US" sz="2300" dirty="0"/>
              <a:t>STATEMENTS_1 # Executed if condition evaluates to True</a:t>
            </a:r>
          </a:p>
          <a:p>
            <a:pPr lvl="1"/>
            <a:r>
              <a:rPr lang="en-US" sz="2400" b="1" dirty="0"/>
              <a:t>else:</a:t>
            </a:r>
          </a:p>
          <a:p>
            <a:pPr lvl="2"/>
            <a:r>
              <a:rPr lang="en-US" sz="2300" dirty="0"/>
              <a:t>STATEMENTS_2 # Executed if condition evaluates to False</a:t>
            </a:r>
          </a:p>
          <a:p>
            <a:r>
              <a:rPr lang="en-US" sz="2800" dirty="0"/>
              <a:t>As with the function definition from the last chapter and other compound statements like for, the if statement consists of a header line and a body. The header line begins with the </a:t>
            </a:r>
            <a:r>
              <a:rPr lang="en-US" sz="2800"/>
              <a:t>keyword “if” </a:t>
            </a:r>
            <a:r>
              <a:rPr lang="en-US" sz="2800" dirty="0"/>
              <a:t>followed by a Boolean expression and ends with a colon (:).</a:t>
            </a:r>
          </a:p>
          <a:p>
            <a:r>
              <a:rPr lang="en-US" sz="2800" dirty="0"/>
              <a:t>The indented statements that follow are called a block. The first unindented statement marks the end of the block.</a:t>
            </a:r>
          </a:p>
        </p:txBody>
      </p:sp>
    </p:spTree>
    <p:extLst>
      <p:ext uri="{BB962C8B-B14F-4D97-AF65-F5344CB8AC3E}">
        <p14:creationId xmlns:p14="http://schemas.microsoft.com/office/powerpoint/2010/main" val="18741691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AFC1D-4B2E-D74C-FB25-FDFA6FCB02DA}"/>
              </a:ext>
            </a:extLst>
          </p:cNvPr>
          <p:cNvSpPr>
            <a:spLocks noGrp="1"/>
          </p:cNvSpPr>
          <p:nvPr>
            <p:ph idx="1"/>
          </p:nvPr>
        </p:nvSpPr>
        <p:spPr>
          <a:xfrm>
            <a:off x="1066800" y="640080"/>
            <a:ext cx="10058400" cy="5577840"/>
          </a:xfrm>
        </p:spPr>
        <p:txBody>
          <a:bodyPr>
            <a:normAutofit fontScale="92500"/>
          </a:bodyPr>
          <a:lstStyle/>
          <a:p>
            <a:r>
              <a:rPr lang="en-US" sz="2400" dirty="0"/>
              <a:t>Each of the statements inside the first block of statements are executed in order if the Boolean expression evaluates to True. The entire first block of statements is skipped if the Boolean expression evaluates to False, and instead all the statements indented under the else clause are executed.</a:t>
            </a:r>
          </a:p>
          <a:p>
            <a:r>
              <a:rPr lang="en-US" sz="2400" dirty="0"/>
              <a:t>There is no limit on the number of statements that can appear under the two clauses of an if statement, but there has to be at least one statement in each block. Occasionally, it is useful to have a section with no statements (usually as a place keeper, or scaffolding, for code we haven’t written yet). In that case, we can use the pass statement, which does nothing except act as a placeholder.</a:t>
            </a:r>
          </a:p>
          <a:p>
            <a:r>
              <a:rPr lang="en-US" sz="2400" b="1" dirty="0"/>
              <a:t>if</a:t>
            </a:r>
            <a:r>
              <a:rPr lang="en-US" sz="2400" dirty="0"/>
              <a:t> True: # This is always True,</a:t>
            </a:r>
          </a:p>
          <a:p>
            <a:pPr lvl="1"/>
            <a:r>
              <a:rPr lang="en-US" sz="2000" dirty="0"/>
              <a:t>pass # so this is always executed, but it does nothing</a:t>
            </a:r>
          </a:p>
          <a:p>
            <a:r>
              <a:rPr lang="en-US" sz="2400" b="1" dirty="0"/>
              <a:t>else:</a:t>
            </a:r>
          </a:p>
          <a:p>
            <a:pPr lvl="1"/>
            <a:r>
              <a:rPr lang="en-US" sz="2000" dirty="0"/>
              <a:t>pass</a:t>
            </a:r>
          </a:p>
        </p:txBody>
      </p:sp>
    </p:spTree>
    <p:extLst>
      <p:ext uri="{BB962C8B-B14F-4D97-AF65-F5344CB8AC3E}">
        <p14:creationId xmlns:p14="http://schemas.microsoft.com/office/powerpoint/2010/main" val="21414119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C5B2-2CA2-FF8C-81C0-1010473F3639}"/>
              </a:ext>
            </a:extLst>
          </p:cNvPr>
          <p:cNvSpPr>
            <a:spLocks noGrp="1"/>
          </p:cNvSpPr>
          <p:nvPr>
            <p:ph type="title"/>
          </p:nvPr>
        </p:nvSpPr>
        <p:spPr>
          <a:xfrm>
            <a:off x="1066800" y="596874"/>
            <a:ext cx="10058400" cy="774726"/>
          </a:xfrm>
        </p:spPr>
        <p:txBody>
          <a:bodyPr/>
          <a:lstStyle/>
          <a:p>
            <a:r>
              <a:rPr lang="en-US" b="1" dirty="0"/>
              <a:t>Omitting the else clause</a:t>
            </a:r>
          </a:p>
        </p:txBody>
      </p:sp>
      <p:pic>
        <p:nvPicPr>
          <p:cNvPr id="5" name="Content Placeholder 4">
            <a:extLst>
              <a:ext uri="{FF2B5EF4-FFF2-40B4-BE49-F238E27FC236}">
                <a16:creationId xmlns:a16="http://schemas.microsoft.com/office/drawing/2014/main" id="{E58040FC-8D05-9602-4FB4-868B4E5872FC}"/>
              </a:ext>
            </a:extLst>
          </p:cNvPr>
          <p:cNvPicPr>
            <a:picLocks noGrp="1" noChangeAspect="1"/>
          </p:cNvPicPr>
          <p:nvPr>
            <p:ph idx="1"/>
          </p:nvPr>
        </p:nvPicPr>
        <p:blipFill>
          <a:blip r:embed="rId2"/>
          <a:stretch>
            <a:fillRect/>
          </a:stretch>
        </p:blipFill>
        <p:spPr>
          <a:xfrm>
            <a:off x="6850268" y="1397031"/>
            <a:ext cx="4587464" cy="4969752"/>
          </a:xfrm>
        </p:spPr>
      </p:pic>
      <p:sp>
        <p:nvSpPr>
          <p:cNvPr id="7" name="TextBox 6">
            <a:extLst>
              <a:ext uri="{FF2B5EF4-FFF2-40B4-BE49-F238E27FC236}">
                <a16:creationId xmlns:a16="http://schemas.microsoft.com/office/drawing/2014/main" id="{B0CBB416-2158-6FB3-DF62-B19EF069F224}"/>
              </a:ext>
            </a:extLst>
          </p:cNvPr>
          <p:cNvSpPr txBox="1"/>
          <p:nvPr/>
        </p:nvSpPr>
        <p:spPr>
          <a:xfrm>
            <a:off x="754268" y="1397031"/>
            <a:ext cx="6096000" cy="4893647"/>
          </a:xfrm>
          <a:prstGeom prst="rect">
            <a:avLst/>
          </a:prstGeom>
          <a:noFill/>
        </p:spPr>
        <p:txBody>
          <a:bodyPr wrap="square">
            <a:spAutoFit/>
          </a:bodyPr>
          <a:lstStyle/>
          <a:p>
            <a:pPr marL="285750" indent="-285750">
              <a:buFont typeface="Arial" panose="020B0604020202020204" pitchFamily="34" charset="0"/>
              <a:buChar char="•"/>
            </a:pPr>
            <a:r>
              <a:rPr lang="en-US" sz="2400" dirty="0"/>
              <a:t>Another form of the if statement is one in which the else clause is omitted entirely. In this case, when the condition evaluates to True, the statements are executed, otherwise the flow of execution continues to the statement after the if.</a:t>
            </a:r>
          </a:p>
          <a:p>
            <a:pPr marL="742950" lvl="1" indent="-285750">
              <a:buFont typeface="Arial" panose="020B0604020202020204" pitchFamily="34" charset="0"/>
              <a:buChar char="•"/>
            </a:pPr>
            <a:r>
              <a:rPr lang="en-US" dirty="0"/>
              <a:t>if x &lt; 0:</a:t>
            </a:r>
          </a:p>
          <a:p>
            <a:pPr marL="742950" lvl="1" indent="-285750">
              <a:buFont typeface="Arial" panose="020B0604020202020204" pitchFamily="34" charset="0"/>
              <a:buChar char="•"/>
            </a:pPr>
            <a:r>
              <a:rPr lang="en-US" dirty="0"/>
              <a:t>print("The negative number ", x, " is not valid here.")</a:t>
            </a:r>
          </a:p>
          <a:p>
            <a:pPr marL="742950" lvl="1" indent="-285750">
              <a:buFont typeface="Arial" panose="020B0604020202020204" pitchFamily="34" charset="0"/>
              <a:buChar char="•"/>
            </a:pPr>
            <a:r>
              <a:rPr lang="en-US" dirty="0"/>
              <a:t>x = 42</a:t>
            </a:r>
          </a:p>
          <a:p>
            <a:pPr marL="742950" lvl="1" indent="-285750">
              <a:buFont typeface="Arial" panose="020B0604020202020204" pitchFamily="34" charset="0"/>
              <a:buChar char="•"/>
            </a:pPr>
            <a:r>
              <a:rPr lang="en-US" dirty="0"/>
              <a:t>print("I’ve decided to use the number 42 instead.")</a:t>
            </a:r>
          </a:p>
          <a:p>
            <a:pPr lvl="1"/>
            <a:endParaRPr lang="en-US" dirty="0"/>
          </a:p>
          <a:p>
            <a:pPr marL="742950" lvl="1" indent="-285750">
              <a:buFont typeface="Arial" panose="020B0604020202020204" pitchFamily="34" charset="0"/>
              <a:buChar char="•"/>
            </a:pPr>
            <a:r>
              <a:rPr lang="en-US" dirty="0"/>
              <a:t>print("The square root of ", x, "is", </a:t>
            </a:r>
            <a:r>
              <a:rPr lang="en-US" dirty="0" err="1"/>
              <a:t>math.sqrt</a:t>
            </a:r>
            <a:r>
              <a:rPr lang="en-US" dirty="0"/>
              <a:t>(x))</a:t>
            </a:r>
          </a:p>
        </p:txBody>
      </p:sp>
    </p:spTree>
    <p:extLst>
      <p:ext uri="{BB962C8B-B14F-4D97-AF65-F5344CB8AC3E}">
        <p14:creationId xmlns:p14="http://schemas.microsoft.com/office/powerpoint/2010/main" val="5240771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62425-6FBA-2112-49E1-67624456A4F7}"/>
              </a:ext>
            </a:extLst>
          </p:cNvPr>
          <p:cNvSpPr>
            <a:spLocks noGrp="1"/>
          </p:cNvSpPr>
          <p:nvPr>
            <p:ph idx="1"/>
          </p:nvPr>
        </p:nvSpPr>
        <p:spPr>
          <a:xfrm>
            <a:off x="1066800" y="685800"/>
            <a:ext cx="10058400" cy="5266944"/>
          </a:xfrm>
        </p:spPr>
        <p:txBody>
          <a:bodyPr/>
          <a:lstStyle/>
          <a:p>
            <a:r>
              <a:rPr lang="en-US" sz="2400" dirty="0"/>
              <a:t>In this case, the print function that outputs the square root is the one after the if — not because we left a blank line, but because of the way the code is indented. </a:t>
            </a:r>
          </a:p>
          <a:p>
            <a:r>
              <a:rPr lang="en-US" sz="2400" dirty="0"/>
              <a:t>Note too that the function call math.sqrt(x) will give an error unless we have an import math statement, usually placed near the top of our script.</a:t>
            </a:r>
          </a:p>
          <a:p>
            <a:r>
              <a:rPr lang="en-US" sz="2400" b="1" dirty="0"/>
              <a:t>Python terminology: </a:t>
            </a:r>
            <a:r>
              <a:rPr lang="en-US" sz="2400" dirty="0"/>
              <a:t>Python documentation sometimes uses the term suite of statements to mean what we have called a block here. They mean the same thing, and since most other languages and computer scientists use the word block, we’ll stick with that.</a:t>
            </a:r>
          </a:p>
          <a:p>
            <a:r>
              <a:rPr lang="en-US" sz="2400" dirty="0"/>
              <a:t>Notice too that else is not a statement. The if statement has two clauses, one of which is the (optional) else clause.</a:t>
            </a:r>
          </a:p>
          <a:p>
            <a:endParaRPr lang="en-US" dirty="0"/>
          </a:p>
        </p:txBody>
      </p:sp>
    </p:spTree>
    <p:extLst>
      <p:ext uri="{BB962C8B-B14F-4D97-AF65-F5344CB8AC3E}">
        <p14:creationId xmlns:p14="http://schemas.microsoft.com/office/powerpoint/2010/main" val="540489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C326-A605-B09A-2402-30F9837A985E}"/>
              </a:ext>
            </a:extLst>
          </p:cNvPr>
          <p:cNvSpPr>
            <a:spLocks noGrp="1"/>
          </p:cNvSpPr>
          <p:nvPr>
            <p:ph type="title"/>
          </p:nvPr>
        </p:nvSpPr>
        <p:spPr>
          <a:xfrm>
            <a:off x="1066800" y="642594"/>
            <a:ext cx="10058400" cy="1124213"/>
          </a:xfrm>
        </p:spPr>
        <p:txBody>
          <a:bodyPr/>
          <a:lstStyle/>
          <a:p>
            <a:r>
              <a:rPr lang="en-US" b="1" dirty="0"/>
              <a:t>Chained conditionals</a:t>
            </a:r>
          </a:p>
        </p:txBody>
      </p:sp>
      <p:sp>
        <p:nvSpPr>
          <p:cNvPr id="3" name="Content Placeholder 2">
            <a:extLst>
              <a:ext uri="{FF2B5EF4-FFF2-40B4-BE49-F238E27FC236}">
                <a16:creationId xmlns:a16="http://schemas.microsoft.com/office/drawing/2014/main" id="{611431EE-6F97-0D21-451D-02351B86EBCD}"/>
              </a:ext>
            </a:extLst>
          </p:cNvPr>
          <p:cNvSpPr>
            <a:spLocks noGrp="1"/>
          </p:cNvSpPr>
          <p:nvPr>
            <p:ph idx="1"/>
          </p:nvPr>
        </p:nvSpPr>
        <p:spPr>
          <a:xfrm>
            <a:off x="1066800" y="1766807"/>
            <a:ext cx="10058400" cy="4339525"/>
          </a:xfrm>
        </p:spPr>
        <p:txBody>
          <a:bodyPr>
            <a:normAutofit lnSpcReduction="10000"/>
          </a:bodyPr>
          <a:lstStyle/>
          <a:p>
            <a:r>
              <a:rPr lang="en-US" sz="2800" dirty="0"/>
              <a:t>Sometimes there are more than two possibilities and we need more than two branches. One way to express a computation like that is a chained conditional:</a:t>
            </a:r>
          </a:p>
          <a:p>
            <a:r>
              <a:rPr lang="en-US" sz="2800" dirty="0"/>
              <a:t>if x &lt; y:</a:t>
            </a:r>
          </a:p>
          <a:p>
            <a:pPr lvl="1"/>
            <a:r>
              <a:rPr lang="en-US" sz="2400" dirty="0"/>
              <a:t>STATEMENTS_A</a:t>
            </a:r>
          </a:p>
          <a:p>
            <a:r>
              <a:rPr lang="en-US" sz="2800" dirty="0"/>
              <a:t>elif x &gt; y:</a:t>
            </a:r>
          </a:p>
          <a:p>
            <a:pPr lvl="1"/>
            <a:r>
              <a:rPr lang="en-US" sz="2400" dirty="0"/>
              <a:t>STATEMENTS_B</a:t>
            </a:r>
          </a:p>
          <a:p>
            <a:r>
              <a:rPr lang="en-US" sz="2800" dirty="0"/>
              <a:t>else:</a:t>
            </a:r>
          </a:p>
          <a:p>
            <a:pPr lvl="1"/>
            <a:r>
              <a:rPr lang="en-US" sz="2400" dirty="0"/>
              <a:t>STATEMENTS_C</a:t>
            </a:r>
          </a:p>
        </p:txBody>
      </p:sp>
    </p:spTree>
    <p:extLst>
      <p:ext uri="{BB962C8B-B14F-4D97-AF65-F5344CB8AC3E}">
        <p14:creationId xmlns:p14="http://schemas.microsoft.com/office/powerpoint/2010/main" val="1578834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8D5277-EC5A-2203-3617-01CAFAD75A58}"/>
              </a:ext>
            </a:extLst>
          </p:cNvPr>
          <p:cNvSpPr>
            <a:spLocks noGrp="1"/>
          </p:cNvSpPr>
          <p:nvPr>
            <p:ph idx="1"/>
          </p:nvPr>
        </p:nvSpPr>
        <p:spPr>
          <a:xfrm>
            <a:off x="1066800" y="619932"/>
            <a:ext cx="10058400" cy="5332812"/>
          </a:xfrm>
        </p:spPr>
        <p:txBody>
          <a:bodyPr>
            <a:normAutofit/>
          </a:bodyPr>
          <a:lstStyle/>
          <a:p>
            <a:r>
              <a:rPr lang="en-US" sz="2800" dirty="0"/>
              <a:t>Flowchart of this chained conditional</a:t>
            </a:r>
          </a:p>
          <a:p>
            <a:endParaRPr lang="en-US" sz="2800" dirty="0"/>
          </a:p>
        </p:txBody>
      </p:sp>
      <p:pic>
        <p:nvPicPr>
          <p:cNvPr id="5" name="Picture 4">
            <a:extLst>
              <a:ext uri="{FF2B5EF4-FFF2-40B4-BE49-F238E27FC236}">
                <a16:creationId xmlns:a16="http://schemas.microsoft.com/office/drawing/2014/main" id="{9D72F442-2556-540B-2D7A-C13FE3FB087A}"/>
              </a:ext>
            </a:extLst>
          </p:cNvPr>
          <p:cNvPicPr>
            <a:picLocks noChangeAspect="1"/>
          </p:cNvPicPr>
          <p:nvPr/>
        </p:nvPicPr>
        <p:blipFill>
          <a:blip r:embed="rId2"/>
          <a:stretch>
            <a:fillRect/>
          </a:stretch>
        </p:blipFill>
        <p:spPr>
          <a:xfrm>
            <a:off x="2415152" y="1294110"/>
            <a:ext cx="7361696" cy="4943958"/>
          </a:xfrm>
          <a:prstGeom prst="rect">
            <a:avLst/>
          </a:prstGeom>
        </p:spPr>
      </p:pic>
    </p:spTree>
    <p:extLst>
      <p:ext uri="{BB962C8B-B14F-4D97-AF65-F5344CB8AC3E}">
        <p14:creationId xmlns:p14="http://schemas.microsoft.com/office/powerpoint/2010/main" val="29064409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74FBBB-CE5A-FD61-8D36-36820839F60D}"/>
              </a:ext>
            </a:extLst>
          </p:cNvPr>
          <p:cNvSpPr>
            <a:spLocks noGrp="1"/>
          </p:cNvSpPr>
          <p:nvPr>
            <p:ph idx="1"/>
          </p:nvPr>
        </p:nvSpPr>
        <p:spPr>
          <a:xfrm>
            <a:off x="1066800" y="433953"/>
            <a:ext cx="10058400" cy="5997844"/>
          </a:xfrm>
        </p:spPr>
        <p:txBody>
          <a:bodyPr>
            <a:normAutofit lnSpcReduction="10000"/>
          </a:bodyPr>
          <a:lstStyle/>
          <a:p>
            <a:r>
              <a:rPr lang="en-US" sz="2400" dirty="0"/>
              <a:t>elif is an abbreviation of else if. Again, exactly one branch will be executed. There is no limit of the number of elif statements but only a single (and optional) final else statement is allowed and it must be the last branch in the statement:</a:t>
            </a:r>
          </a:p>
          <a:p>
            <a:pPr lvl="1"/>
            <a:r>
              <a:rPr lang="en-US" sz="2000" b="1" dirty="0"/>
              <a:t>if </a:t>
            </a:r>
            <a:r>
              <a:rPr lang="en-US" sz="2000" dirty="0"/>
              <a:t>choice == "a":</a:t>
            </a:r>
          </a:p>
          <a:p>
            <a:pPr lvl="2"/>
            <a:r>
              <a:rPr lang="en-US" sz="2000" dirty="0" err="1"/>
              <a:t>function_one</a:t>
            </a:r>
            <a:r>
              <a:rPr lang="en-US" sz="2000" dirty="0"/>
              <a:t>()</a:t>
            </a:r>
          </a:p>
          <a:p>
            <a:pPr lvl="1"/>
            <a:r>
              <a:rPr lang="en-US" sz="2000" b="1" dirty="0"/>
              <a:t>elif</a:t>
            </a:r>
            <a:r>
              <a:rPr lang="en-US" sz="2000" dirty="0"/>
              <a:t> choice == "b":</a:t>
            </a:r>
          </a:p>
          <a:p>
            <a:pPr lvl="2"/>
            <a:r>
              <a:rPr lang="en-US" sz="2000" dirty="0" err="1"/>
              <a:t>function_two</a:t>
            </a:r>
            <a:r>
              <a:rPr lang="en-US" sz="2000" dirty="0"/>
              <a:t>()</a:t>
            </a:r>
          </a:p>
          <a:p>
            <a:pPr lvl="1"/>
            <a:r>
              <a:rPr lang="en-US" sz="2000" b="1" dirty="0"/>
              <a:t>elif</a:t>
            </a:r>
            <a:r>
              <a:rPr lang="en-US" sz="2000" dirty="0"/>
              <a:t> choice == "c":</a:t>
            </a:r>
          </a:p>
          <a:p>
            <a:pPr lvl="2"/>
            <a:r>
              <a:rPr lang="en-US" sz="2000" dirty="0" err="1"/>
              <a:t>function_three</a:t>
            </a:r>
            <a:r>
              <a:rPr lang="en-US" sz="2000" dirty="0"/>
              <a:t>()</a:t>
            </a:r>
          </a:p>
          <a:p>
            <a:pPr lvl="1"/>
            <a:r>
              <a:rPr lang="en-US" sz="2000" b="1" dirty="0"/>
              <a:t>else:</a:t>
            </a:r>
          </a:p>
          <a:p>
            <a:pPr lvl="2"/>
            <a:r>
              <a:rPr lang="en-US" sz="1900" dirty="0"/>
              <a:t>print("Invalid choice.")</a:t>
            </a:r>
          </a:p>
          <a:p>
            <a:r>
              <a:rPr lang="en-US" sz="2400" dirty="0"/>
              <a:t>Each condition is checked in order. If the first is false, the next is checked, and so on. If one of them is true, the corresponding branch executes, and the statement ends. Even if more than one condition is true, only the first true branch executes.</a:t>
            </a:r>
          </a:p>
        </p:txBody>
      </p:sp>
    </p:spTree>
    <p:extLst>
      <p:ext uri="{BB962C8B-B14F-4D97-AF65-F5344CB8AC3E}">
        <p14:creationId xmlns:p14="http://schemas.microsoft.com/office/powerpoint/2010/main" val="14275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2B717-4577-D7D5-A3B5-89D5EA52D667}"/>
              </a:ext>
            </a:extLst>
          </p:cNvPr>
          <p:cNvSpPr>
            <a:spLocks noGrp="1"/>
          </p:cNvSpPr>
          <p:nvPr>
            <p:ph idx="1"/>
          </p:nvPr>
        </p:nvSpPr>
        <p:spPr>
          <a:xfrm>
            <a:off x="1066800" y="655320"/>
            <a:ext cx="10058400" cy="5593080"/>
          </a:xfrm>
        </p:spPr>
        <p:txBody>
          <a:bodyPr>
            <a:normAutofit fontScale="92500" lnSpcReduction="10000"/>
          </a:bodyPr>
          <a:lstStyle/>
          <a:p>
            <a:pPr algn="l"/>
            <a:r>
              <a:rPr lang="en-US" sz="2400" b="0" i="0" dirty="0">
                <a:solidFill>
                  <a:srgbClr val="000000"/>
                </a:solidFill>
                <a:effectLst/>
                <a:latin typeface="Verdana" panose="020B0604030504040204" pitchFamily="34" charset="0"/>
              </a:rPr>
              <a:t>The number of spaces is up to you as a programmer, the most common use is four, but it has to be at least one.</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5</a:t>
            </a:r>
            <a:r>
              <a:rPr lang="en-US" sz="2400" b="0" i="0" dirty="0">
                <a:solidFill>
                  <a:srgbClr val="000000"/>
                </a:solidFill>
                <a:effectLst/>
                <a:latin typeface="Consolas" panose="020B0609020204030204" pitchFamily="49" charset="0"/>
              </a:rPr>
              <a:t> &gt; </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"Five is greater than two!"</a:t>
            </a:r>
            <a:r>
              <a:rPr lang="en-US" sz="2400" b="0" i="0" dirty="0">
                <a:solidFill>
                  <a:srgbClr val="000000"/>
                </a:solidFill>
                <a:effectLst/>
                <a:latin typeface="Consolas" panose="020B0609020204030204" pitchFamily="49" charset="0"/>
              </a:rPr>
              <a:t>) </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5</a:t>
            </a:r>
            <a:r>
              <a:rPr lang="en-US" sz="2400" b="0" i="0" dirty="0">
                <a:solidFill>
                  <a:srgbClr val="000000"/>
                </a:solidFill>
                <a:effectLst/>
                <a:latin typeface="Consolas" panose="020B0609020204030204" pitchFamily="49" charset="0"/>
              </a:rPr>
              <a:t> &gt; </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"Five is greater than two!"</a:t>
            </a:r>
            <a:r>
              <a:rPr lang="en-US" sz="2400" b="0" i="0" dirty="0">
                <a:solidFill>
                  <a:srgbClr val="000000"/>
                </a:solidFill>
                <a:effectLst/>
                <a:latin typeface="Consolas" panose="020B0609020204030204" pitchFamily="49" charset="0"/>
              </a:rPr>
              <a:t>) </a:t>
            </a:r>
          </a:p>
          <a:p>
            <a:pPr algn="l"/>
            <a:r>
              <a:rPr lang="en-US" sz="2400" b="0" i="0" dirty="0">
                <a:solidFill>
                  <a:srgbClr val="000000"/>
                </a:solidFill>
                <a:effectLst/>
                <a:latin typeface="Verdana" panose="020B0604030504040204" pitchFamily="34" charset="0"/>
              </a:rPr>
              <a:t>You have to use the same number of spaces in the same block of code, otherwise Python will give you an error:</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00"/>
                </a:solidFill>
                <a:effectLst/>
                <a:latin typeface="Verdana" panose="020B0604030504040204" pitchFamily="34" charset="0"/>
              </a:rPr>
              <a:t>Syntax Error:</a:t>
            </a:r>
          </a:p>
          <a:p>
            <a:pPr algn="l"/>
            <a:r>
              <a:rPr lang="en-US" sz="2400" b="0" i="0" dirty="0">
                <a:solidFill>
                  <a:srgbClr val="0000CD"/>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 </a:t>
            </a:r>
            <a:r>
              <a:rPr lang="en-US" sz="2400" b="0" i="0" dirty="0">
                <a:solidFill>
                  <a:srgbClr val="FF0000"/>
                </a:solidFill>
                <a:effectLst/>
                <a:latin typeface="Consolas" panose="020B0609020204030204" pitchFamily="49" charset="0"/>
              </a:rPr>
              <a:t>5</a:t>
            </a:r>
            <a:r>
              <a:rPr lang="en-US" sz="2400" b="0" i="0" dirty="0">
                <a:solidFill>
                  <a:srgbClr val="000000"/>
                </a:solidFill>
                <a:effectLst/>
                <a:latin typeface="Consolas" panose="020B0609020204030204" pitchFamily="49" charset="0"/>
              </a:rPr>
              <a:t> &gt; </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"Five is greater than two!"</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"Five is greater than two!"</a:t>
            </a:r>
            <a:r>
              <a:rPr lang="en-US" sz="2400" b="0" i="0" dirty="0">
                <a:solidFill>
                  <a:srgbClr val="000000"/>
                </a:solidFill>
                <a:effectLst/>
                <a:latin typeface="Consolas" panose="020B0609020204030204" pitchFamily="49" charset="0"/>
              </a:rPr>
              <a:t>)</a:t>
            </a:r>
          </a:p>
          <a:p>
            <a:pPr algn="l"/>
            <a:endParaRPr lang="en-US"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8862631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F593-AA14-3B0B-31FE-3E8AF881494E}"/>
              </a:ext>
            </a:extLst>
          </p:cNvPr>
          <p:cNvSpPr>
            <a:spLocks noGrp="1"/>
          </p:cNvSpPr>
          <p:nvPr>
            <p:ph type="title"/>
          </p:nvPr>
        </p:nvSpPr>
        <p:spPr>
          <a:xfrm>
            <a:off x="1066800" y="642594"/>
            <a:ext cx="10058400" cy="659264"/>
          </a:xfrm>
        </p:spPr>
        <p:txBody>
          <a:bodyPr/>
          <a:lstStyle/>
          <a:p>
            <a:r>
              <a:rPr lang="en-US" b="1" dirty="0"/>
              <a:t>Solved example:</a:t>
            </a:r>
          </a:p>
        </p:txBody>
      </p:sp>
      <p:sp>
        <p:nvSpPr>
          <p:cNvPr id="3" name="Content Placeholder 2">
            <a:extLst>
              <a:ext uri="{FF2B5EF4-FFF2-40B4-BE49-F238E27FC236}">
                <a16:creationId xmlns:a16="http://schemas.microsoft.com/office/drawing/2014/main" id="{C90D4885-4511-2411-91AF-233FAB57BA8B}"/>
              </a:ext>
            </a:extLst>
          </p:cNvPr>
          <p:cNvSpPr>
            <a:spLocks noGrp="1"/>
          </p:cNvSpPr>
          <p:nvPr>
            <p:ph idx="1"/>
          </p:nvPr>
        </p:nvSpPr>
        <p:spPr>
          <a:xfrm>
            <a:off x="1066800" y="1301858"/>
            <a:ext cx="10058400" cy="5098942"/>
          </a:xfrm>
        </p:spPr>
        <p:txBody>
          <a:bodyPr>
            <a:normAutofit fontScale="25000" lnSpcReduction="20000"/>
          </a:bodyPr>
          <a:lstStyle/>
          <a:p>
            <a:r>
              <a:rPr lang="en-US" sz="8000" dirty="0"/>
              <a:t>Create one conditional to find whether “false” is in string str1. If so, assign variable output the string “False. You aren’t you?”. Check to see if “true” is in string str1 and if it is then assign “True! You are you!” to the variable output. If neither are in str1, assign “Neither true nor false!” to output. </a:t>
            </a:r>
          </a:p>
          <a:p>
            <a:r>
              <a:rPr lang="en-US" sz="6400" dirty="0"/>
              <a:t>str1 = "Today you are you! That is truer than true! There is no one alive who is you-er than you!"</a:t>
            </a:r>
          </a:p>
          <a:p>
            <a:r>
              <a:rPr lang="en-US" sz="6400" dirty="0"/>
              <a:t>output = ""</a:t>
            </a:r>
          </a:p>
          <a:p>
            <a:endParaRPr lang="en-US" sz="6400" dirty="0"/>
          </a:p>
          <a:p>
            <a:r>
              <a:rPr lang="en-US" sz="6400" dirty="0"/>
              <a:t>if "false" in str1.lower():</a:t>
            </a:r>
          </a:p>
          <a:p>
            <a:r>
              <a:rPr lang="en-US" sz="6400" dirty="0"/>
              <a:t>    output = "False. You aren't you?"</a:t>
            </a:r>
          </a:p>
          <a:p>
            <a:r>
              <a:rPr lang="en-US" sz="6400" dirty="0"/>
              <a:t>elif "true" in str1.lower():</a:t>
            </a:r>
          </a:p>
          <a:p>
            <a:r>
              <a:rPr lang="en-US" sz="6400" dirty="0"/>
              <a:t>    output = "True! You are you!"</a:t>
            </a:r>
          </a:p>
          <a:p>
            <a:r>
              <a:rPr lang="en-US" sz="6400" dirty="0"/>
              <a:t>else:</a:t>
            </a:r>
          </a:p>
          <a:p>
            <a:r>
              <a:rPr lang="en-US" sz="6400" dirty="0"/>
              <a:t>    output = "Neither true nor false!"</a:t>
            </a:r>
          </a:p>
          <a:p>
            <a:endParaRPr lang="en-US" sz="6400" dirty="0"/>
          </a:p>
          <a:p>
            <a:r>
              <a:rPr lang="en-US" sz="6400" dirty="0"/>
              <a:t>print(output)</a:t>
            </a:r>
          </a:p>
          <a:p>
            <a:endParaRPr lang="en-US" sz="2000" dirty="0"/>
          </a:p>
          <a:p>
            <a:endParaRPr lang="en-US" dirty="0"/>
          </a:p>
        </p:txBody>
      </p:sp>
    </p:spTree>
    <p:extLst>
      <p:ext uri="{BB962C8B-B14F-4D97-AF65-F5344CB8AC3E}">
        <p14:creationId xmlns:p14="http://schemas.microsoft.com/office/powerpoint/2010/main" val="931666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9ECE-C201-7E8B-6C42-205C8492392B}"/>
              </a:ext>
            </a:extLst>
          </p:cNvPr>
          <p:cNvSpPr>
            <a:spLocks noGrp="1"/>
          </p:cNvSpPr>
          <p:nvPr>
            <p:ph type="title"/>
          </p:nvPr>
        </p:nvSpPr>
        <p:spPr>
          <a:xfrm>
            <a:off x="1066800" y="642594"/>
            <a:ext cx="10058400" cy="685800"/>
          </a:xfrm>
        </p:spPr>
        <p:txBody>
          <a:bodyPr/>
          <a:lstStyle/>
          <a:p>
            <a:r>
              <a:rPr lang="en-US" b="1" dirty="0"/>
              <a:t>Nested conditionals</a:t>
            </a:r>
          </a:p>
        </p:txBody>
      </p:sp>
      <p:sp>
        <p:nvSpPr>
          <p:cNvPr id="3" name="Content Placeholder 2">
            <a:extLst>
              <a:ext uri="{FF2B5EF4-FFF2-40B4-BE49-F238E27FC236}">
                <a16:creationId xmlns:a16="http://schemas.microsoft.com/office/drawing/2014/main" id="{4DC40D68-FB51-ADD2-B351-DDF284AA6BFA}"/>
              </a:ext>
            </a:extLst>
          </p:cNvPr>
          <p:cNvSpPr>
            <a:spLocks noGrp="1"/>
          </p:cNvSpPr>
          <p:nvPr>
            <p:ph idx="1"/>
          </p:nvPr>
        </p:nvSpPr>
        <p:spPr>
          <a:xfrm>
            <a:off x="882859" y="1328394"/>
            <a:ext cx="5643966" cy="4930788"/>
          </a:xfrm>
        </p:spPr>
        <p:txBody>
          <a:bodyPr>
            <a:normAutofit/>
          </a:bodyPr>
          <a:lstStyle/>
          <a:p>
            <a:r>
              <a:rPr lang="en-US" sz="2200" dirty="0"/>
              <a:t>One conditional can also be nested within another. (It is the same theme of composibility, again!) We could have written the previous example as follows:</a:t>
            </a:r>
          </a:p>
          <a:p>
            <a:r>
              <a:rPr lang="en-US" sz="2200" dirty="0"/>
              <a:t>Flowchart of this nested conditional</a:t>
            </a:r>
          </a:p>
          <a:p>
            <a:r>
              <a:rPr lang="en-US" sz="2200" b="1" dirty="0"/>
              <a:t>if </a:t>
            </a:r>
            <a:r>
              <a:rPr lang="en-US" sz="2200" dirty="0"/>
              <a:t>x &lt; y:</a:t>
            </a:r>
          </a:p>
          <a:p>
            <a:pPr lvl="1"/>
            <a:r>
              <a:rPr lang="en-US" sz="1900" dirty="0"/>
              <a:t>STATEMENTS_A</a:t>
            </a:r>
          </a:p>
          <a:p>
            <a:r>
              <a:rPr lang="en-US" sz="2200" b="1" dirty="0"/>
              <a:t>else:</a:t>
            </a:r>
          </a:p>
          <a:p>
            <a:pPr lvl="1"/>
            <a:r>
              <a:rPr lang="en-US" sz="1900" b="1" dirty="0"/>
              <a:t>if</a:t>
            </a:r>
            <a:r>
              <a:rPr lang="en-US" sz="1900" dirty="0"/>
              <a:t> x &gt; y:</a:t>
            </a:r>
          </a:p>
          <a:p>
            <a:pPr lvl="2"/>
            <a:r>
              <a:rPr lang="en-US" sz="1900" dirty="0"/>
              <a:t>STATEMENTS_B</a:t>
            </a:r>
          </a:p>
          <a:p>
            <a:pPr lvl="1"/>
            <a:r>
              <a:rPr lang="en-US" sz="2000" b="1" dirty="0"/>
              <a:t>else:</a:t>
            </a:r>
          </a:p>
          <a:p>
            <a:pPr lvl="2"/>
            <a:r>
              <a:rPr lang="en-US" sz="1700" dirty="0"/>
              <a:t>STATEMENTS_C</a:t>
            </a:r>
          </a:p>
        </p:txBody>
      </p:sp>
      <p:pic>
        <p:nvPicPr>
          <p:cNvPr id="5" name="Picture 4">
            <a:extLst>
              <a:ext uri="{FF2B5EF4-FFF2-40B4-BE49-F238E27FC236}">
                <a16:creationId xmlns:a16="http://schemas.microsoft.com/office/drawing/2014/main" id="{DA61A6B3-AA94-ED2F-1173-A648AE88EA27}"/>
              </a:ext>
            </a:extLst>
          </p:cNvPr>
          <p:cNvPicPr>
            <a:picLocks noChangeAspect="1"/>
          </p:cNvPicPr>
          <p:nvPr/>
        </p:nvPicPr>
        <p:blipFill>
          <a:blip r:embed="rId2"/>
          <a:stretch>
            <a:fillRect/>
          </a:stretch>
        </p:blipFill>
        <p:spPr>
          <a:xfrm>
            <a:off x="6823876" y="1328394"/>
            <a:ext cx="4598375" cy="4930788"/>
          </a:xfrm>
          <a:prstGeom prst="rect">
            <a:avLst/>
          </a:prstGeom>
        </p:spPr>
      </p:pic>
    </p:spTree>
    <p:extLst>
      <p:ext uri="{BB962C8B-B14F-4D97-AF65-F5344CB8AC3E}">
        <p14:creationId xmlns:p14="http://schemas.microsoft.com/office/powerpoint/2010/main" val="11537940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60E661-5D75-6E68-043D-A9931F5E0241}"/>
              </a:ext>
            </a:extLst>
          </p:cNvPr>
          <p:cNvSpPr>
            <a:spLocks noGrp="1"/>
          </p:cNvSpPr>
          <p:nvPr>
            <p:ph idx="1"/>
          </p:nvPr>
        </p:nvSpPr>
        <p:spPr>
          <a:xfrm>
            <a:off x="1066800" y="650929"/>
            <a:ext cx="10058400" cy="5548393"/>
          </a:xfrm>
        </p:spPr>
        <p:txBody>
          <a:bodyPr>
            <a:normAutofit fontScale="92500" lnSpcReduction="10000"/>
          </a:bodyPr>
          <a:lstStyle/>
          <a:p>
            <a:r>
              <a:rPr lang="en-US" sz="2800" dirty="0"/>
              <a:t>The outer conditional contains two branches. The second branch contains another if statement, which has two branches of its own. Those two branches could contain conditional statements as well.</a:t>
            </a:r>
          </a:p>
          <a:p>
            <a:r>
              <a:rPr lang="en-US" sz="2800" dirty="0"/>
              <a:t>Although the indentation of the statements makes the structure apparent, nested conditionals very quickly become difficult to read. In general, it is a good idea to avoid them when we can.</a:t>
            </a:r>
          </a:p>
          <a:p>
            <a:r>
              <a:rPr lang="en-US" sz="2800" dirty="0"/>
              <a:t>Logical operators often provide a way to simplify nested conditional statements. For example, we can rewrite the following code using a single conditional:</a:t>
            </a:r>
          </a:p>
          <a:p>
            <a:r>
              <a:rPr lang="en-US" sz="2800" dirty="0"/>
              <a:t>if 0 &lt; x: # Assume x is an int here</a:t>
            </a:r>
          </a:p>
          <a:p>
            <a:pPr lvl="1"/>
            <a:r>
              <a:rPr lang="en-US" sz="2400" dirty="0"/>
              <a:t>if x &lt; 10:</a:t>
            </a:r>
          </a:p>
          <a:p>
            <a:pPr lvl="2"/>
            <a:r>
              <a:rPr lang="en-US" sz="2400" dirty="0"/>
              <a:t>print("x is a positive single digit.")</a:t>
            </a:r>
          </a:p>
        </p:txBody>
      </p:sp>
    </p:spTree>
    <p:extLst>
      <p:ext uri="{BB962C8B-B14F-4D97-AF65-F5344CB8AC3E}">
        <p14:creationId xmlns:p14="http://schemas.microsoft.com/office/powerpoint/2010/main" val="22869509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073C23-C2C5-DF10-2D71-77521051CDDF}"/>
              </a:ext>
            </a:extLst>
          </p:cNvPr>
          <p:cNvSpPr>
            <a:spLocks noGrp="1"/>
          </p:cNvSpPr>
          <p:nvPr>
            <p:ph idx="1"/>
          </p:nvPr>
        </p:nvSpPr>
        <p:spPr>
          <a:xfrm>
            <a:off x="1066800" y="1022888"/>
            <a:ext cx="10058400" cy="4929856"/>
          </a:xfrm>
        </p:spPr>
        <p:txBody>
          <a:bodyPr>
            <a:normAutofit/>
          </a:bodyPr>
          <a:lstStyle/>
          <a:p>
            <a:r>
              <a:rPr lang="en-US" sz="2800" dirty="0"/>
              <a:t>The print function is called only if we make it past both the conditionals, so instead of the above which uses two if statements each with a simple condition, we could make a more complex condition using the and operator. Now we only need a single if statement:</a:t>
            </a:r>
          </a:p>
          <a:p>
            <a:r>
              <a:rPr lang="en-US" sz="2800" dirty="0"/>
              <a:t>if 0 &lt; x and x &lt; 10:</a:t>
            </a:r>
          </a:p>
          <a:p>
            <a:pPr lvl="1"/>
            <a:r>
              <a:rPr lang="en-US" sz="2800" dirty="0"/>
              <a:t>print("x is a positive single digit.")</a:t>
            </a:r>
          </a:p>
        </p:txBody>
      </p:sp>
    </p:spTree>
    <p:extLst>
      <p:ext uri="{BB962C8B-B14F-4D97-AF65-F5344CB8AC3E}">
        <p14:creationId xmlns:p14="http://schemas.microsoft.com/office/powerpoint/2010/main" val="3990178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1CBA-1641-CD45-90CE-69EF4B34E1CE}"/>
              </a:ext>
            </a:extLst>
          </p:cNvPr>
          <p:cNvSpPr>
            <a:spLocks noGrp="1"/>
          </p:cNvSpPr>
          <p:nvPr>
            <p:ph type="title"/>
          </p:nvPr>
        </p:nvSpPr>
        <p:spPr>
          <a:xfrm>
            <a:off x="1066800" y="642594"/>
            <a:ext cx="10058400" cy="829745"/>
          </a:xfrm>
        </p:spPr>
        <p:txBody>
          <a:bodyPr/>
          <a:lstStyle/>
          <a:p>
            <a:r>
              <a:rPr lang="en-US" b="1" dirty="0"/>
              <a:t>Recursion</a:t>
            </a:r>
          </a:p>
        </p:txBody>
      </p:sp>
      <p:sp>
        <p:nvSpPr>
          <p:cNvPr id="3" name="Content Placeholder 2">
            <a:extLst>
              <a:ext uri="{FF2B5EF4-FFF2-40B4-BE49-F238E27FC236}">
                <a16:creationId xmlns:a16="http://schemas.microsoft.com/office/drawing/2014/main" id="{4667B897-1CC1-BD37-7D7A-9E7BCF2063DA}"/>
              </a:ext>
            </a:extLst>
          </p:cNvPr>
          <p:cNvSpPr>
            <a:spLocks noGrp="1"/>
          </p:cNvSpPr>
          <p:nvPr>
            <p:ph idx="1"/>
          </p:nvPr>
        </p:nvSpPr>
        <p:spPr>
          <a:xfrm>
            <a:off x="1066800" y="1472339"/>
            <a:ext cx="10058400" cy="4943959"/>
          </a:xfrm>
        </p:spPr>
        <p:txBody>
          <a:bodyPr>
            <a:normAutofit fontScale="92500" lnSpcReduction="10000"/>
          </a:bodyPr>
          <a:lstStyle/>
          <a:p>
            <a:r>
              <a:rPr lang="en-US" sz="2800" dirty="0"/>
              <a:t>Recursion is a method of solving problems that involves breaking a problem down into smaller and smaller subproblems until you get to a small enough problem that it can be solved trivially. </a:t>
            </a:r>
          </a:p>
          <a:p>
            <a:r>
              <a:rPr lang="en-US" sz="2800" dirty="0"/>
              <a:t>Usually recursion involves a function calling itself. While it may not seem like much on the surface, recursion allows us to write elegant solutions to problems that may otherwise be very difficult to program.</a:t>
            </a:r>
          </a:p>
          <a:p>
            <a:r>
              <a:rPr lang="en-US" sz="2800" dirty="0"/>
              <a:t>Programming languages generally support recursion, which means that, in order to solve a problem, functions can call themselves to solve smaller subproblems.</a:t>
            </a:r>
          </a:p>
        </p:txBody>
      </p:sp>
    </p:spTree>
    <p:extLst>
      <p:ext uri="{BB962C8B-B14F-4D97-AF65-F5344CB8AC3E}">
        <p14:creationId xmlns:p14="http://schemas.microsoft.com/office/powerpoint/2010/main" val="2301820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77FC7-F77E-0272-7F15-5C3015A3B6EC}"/>
              </a:ext>
            </a:extLst>
          </p:cNvPr>
          <p:cNvSpPr>
            <a:spLocks noGrp="1"/>
          </p:cNvSpPr>
          <p:nvPr>
            <p:ph idx="1"/>
          </p:nvPr>
        </p:nvSpPr>
        <p:spPr>
          <a:xfrm>
            <a:off x="1066800" y="697424"/>
            <a:ext cx="10058400" cy="5517396"/>
          </a:xfrm>
        </p:spPr>
        <p:txBody>
          <a:bodyPr>
            <a:normAutofit fontScale="77500" lnSpcReduction="20000"/>
          </a:bodyPr>
          <a:lstStyle/>
          <a:p>
            <a:r>
              <a:rPr lang="en-US" sz="3100" dirty="0"/>
              <a:t>For example, look at the following function:</a:t>
            </a:r>
          </a:p>
          <a:p>
            <a:r>
              <a:rPr lang="en-US" sz="3100" dirty="0"/>
              <a:t>def countdown(n):</a:t>
            </a:r>
          </a:p>
          <a:p>
            <a:r>
              <a:rPr lang="en-US" sz="3100" dirty="0"/>
              <a:t>if n &lt;= 0:</a:t>
            </a:r>
          </a:p>
          <a:p>
            <a:pPr lvl="1"/>
            <a:r>
              <a:rPr lang="en-US" sz="2600" dirty="0"/>
              <a:t>print('Blastoff!')</a:t>
            </a:r>
          </a:p>
          <a:p>
            <a:r>
              <a:rPr lang="en-US" sz="3100" dirty="0"/>
              <a:t>else:</a:t>
            </a:r>
          </a:p>
          <a:p>
            <a:pPr lvl="1"/>
            <a:r>
              <a:rPr lang="en-US" sz="2600" dirty="0"/>
              <a:t>print(n)</a:t>
            </a:r>
          </a:p>
          <a:p>
            <a:pPr lvl="1"/>
            <a:r>
              <a:rPr lang="en-US" sz="2600" dirty="0"/>
              <a:t>countdown(n-1)</a:t>
            </a:r>
          </a:p>
          <a:p>
            <a:r>
              <a:rPr lang="en-US" sz="3100" dirty="0"/>
              <a:t>If n is 0 or negative, it outputs the word, “Blastoff!” Otherwise, it outputs n and then calls a function named countdown—itself—passing n-1 as an argument.</a:t>
            </a:r>
          </a:p>
          <a:p>
            <a:r>
              <a:rPr lang="en-US" sz="3100" dirty="0"/>
              <a:t>What happens if we call this function like this?</a:t>
            </a:r>
          </a:p>
          <a:p>
            <a:r>
              <a:rPr lang="en-US" sz="3100" dirty="0"/>
              <a:t>&gt;&gt;&gt; countdown(3)</a:t>
            </a:r>
          </a:p>
          <a:p>
            <a:r>
              <a:rPr lang="en-US" sz="3100" dirty="0"/>
              <a:t>The execution of countdown begins with n=3, and since n is greater than 0, it outputs the value 3, and then calls itself...</a:t>
            </a:r>
          </a:p>
          <a:p>
            <a:endParaRPr lang="en-US" dirty="0"/>
          </a:p>
        </p:txBody>
      </p:sp>
    </p:spTree>
    <p:extLst>
      <p:ext uri="{BB962C8B-B14F-4D97-AF65-F5344CB8AC3E}">
        <p14:creationId xmlns:p14="http://schemas.microsoft.com/office/powerpoint/2010/main" val="21206949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795E7-5474-087F-9B00-01969251B778}"/>
              </a:ext>
            </a:extLst>
          </p:cNvPr>
          <p:cNvSpPr>
            <a:spLocks noGrp="1"/>
          </p:cNvSpPr>
          <p:nvPr>
            <p:ph idx="1"/>
          </p:nvPr>
        </p:nvSpPr>
        <p:spPr>
          <a:xfrm>
            <a:off x="1066800" y="542441"/>
            <a:ext cx="10058400" cy="5796366"/>
          </a:xfrm>
        </p:spPr>
        <p:txBody>
          <a:bodyPr>
            <a:normAutofit fontScale="85000" lnSpcReduction="20000"/>
          </a:bodyPr>
          <a:lstStyle/>
          <a:p>
            <a:r>
              <a:rPr lang="en-US" sz="3000" dirty="0"/>
              <a:t>The execution of countdown begins with n=2, and since n is greater than 0, it outputs the value 2, and then calls itself...</a:t>
            </a:r>
          </a:p>
          <a:p>
            <a:r>
              <a:rPr lang="en-US" sz="3000" dirty="0"/>
              <a:t>The execution of countdown begins with n=1, and since n is greater than 0, it outputs the value 1, and then calls itself...</a:t>
            </a:r>
          </a:p>
          <a:p>
            <a:r>
              <a:rPr lang="en-US" sz="3000" dirty="0"/>
              <a:t>The execution of countdown begins with n=0, and since n is not greater than 0, it outputs the word, “Blastoff!” and then returns.</a:t>
            </a:r>
          </a:p>
          <a:p>
            <a:pPr lvl="1"/>
            <a:r>
              <a:rPr lang="en-US" sz="2600" dirty="0"/>
              <a:t>The countdown that got n=1 returns.</a:t>
            </a:r>
          </a:p>
          <a:p>
            <a:pPr lvl="1"/>
            <a:r>
              <a:rPr lang="en-US" sz="2600" dirty="0"/>
              <a:t>The countdown that got n=2 returns.</a:t>
            </a:r>
          </a:p>
          <a:p>
            <a:pPr lvl="1"/>
            <a:r>
              <a:rPr lang="en-US" sz="2600" dirty="0"/>
              <a:t>The countdown that got n=3 returns.</a:t>
            </a:r>
          </a:p>
          <a:p>
            <a:r>
              <a:rPr lang="en-US" sz="3000" dirty="0"/>
              <a:t>And then you’re back in __main__. So, the total output looks like this:</a:t>
            </a:r>
          </a:p>
          <a:p>
            <a:pPr lvl="1"/>
            <a:r>
              <a:rPr lang="en-US" sz="2600" dirty="0"/>
              <a:t>3</a:t>
            </a:r>
          </a:p>
          <a:p>
            <a:pPr lvl="1"/>
            <a:r>
              <a:rPr lang="en-US" sz="2600" dirty="0"/>
              <a:t>2</a:t>
            </a:r>
          </a:p>
          <a:p>
            <a:pPr lvl="1"/>
            <a:r>
              <a:rPr lang="en-US" sz="2600" dirty="0"/>
              <a:t>1</a:t>
            </a:r>
          </a:p>
          <a:p>
            <a:pPr lvl="1"/>
            <a:r>
              <a:rPr lang="en-US" sz="2600" dirty="0"/>
              <a:t>Blastoff!</a:t>
            </a:r>
          </a:p>
          <a:p>
            <a:endParaRPr lang="en-US" dirty="0"/>
          </a:p>
        </p:txBody>
      </p:sp>
    </p:spTree>
    <p:extLst>
      <p:ext uri="{BB962C8B-B14F-4D97-AF65-F5344CB8AC3E}">
        <p14:creationId xmlns:p14="http://schemas.microsoft.com/office/powerpoint/2010/main" val="14830792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9EA94C-62B3-AC7D-4433-1AEC6242F6AA}"/>
              </a:ext>
            </a:extLst>
          </p:cNvPr>
          <p:cNvSpPr>
            <a:spLocks noGrp="1"/>
          </p:cNvSpPr>
          <p:nvPr>
            <p:ph idx="1"/>
          </p:nvPr>
        </p:nvSpPr>
        <p:spPr>
          <a:xfrm>
            <a:off x="1066800" y="790414"/>
            <a:ext cx="10058400" cy="5162330"/>
          </a:xfrm>
        </p:spPr>
        <p:txBody>
          <a:bodyPr>
            <a:normAutofit/>
          </a:bodyPr>
          <a:lstStyle/>
          <a:p>
            <a:r>
              <a:rPr lang="en-US" sz="2800" dirty="0"/>
              <a:t>A function that calls itself is recursive; the process of executing it is called recursion.</a:t>
            </a:r>
          </a:p>
          <a:p>
            <a:r>
              <a:rPr lang="en-US" sz="2800" dirty="0"/>
              <a:t>As another example, we can write a function that prints a string n times.</a:t>
            </a:r>
          </a:p>
          <a:p>
            <a:pPr lvl="1"/>
            <a:r>
              <a:rPr lang="en-US" sz="2400" dirty="0"/>
              <a:t>def </a:t>
            </a:r>
            <a:r>
              <a:rPr lang="en-US" sz="2400" dirty="0" err="1"/>
              <a:t>print_n</a:t>
            </a:r>
            <a:r>
              <a:rPr lang="en-US" sz="2400" dirty="0"/>
              <a:t>(s, n):</a:t>
            </a:r>
          </a:p>
          <a:p>
            <a:pPr lvl="2"/>
            <a:r>
              <a:rPr lang="en-US" sz="2400" dirty="0"/>
              <a:t>if n &lt;= 0:</a:t>
            </a:r>
          </a:p>
          <a:p>
            <a:pPr lvl="3"/>
            <a:r>
              <a:rPr lang="en-US" sz="2400" dirty="0"/>
              <a:t>return</a:t>
            </a:r>
          </a:p>
          <a:p>
            <a:pPr lvl="2"/>
            <a:r>
              <a:rPr lang="en-US" sz="2400" dirty="0"/>
              <a:t>print(s)</a:t>
            </a:r>
          </a:p>
          <a:p>
            <a:pPr lvl="2"/>
            <a:r>
              <a:rPr lang="en-US" sz="2400" dirty="0" err="1"/>
              <a:t>print_n</a:t>
            </a:r>
            <a:r>
              <a:rPr lang="en-US" sz="2400" dirty="0"/>
              <a:t>(s, n-1</a:t>
            </a:r>
          </a:p>
        </p:txBody>
      </p:sp>
      <p:pic>
        <p:nvPicPr>
          <p:cNvPr id="5" name="Picture 4">
            <a:extLst>
              <a:ext uri="{FF2B5EF4-FFF2-40B4-BE49-F238E27FC236}">
                <a16:creationId xmlns:a16="http://schemas.microsoft.com/office/drawing/2014/main" id="{2A731CB1-DFB0-6D2E-A163-3130C980DE45}"/>
              </a:ext>
            </a:extLst>
          </p:cNvPr>
          <p:cNvPicPr>
            <a:picLocks noChangeAspect="1"/>
          </p:cNvPicPr>
          <p:nvPr/>
        </p:nvPicPr>
        <p:blipFill>
          <a:blip r:embed="rId2"/>
          <a:stretch>
            <a:fillRect/>
          </a:stretch>
        </p:blipFill>
        <p:spPr>
          <a:xfrm>
            <a:off x="8084037" y="2369087"/>
            <a:ext cx="3041163" cy="3907317"/>
          </a:xfrm>
          <a:prstGeom prst="rect">
            <a:avLst/>
          </a:prstGeom>
        </p:spPr>
      </p:pic>
    </p:spTree>
    <p:extLst>
      <p:ext uri="{BB962C8B-B14F-4D97-AF65-F5344CB8AC3E}">
        <p14:creationId xmlns:p14="http://schemas.microsoft.com/office/powerpoint/2010/main" val="16990285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E838D3-624C-705E-CC8C-FC6A8DBD657F}"/>
              </a:ext>
            </a:extLst>
          </p:cNvPr>
          <p:cNvSpPr>
            <a:spLocks noGrp="1"/>
          </p:cNvSpPr>
          <p:nvPr>
            <p:ph idx="1"/>
          </p:nvPr>
        </p:nvSpPr>
        <p:spPr>
          <a:xfrm>
            <a:off x="1066800" y="809089"/>
            <a:ext cx="10058400" cy="5239822"/>
          </a:xfrm>
        </p:spPr>
        <p:txBody>
          <a:bodyPr>
            <a:normAutofit lnSpcReduction="10000"/>
          </a:bodyPr>
          <a:lstStyle/>
          <a:p>
            <a:r>
              <a:rPr lang="en-US" sz="2800" dirty="0"/>
              <a:t>If n &lt;= 0 the return statement exits the function. The flow of execution immediately returns to the caller, and the remaining lines of the function don’t run.</a:t>
            </a:r>
          </a:p>
          <a:p>
            <a:r>
              <a:rPr lang="en-US" sz="2800" dirty="0"/>
              <a:t>The rest of the function is similar to countdown: it displays s and then calls itself to display s n − 1 additional times. So the number of lines of output is 1 + (n - 1), which adds up to n.</a:t>
            </a:r>
          </a:p>
          <a:p>
            <a:r>
              <a:rPr lang="en-US" sz="2800" dirty="0"/>
              <a:t>For simple examples like this, it is probably easier to use a for loop. But we will see examples later that are hard to write with a for loop and easy to write with recursion, so it is good to start early.</a:t>
            </a:r>
          </a:p>
        </p:txBody>
      </p:sp>
    </p:spTree>
    <p:extLst>
      <p:ext uri="{BB962C8B-B14F-4D97-AF65-F5344CB8AC3E}">
        <p14:creationId xmlns:p14="http://schemas.microsoft.com/office/powerpoint/2010/main" val="19542787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CE66-53A8-9A9A-86AD-16FE4AA9BD88}"/>
              </a:ext>
            </a:extLst>
          </p:cNvPr>
          <p:cNvSpPr>
            <a:spLocks noGrp="1"/>
          </p:cNvSpPr>
          <p:nvPr>
            <p:ph type="title"/>
          </p:nvPr>
        </p:nvSpPr>
        <p:spPr>
          <a:xfrm>
            <a:off x="1066800" y="642594"/>
            <a:ext cx="10058400" cy="860742"/>
          </a:xfrm>
        </p:spPr>
        <p:txBody>
          <a:bodyPr/>
          <a:lstStyle/>
          <a:p>
            <a:r>
              <a:rPr lang="en-US" b="1" dirty="0"/>
              <a:t>Calculating the Sum of a List of Numbers</a:t>
            </a:r>
          </a:p>
        </p:txBody>
      </p:sp>
      <p:sp>
        <p:nvSpPr>
          <p:cNvPr id="3" name="Content Placeholder 2">
            <a:extLst>
              <a:ext uri="{FF2B5EF4-FFF2-40B4-BE49-F238E27FC236}">
                <a16:creationId xmlns:a16="http://schemas.microsoft.com/office/drawing/2014/main" id="{6DC6E754-81FA-8BB5-1FCC-242850295B39}"/>
              </a:ext>
            </a:extLst>
          </p:cNvPr>
          <p:cNvSpPr>
            <a:spLocks noGrp="1"/>
          </p:cNvSpPr>
          <p:nvPr>
            <p:ph idx="1"/>
          </p:nvPr>
        </p:nvSpPr>
        <p:spPr>
          <a:xfrm>
            <a:off x="1066800" y="1503336"/>
            <a:ext cx="10058400" cy="4881965"/>
          </a:xfrm>
        </p:spPr>
        <p:txBody>
          <a:bodyPr>
            <a:normAutofit fontScale="92500" lnSpcReduction="20000"/>
          </a:bodyPr>
          <a:lstStyle/>
          <a:p>
            <a:r>
              <a:rPr lang="en-US" sz="2600" dirty="0"/>
              <a:t>We will begin our investigation with a simple problem that you already know how to solve without using recursion. Suppose that you want to calculate the sum of a list of numbers such as: [1,3,5,7,9].</a:t>
            </a:r>
          </a:p>
          <a:p>
            <a:r>
              <a:rPr lang="en-US" sz="2600" dirty="0"/>
              <a:t>An iterative function that computes the sum is shown below. The function uses an accumulator variable (theSum) to compute a running total of all the numbers in the list by starting with  and adding each number in the list.</a:t>
            </a:r>
          </a:p>
          <a:p>
            <a:pPr lvl="1"/>
            <a:r>
              <a:rPr lang="en-US" sz="2200" dirty="0"/>
              <a:t>def listsum(numList):</a:t>
            </a:r>
          </a:p>
          <a:p>
            <a:pPr lvl="1"/>
            <a:r>
              <a:rPr lang="en-US" sz="2200" dirty="0"/>
              <a:t>    theSum = 0</a:t>
            </a:r>
          </a:p>
          <a:p>
            <a:pPr lvl="1"/>
            <a:r>
              <a:rPr lang="en-US" sz="2200" dirty="0"/>
              <a:t>    for i in numList:</a:t>
            </a:r>
          </a:p>
          <a:p>
            <a:pPr lvl="1"/>
            <a:r>
              <a:rPr lang="en-US" sz="2200" dirty="0"/>
              <a:t>        theSum = theSum + i</a:t>
            </a:r>
          </a:p>
          <a:p>
            <a:pPr lvl="1"/>
            <a:r>
              <a:rPr lang="en-US" sz="2200" dirty="0"/>
              <a:t>    return theSum</a:t>
            </a:r>
          </a:p>
          <a:p>
            <a:pPr lvl="1"/>
            <a:endParaRPr lang="en-US" sz="2200" dirty="0"/>
          </a:p>
          <a:p>
            <a:pPr lvl="1"/>
            <a:r>
              <a:rPr lang="en-US" sz="2200" dirty="0"/>
              <a:t>print(listsum([1,3,5,7,9]))</a:t>
            </a:r>
          </a:p>
          <a:p>
            <a:endParaRPr lang="en-US" dirty="0"/>
          </a:p>
        </p:txBody>
      </p:sp>
    </p:spTree>
    <p:extLst>
      <p:ext uri="{BB962C8B-B14F-4D97-AF65-F5344CB8AC3E}">
        <p14:creationId xmlns:p14="http://schemas.microsoft.com/office/powerpoint/2010/main" val="43765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75087-AF27-3B74-EC84-92C504544EBB}"/>
              </a:ext>
            </a:extLst>
          </p:cNvPr>
          <p:cNvSpPr>
            <a:spLocks noGrp="1"/>
          </p:cNvSpPr>
          <p:nvPr>
            <p:ph idx="1"/>
          </p:nvPr>
        </p:nvSpPr>
        <p:spPr>
          <a:xfrm>
            <a:off x="1066800" y="548640"/>
            <a:ext cx="10058400" cy="5852160"/>
          </a:xfrm>
        </p:spPr>
        <p:txBody>
          <a:bodyPr>
            <a:normAutofit fontScale="85000" lnSpcReduction="10000"/>
          </a:bodyPr>
          <a:lstStyle/>
          <a:p>
            <a:pPr algn="l"/>
            <a:r>
              <a:rPr lang="en-US" sz="2600" b="1" i="0" dirty="0">
                <a:solidFill>
                  <a:srgbClr val="000000"/>
                </a:solidFill>
                <a:effectLst/>
                <a:latin typeface="Segoe UI" panose="020B0502040204020203" pitchFamily="34" charset="0"/>
              </a:rPr>
              <a:t>Python Variables</a:t>
            </a:r>
          </a:p>
          <a:p>
            <a:pPr lvl="1"/>
            <a:r>
              <a:rPr lang="en-US" sz="2600" b="0" i="0" dirty="0">
                <a:solidFill>
                  <a:srgbClr val="000000"/>
                </a:solidFill>
                <a:effectLst/>
                <a:latin typeface="Verdana" panose="020B0604030504040204" pitchFamily="34" charset="0"/>
              </a:rPr>
              <a:t>In Python, variables are created when you assign a value to it:</a:t>
            </a:r>
          </a:p>
          <a:p>
            <a:pPr lvl="1"/>
            <a:r>
              <a:rPr lang="en-US" sz="2600" b="0" i="0" dirty="0">
                <a:solidFill>
                  <a:srgbClr val="000000"/>
                </a:solidFill>
                <a:effectLst/>
                <a:latin typeface="Segoe UI" panose="020B0502040204020203" pitchFamily="34" charset="0"/>
              </a:rPr>
              <a:t>Example</a:t>
            </a:r>
          </a:p>
          <a:p>
            <a:pPr lvl="1"/>
            <a:r>
              <a:rPr lang="en-US" sz="2600" b="0" i="0" dirty="0">
                <a:solidFill>
                  <a:srgbClr val="000000"/>
                </a:solidFill>
                <a:effectLst/>
                <a:latin typeface="Verdana" panose="020B0604030504040204" pitchFamily="34" charset="0"/>
              </a:rPr>
              <a:t>Variables in Python:</a:t>
            </a:r>
          </a:p>
          <a:p>
            <a:pPr lvl="1"/>
            <a:r>
              <a:rPr lang="en-US" sz="2600" b="0" i="0" dirty="0">
                <a:solidFill>
                  <a:srgbClr val="000000"/>
                </a:solidFill>
                <a:effectLst/>
                <a:latin typeface="Consolas" panose="020B0609020204030204" pitchFamily="49" charset="0"/>
              </a:rPr>
              <a:t>x = </a:t>
            </a:r>
            <a:r>
              <a:rPr lang="en-US" sz="2600" b="0" i="0" dirty="0">
                <a:solidFill>
                  <a:srgbClr val="FF0000"/>
                </a:solidFill>
                <a:effectLst/>
                <a:latin typeface="Consolas" panose="020B0609020204030204" pitchFamily="49" charset="0"/>
              </a:rPr>
              <a:t>5</a:t>
            </a: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y = </a:t>
            </a:r>
            <a:r>
              <a:rPr lang="en-US" sz="2600" b="0" i="0" dirty="0">
                <a:solidFill>
                  <a:srgbClr val="A52A2A"/>
                </a:solidFill>
                <a:effectLst/>
                <a:latin typeface="Consolas" panose="020B0609020204030204" pitchFamily="49" charset="0"/>
              </a:rPr>
              <a:t>"Hello, World!"</a:t>
            </a:r>
            <a:endParaRPr lang="en-US" sz="2600" b="0" i="0" dirty="0">
              <a:solidFill>
                <a:srgbClr val="000000"/>
              </a:solidFill>
              <a:effectLst/>
              <a:latin typeface="Consolas" panose="020B0609020204030204" pitchFamily="49" charset="0"/>
            </a:endParaRPr>
          </a:p>
          <a:p>
            <a:r>
              <a:rPr lang="en-US" sz="2600" b="0" i="0" dirty="0">
                <a:solidFill>
                  <a:srgbClr val="000000"/>
                </a:solidFill>
                <a:effectLst/>
                <a:latin typeface="Verdana" panose="020B0604030504040204" pitchFamily="34" charset="0"/>
              </a:rPr>
              <a:t>Note that Python has no command for declaring a variable.</a:t>
            </a:r>
          </a:p>
          <a:p>
            <a:pPr algn="l"/>
            <a:r>
              <a:rPr lang="en-US" sz="2600" b="1" i="0" dirty="0">
                <a:solidFill>
                  <a:srgbClr val="000000"/>
                </a:solidFill>
                <a:effectLst/>
                <a:latin typeface="Segoe UI" panose="020B0502040204020203" pitchFamily="34" charset="0"/>
              </a:rPr>
              <a:t>Comments</a:t>
            </a:r>
          </a:p>
          <a:p>
            <a:pPr lvl="1"/>
            <a:r>
              <a:rPr lang="en-US" sz="2600" b="0" i="0" dirty="0">
                <a:solidFill>
                  <a:srgbClr val="000000"/>
                </a:solidFill>
                <a:effectLst/>
                <a:latin typeface="Verdana" panose="020B0604030504040204" pitchFamily="34" charset="0"/>
              </a:rPr>
              <a:t>Python has commenting capability for the purpose of in-code documentation.</a:t>
            </a:r>
          </a:p>
          <a:p>
            <a:pPr lvl="1"/>
            <a:r>
              <a:rPr lang="en-US" sz="2600" b="0" i="0" dirty="0">
                <a:solidFill>
                  <a:srgbClr val="000000"/>
                </a:solidFill>
                <a:effectLst/>
                <a:latin typeface="Verdana" panose="020B0604030504040204" pitchFamily="34" charset="0"/>
              </a:rPr>
              <a:t>Comments start with a #, and Python will render the rest of the line as a comment:</a:t>
            </a:r>
          </a:p>
          <a:p>
            <a:pPr lvl="1"/>
            <a:r>
              <a:rPr lang="en-US" sz="2600" b="0" i="0" dirty="0">
                <a:solidFill>
                  <a:srgbClr val="000000"/>
                </a:solidFill>
                <a:effectLst/>
                <a:latin typeface="Segoe UI" panose="020B0502040204020203" pitchFamily="34" charset="0"/>
              </a:rPr>
              <a:t>Example</a:t>
            </a:r>
          </a:p>
          <a:p>
            <a:pPr lvl="1"/>
            <a:r>
              <a:rPr lang="en-US" sz="2600" b="0" i="0" dirty="0">
                <a:solidFill>
                  <a:srgbClr val="000000"/>
                </a:solidFill>
                <a:effectLst/>
                <a:latin typeface="Verdana" panose="020B0604030504040204" pitchFamily="34" charset="0"/>
              </a:rPr>
              <a:t>Comments in Python:</a:t>
            </a:r>
          </a:p>
          <a:p>
            <a:pPr lvl="1"/>
            <a:r>
              <a:rPr lang="en-US" sz="2600" b="0" i="0" dirty="0">
                <a:solidFill>
                  <a:srgbClr val="008000"/>
                </a:solidFill>
                <a:effectLst/>
                <a:latin typeface="Consolas" panose="020B0609020204030204" pitchFamily="49" charset="0"/>
              </a:rPr>
              <a:t>#This is a comment.</a:t>
            </a:r>
            <a:br>
              <a:rPr lang="en-US" sz="2600" b="0" i="0" dirty="0">
                <a:solidFill>
                  <a:srgbClr val="008000"/>
                </a:solidFill>
                <a:effectLst/>
                <a:latin typeface="Consolas" panose="020B0609020204030204" pitchFamily="49" charset="0"/>
              </a:rPr>
            </a:br>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"Hello, World!"</a:t>
            </a:r>
            <a:r>
              <a:rPr lang="en-US" sz="26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5703913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0BCE6-5013-DC62-EF3C-1971B65A5D64}"/>
              </a:ext>
            </a:extLst>
          </p:cNvPr>
          <p:cNvSpPr>
            <a:spLocks noGrp="1"/>
          </p:cNvSpPr>
          <p:nvPr>
            <p:ph idx="1"/>
          </p:nvPr>
        </p:nvSpPr>
        <p:spPr>
          <a:xfrm>
            <a:off x="1066800" y="538566"/>
            <a:ext cx="10058400" cy="5780868"/>
          </a:xfrm>
        </p:spPr>
        <p:txBody>
          <a:bodyPr>
            <a:normAutofit fontScale="92500" lnSpcReduction="20000"/>
          </a:bodyPr>
          <a:lstStyle/>
          <a:p>
            <a:r>
              <a:rPr lang="en-US" sz="2800" dirty="0"/>
              <a:t>By restating the sum problem in terms of Python lists. We might say the sum of the list numList is the sum of the first element of the list (numList[0]), and the sum of the numbers in the rest of the list (numList[1:]). To state it in a functional form:</a:t>
            </a:r>
          </a:p>
          <a:p>
            <a:r>
              <a:rPr lang="en-US" sz="2800" dirty="0"/>
              <a:t>listSum(numList)=first(numList)+listSum(rest(numList))</a:t>
            </a:r>
          </a:p>
          <a:p>
            <a:r>
              <a:rPr lang="en-US" sz="2800" dirty="0"/>
              <a:t>In this equation first(numList) returns the first element of the list and the rest(numList) returns a list of everything but the first element. This is easily expressed in Python as follows:</a:t>
            </a:r>
          </a:p>
          <a:p>
            <a:pPr lvl="1"/>
            <a:r>
              <a:rPr lang="en-US" sz="2400" dirty="0"/>
              <a:t>def listsum(numList):</a:t>
            </a:r>
          </a:p>
          <a:p>
            <a:pPr lvl="1"/>
            <a:r>
              <a:rPr lang="en-US" sz="2400" dirty="0"/>
              <a:t>   if len(numList) == 1:</a:t>
            </a:r>
          </a:p>
          <a:p>
            <a:pPr lvl="1"/>
            <a:r>
              <a:rPr lang="en-US" sz="2400" dirty="0"/>
              <a:t>        return numList[0]</a:t>
            </a:r>
          </a:p>
          <a:p>
            <a:pPr lvl="1"/>
            <a:r>
              <a:rPr lang="en-US" sz="2400" dirty="0"/>
              <a:t>   else:</a:t>
            </a:r>
          </a:p>
          <a:p>
            <a:pPr lvl="1"/>
            <a:r>
              <a:rPr lang="en-US" sz="2400" dirty="0"/>
              <a:t>        return numList[0] + listsum(numList[1:])</a:t>
            </a:r>
          </a:p>
          <a:p>
            <a:pPr lvl="1"/>
            <a:endParaRPr lang="en-US" sz="2400" dirty="0"/>
          </a:p>
          <a:p>
            <a:pPr lvl="1"/>
            <a:r>
              <a:rPr lang="en-US" sz="2400" dirty="0"/>
              <a:t>print(listsum([1,3,5,7,9]))</a:t>
            </a:r>
          </a:p>
          <a:p>
            <a:endParaRPr lang="en-US" dirty="0"/>
          </a:p>
          <a:p>
            <a:endParaRPr lang="en-US" dirty="0"/>
          </a:p>
        </p:txBody>
      </p:sp>
    </p:spTree>
    <p:extLst>
      <p:ext uri="{BB962C8B-B14F-4D97-AF65-F5344CB8AC3E}">
        <p14:creationId xmlns:p14="http://schemas.microsoft.com/office/powerpoint/2010/main" val="5091921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C9E41-88E0-FC59-73F3-05D685F10FF8}"/>
              </a:ext>
            </a:extLst>
          </p:cNvPr>
          <p:cNvSpPr>
            <a:spLocks noGrp="1"/>
          </p:cNvSpPr>
          <p:nvPr>
            <p:ph idx="1"/>
          </p:nvPr>
        </p:nvSpPr>
        <p:spPr>
          <a:xfrm>
            <a:off x="1066800" y="821410"/>
            <a:ext cx="10058400" cy="5131334"/>
          </a:xfrm>
        </p:spPr>
        <p:txBody>
          <a:bodyPr>
            <a:normAutofit/>
          </a:bodyPr>
          <a:lstStyle/>
          <a:p>
            <a:r>
              <a:rPr lang="en-US" sz="2400" dirty="0"/>
              <a:t>There are a few key ideas in this listing to look at. First, on line 2 we are checking to see if the list is one element long. This check is crucial and is our escape clause from the function. </a:t>
            </a:r>
          </a:p>
          <a:p>
            <a:r>
              <a:rPr lang="en-US" sz="2400" dirty="0"/>
              <a:t>The sum of a list of length 1 is trivial; it is just the number in the list. Second, on line 5 our function calls itself! This is the reason that we call the listsum algorithm recursive. A recursive function is a function that calls itself.</a:t>
            </a:r>
          </a:p>
          <a:p>
            <a:r>
              <a:rPr lang="en-US" sz="2400" dirty="0"/>
              <a:t>Figure 1 shows the series of recursive calls that are needed to sum the list [1,3,5,7,9]. You should think of this series of calls as a series of simplifications. Each time we make a recursive call we are solving a smaller problem, until we reach the point where the problem cannot get any smaller.</a:t>
            </a:r>
          </a:p>
        </p:txBody>
      </p:sp>
    </p:spTree>
    <p:extLst>
      <p:ext uri="{BB962C8B-B14F-4D97-AF65-F5344CB8AC3E}">
        <p14:creationId xmlns:p14="http://schemas.microsoft.com/office/powerpoint/2010/main" val="17453707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01E34F-2561-D7D8-F62D-63909F0DCDFE}"/>
              </a:ext>
            </a:extLst>
          </p:cNvPr>
          <p:cNvPicPr>
            <a:picLocks noGrp="1" noChangeAspect="1"/>
          </p:cNvPicPr>
          <p:nvPr>
            <p:ph idx="1"/>
          </p:nvPr>
        </p:nvPicPr>
        <p:blipFill>
          <a:blip r:embed="rId2"/>
          <a:stretch>
            <a:fillRect/>
          </a:stretch>
        </p:blipFill>
        <p:spPr>
          <a:xfrm>
            <a:off x="6241959" y="1418095"/>
            <a:ext cx="5003288" cy="4951708"/>
          </a:xfrm>
        </p:spPr>
      </p:pic>
      <p:sp>
        <p:nvSpPr>
          <p:cNvPr id="7" name="TextBox 6">
            <a:extLst>
              <a:ext uri="{FF2B5EF4-FFF2-40B4-BE49-F238E27FC236}">
                <a16:creationId xmlns:a16="http://schemas.microsoft.com/office/drawing/2014/main" id="{FCD04269-C4CA-995D-8DC5-DD0E4D3C5163}"/>
              </a:ext>
            </a:extLst>
          </p:cNvPr>
          <p:cNvSpPr txBox="1"/>
          <p:nvPr/>
        </p:nvSpPr>
        <p:spPr>
          <a:xfrm>
            <a:off x="643197" y="1418095"/>
            <a:ext cx="5598762" cy="2677656"/>
          </a:xfrm>
          <a:prstGeom prst="rect">
            <a:avLst/>
          </a:prstGeom>
          <a:noFill/>
        </p:spPr>
        <p:txBody>
          <a:bodyPr wrap="square">
            <a:spAutoFit/>
          </a:bodyPr>
          <a:lstStyle/>
          <a:p>
            <a:pPr marL="285750" indent="-285750">
              <a:buFont typeface="Arial" panose="020B0604020202020204" pitchFamily="34" charset="0"/>
              <a:buChar char="•"/>
            </a:pPr>
            <a:r>
              <a:rPr lang="en-US" sz="2800" dirty="0"/>
              <a:t>When we reach the point where the problem is as simple as it can get, we begin to piece together the solutions of each of the small problems until the initial problem is solved. </a:t>
            </a:r>
          </a:p>
        </p:txBody>
      </p:sp>
    </p:spTree>
    <p:extLst>
      <p:ext uri="{BB962C8B-B14F-4D97-AF65-F5344CB8AC3E}">
        <p14:creationId xmlns:p14="http://schemas.microsoft.com/office/powerpoint/2010/main" val="1839356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2B010B-66A1-034F-0D72-B960CEAA3670}"/>
              </a:ext>
            </a:extLst>
          </p:cNvPr>
          <p:cNvSpPr>
            <a:spLocks noGrp="1"/>
          </p:cNvSpPr>
          <p:nvPr>
            <p:ph idx="1"/>
          </p:nvPr>
        </p:nvSpPr>
        <p:spPr>
          <a:xfrm>
            <a:off x="1066800" y="1422282"/>
            <a:ext cx="4853553" cy="4530462"/>
          </a:xfrm>
        </p:spPr>
        <p:txBody>
          <a:bodyPr>
            <a:normAutofit/>
          </a:bodyPr>
          <a:lstStyle/>
          <a:p>
            <a:r>
              <a:rPr lang="en-US" sz="2800" dirty="0"/>
              <a:t>Figure 2 shows the additions that are performed as listsum works its way backward through the series of calls. When listsum returns from the topmost problem, we have the solution to the whole problem.</a:t>
            </a:r>
          </a:p>
        </p:txBody>
      </p:sp>
      <p:pic>
        <p:nvPicPr>
          <p:cNvPr id="6" name="Picture 5">
            <a:extLst>
              <a:ext uri="{FF2B5EF4-FFF2-40B4-BE49-F238E27FC236}">
                <a16:creationId xmlns:a16="http://schemas.microsoft.com/office/drawing/2014/main" id="{52DD9740-2F6E-A318-848E-F5A82074ED17}"/>
              </a:ext>
            </a:extLst>
          </p:cNvPr>
          <p:cNvPicPr>
            <a:picLocks noChangeAspect="1"/>
          </p:cNvPicPr>
          <p:nvPr/>
        </p:nvPicPr>
        <p:blipFill>
          <a:blip r:embed="rId2"/>
          <a:stretch>
            <a:fillRect/>
          </a:stretch>
        </p:blipFill>
        <p:spPr>
          <a:xfrm>
            <a:off x="6073841" y="1422282"/>
            <a:ext cx="5164009" cy="4530462"/>
          </a:xfrm>
          <a:prstGeom prst="rect">
            <a:avLst/>
          </a:prstGeom>
        </p:spPr>
      </p:pic>
    </p:spTree>
    <p:extLst>
      <p:ext uri="{BB962C8B-B14F-4D97-AF65-F5344CB8AC3E}">
        <p14:creationId xmlns:p14="http://schemas.microsoft.com/office/powerpoint/2010/main" val="1225145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6C08-DCF3-ED1F-7D3D-83DDA80A8C2F}"/>
              </a:ext>
            </a:extLst>
          </p:cNvPr>
          <p:cNvSpPr>
            <a:spLocks noGrp="1"/>
          </p:cNvSpPr>
          <p:nvPr>
            <p:ph type="title"/>
          </p:nvPr>
        </p:nvSpPr>
        <p:spPr>
          <a:xfrm>
            <a:off x="1066800" y="642594"/>
            <a:ext cx="10058400" cy="984728"/>
          </a:xfrm>
        </p:spPr>
        <p:txBody>
          <a:bodyPr/>
          <a:lstStyle/>
          <a:p>
            <a:r>
              <a:rPr lang="en-US" b="1" dirty="0"/>
              <a:t>The Three Laws of Recursion</a:t>
            </a:r>
          </a:p>
        </p:txBody>
      </p:sp>
      <p:sp>
        <p:nvSpPr>
          <p:cNvPr id="3" name="Content Placeholder 2">
            <a:extLst>
              <a:ext uri="{FF2B5EF4-FFF2-40B4-BE49-F238E27FC236}">
                <a16:creationId xmlns:a16="http://schemas.microsoft.com/office/drawing/2014/main" id="{3475B931-C2C2-CB38-E9D9-BBA31E306D40}"/>
              </a:ext>
            </a:extLst>
          </p:cNvPr>
          <p:cNvSpPr>
            <a:spLocks noGrp="1"/>
          </p:cNvSpPr>
          <p:nvPr>
            <p:ph idx="1"/>
          </p:nvPr>
        </p:nvSpPr>
        <p:spPr>
          <a:xfrm>
            <a:off x="1066800" y="1627322"/>
            <a:ext cx="10058400" cy="4588084"/>
          </a:xfrm>
        </p:spPr>
        <p:txBody>
          <a:bodyPr>
            <a:normAutofit fontScale="92500" lnSpcReduction="10000"/>
          </a:bodyPr>
          <a:lstStyle/>
          <a:p>
            <a:r>
              <a:rPr lang="en-US" sz="2800" dirty="0"/>
              <a:t>Like the robots of Asimov, all recursive algorithms must obey three important laws:</a:t>
            </a:r>
          </a:p>
          <a:p>
            <a:pPr marL="617220" lvl="1" indent="-342900">
              <a:buFont typeface="+mj-lt"/>
              <a:buAutoNum type="arabicPeriod"/>
            </a:pPr>
            <a:r>
              <a:rPr lang="en-US" sz="2400" dirty="0"/>
              <a:t>A recursive algorithm must have a base case.</a:t>
            </a:r>
          </a:p>
          <a:p>
            <a:pPr marL="617220" lvl="1" indent="-342900">
              <a:buFont typeface="+mj-lt"/>
              <a:buAutoNum type="arabicPeriod"/>
            </a:pPr>
            <a:r>
              <a:rPr lang="en-US" sz="2400" dirty="0"/>
              <a:t>A recursive algorithm must change its state and move toward the base case.</a:t>
            </a:r>
          </a:p>
          <a:p>
            <a:pPr marL="617220" lvl="1" indent="-342900">
              <a:buFont typeface="+mj-lt"/>
              <a:buAutoNum type="arabicPeriod"/>
            </a:pPr>
            <a:r>
              <a:rPr lang="en-US" sz="2400" dirty="0"/>
              <a:t>A recursive algorithm must call itself, recursively.</a:t>
            </a:r>
          </a:p>
          <a:p>
            <a:r>
              <a:rPr lang="en-US" sz="2800" dirty="0"/>
              <a:t>Let’s look at each one of these laws in more detail and see how it was used in the listsum algorithm. First, a base case is the condition that allows the algorithm to stop recursing. A base case is typically a problem that is small enough to solve directly. In the listsum algorithm the base case is a list of length 1.</a:t>
            </a:r>
          </a:p>
        </p:txBody>
      </p:sp>
    </p:spTree>
    <p:extLst>
      <p:ext uri="{BB962C8B-B14F-4D97-AF65-F5344CB8AC3E}">
        <p14:creationId xmlns:p14="http://schemas.microsoft.com/office/powerpoint/2010/main" val="35936969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BF80A-761A-D5D1-1CC0-F5144B266A1D}"/>
              </a:ext>
            </a:extLst>
          </p:cNvPr>
          <p:cNvSpPr>
            <a:spLocks noGrp="1"/>
          </p:cNvSpPr>
          <p:nvPr>
            <p:ph idx="1"/>
          </p:nvPr>
        </p:nvSpPr>
        <p:spPr>
          <a:xfrm>
            <a:off x="1066800" y="898902"/>
            <a:ext cx="10058400" cy="5053842"/>
          </a:xfrm>
        </p:spPr>
        <p:txBody>
          <a:bodyPr>
            <a:normAutofit fontScale="92500" lnSpcReduction="10000"/>
          </a:bodyPr>
          <a:lstStyle/>
          <a:p>
            <a:r>
              <a:rPr lang="en-US" sz="2800" dirty="0"/>
              <a:t>To obey the second law, we must arrange for a change of state that moves the algorithm toward the base case. A change of state means that some data that the algorithm is using is modified. </a:t>
            </a:r>
          </a:p>
          <a:p>
            <a:r>
              <a:rPr lang="en-US" sz="2800" dirty="0"/>
              <a:t>Usually the data that represents our problem gets smaller in some way. In the listsum algorithm our primary data structure is a list, so we must focus our state-changing efforts on the list. </a:t>
            </a:r>
          </a:p>
          <a:p>
            <a:r>
              <a:rPr lang="en-US" sz="2800" dirty="0"/>
              <a:t>Since the base case is a list of length 1, a natural progression toward the base case is to shorten the list. This is exactly what happens on line 5 of ActiveCode 2 when we call listsum with a shorter list.</a:t>
            </a:r>
          </a:p>
        </p:txBody>
      </p:sp>
    </p:spTree>
    <p:extLst>
      <p:ext uri="{BB962C8B-B14F-4D97-AF65-F5344CB8AC3E}">
        <p14:creationId xmlns:p14="http://schemas.microsoft.com/office/powerpoint/2010/main" val="24560386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B61251-977F-D4C8-DE9B-E2A5F117D20F}"/>
              </a:ext>
            </a:extLst>
          </p:cNvPr>
          <p:cNvSpPr>
            <a:spLocks noGrp="1"/>
          </p:cNvSpPr>
          <p:nvPr>
            <p:ph idx="1"/>
          </p:nvPr>
        </p:nvSpPr>
        <p:spPr>
          <a:xfrm>
            <a:off x="1066800" y="604434"/>
            <a:ext cx="10058400" cy="5594888"/>
          </a:xfrm>
        </p:spPr>
        <p:txBody>
          <a:bodyPr>
            <a:normAutofit fontScale="92500"/>
          </a:bodyPr>
          <a:lstStyle/>
          <a:p>
            <a:r>
              <a:rPr lang="en-US" sz="2400" dirty="0"/>
              <a:t>The final law is that the algorithm must call itself. This is the very definition of recursion. Recursion is a confusing concept to many beginning programmers. As a novice programmer, you have learned that functions are good because you can take a large problem and break it up into smaller problems. </a:t>
            </a:r>
          </a:p>
          <a:p>
            <a:r>
              <a:rPr lang="en-US" sz="2400" dirty="0"/>
              <a:t>The smaller problems can be solved by writing a function to solve each problem. When we talk about recursion it may seem that we are talking ourselves in circles. We have a problem to solve with a function, but that function solves the problem by calling itself! But the logic is not circular at all; the logic of recursion is an elegant expression of solving a problem by breaking it down into a smaller and easier problems.</a:t>
            </a:r>
          </a:p>
          <a:p>
            <a:r>
              <a:rPr lang="en-US" sz="2400" dirty="0"/>
              <a:t>In the remainder of this chapter we will look at more examples of recursion. In each case we will focus on designing a solution to a problem by using the three laws of recursion.</a:t>
            </a:r>
          </a:p>
        </p:txBody>
      </p:sp>
    </p:spTree>
    <p:extLst>
      <p:ext uri="{BB962C8B-B14F-4D97-AF65-F5344CB8AC3E}">
        <p14:creationId xmlns:p14="http://schemas.microsoft.com/office/powerpoint/2010/main" val="37527958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E837-032F-524D-9E49-11784DEE48E2}"/>
              </a:ext>
            </a:extLst>
          </p:cNvPr>
          <p:cNvSpPr>
            <a:spLocks noGrp="1"/>
          </p:cNvSpPr>
          <p:nvPr>
            <p:ph type="title"/>
          </p:nvPr>
        </p:nvSpPr>
        <p:spPr>
          <a:xfrm>
            <a:off x="1066800" y="443888"/>
            <a:ext cx="10058400" cy="922735"/>
          </a:xfrm>
        </p:spPr>
        <p:txBody>
          <a:bodyPr/>
          <a:lstStyle/>
          <a:p>
            <a:r>
              <a:rPr lang="en-US" b="1" dirty="0"/>
              <a:t> Stack diagrams for recursive functions</a:t>
            </a:r>
          </a:p>
        </p:txBody>
      </p:sp>
      <p:sp>
        <p:nvSpPr>
          <p:cNvPr id="3" name="Content Placeholder 2">
            <a:extLst>
              <a:ext uri="{FF2B5EF4-FFF2-40B4-BE49-F238E27FC236}">
                <a16:creationId xmlns:a16="http://schemas.microsoft.com/office/drawing/2014/main" id="{5E905B7F-3B3D-CDD6-5BEC-82B113F55DC1}"/>
              </a:ext>
            </a:extLst>
          </p:cNvPr>
          <p:cNvSpPr>
            <a:spLocks noGrp="1"/>
          </p:cNvSpPr>
          <p:nvPr>
            <p:ph idx="1"/>
          </p:nvPr>
        </p:nvSpPr>
        <p:spPr>
          <a:xfrm>
            <a:off x="1066800" y="1366623"/>
            <a:ext cx="10058400" cy="5047489"/>
          </a:xfrm>
        </p:spPr>
        <p:txBody>
          <a:bodyPr>
            <a:normAutofit fontScale="85000" lnSpcReduction="10000"/>
          </a:bodyPr>
          <a:lstStyle/>
          <a:p>
            <a:r>
              <a:rPr lang="en-US" sz="2400" dirty="0"/>
              <a:t>A stack diagram can be used to represent the state of a program during a function call. The same kind of diagram can help interpret a recursive function.</a:t>
            </a:r>
          </a:p>
          <a:p>
            <a:r>
              <a:rPr lang="en-US" sz="2400" dirty="0"/>
              <a:t>Every time a function gets called, Python creates a frame to contain the function’s local variables and parameters. For a recursive function, there might be more than one frame on the stack at the same time. Figure 5.1 shows a stack diagram for countdown called with n = 3.</a:t>
            </a:r>
          </a:p>
          <a:p>
            <a:r>
              <a:rPr lang="en-US" sz="2400" dirty="0"/>
              <a:t>As usual, the top of the stack is the frame for __main__. It is empty because we did not create any variables in __main__ or pass any arguments to it.</a:t>
            </a:r>
          </a:p>
          <a:p>
            <a:r>
              <a:rPr lang="en-US" sz="2400" dirty="0"/>
              <a:t>The four countdown frames have different values for the parameter n. The bottom of the stack, where n=0, is called the base case. It does not make a recursive call, so there are no more frames.</a:t>
            </a:r>
          </a:p>
          <a:p>
            <a:r>
              <a:rPr lang="en-US" sz="2400" dirty="0"/>
              <a:t>As an exercise, draw a stack diagram for </a:t>
            </a:r>
            <a:r>
              <a:rPr lang="en-US" sz="2400" dirty="0" err="1"/>
              <a:t>print_n</a:t>
            </a:r>
            <a:r>
              <a:rPr lang="en-US" sz="2400" dirty="0"/>
              <a:t> called with s = 'Hello' and n=2. Then write a function called </a:t>
            </a:r>
            <a:r>
              <a:rPr lang="en-US" sz="2400" dirty="0" err="1"/>
              <a:t>do_n</a:t>
            </a:r>
            <a:r>
              <a:rPr lang="en-US" sz="2400" dirty="0"/>
              <a:t> that takes a function object and a number, n, as arguments, and that calls the given function n times.</a:t>
            </a:r>
          </a:p>
          <a:p>
            <a:endParaRPr lang="en-US" dirty="0"/>
          </a:p>
        </p:txBody>
      </p:sp>
    </p:spTree>
    <p:extLst>
      <p:ext uri="{BB962C8B-B14F-4D97-AF65-F5344CB8AC3E}">
        <p14:creationId xmlns:p14="http://schemas.microsoft.com/office/powerpoint/2010/main" val="40520092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CF64-EF94-BD2B-0E99-AB4C5D01D2F8}"/>
              </a:ext>
            </a:extLst>
          </p:cNvPr>
          <p:cNvSpPr>
            <a:spLocks noGrp="1"/>
          </p:cNvSpPr>
          <p:nvPr>
            <p:ph type="title"/>
          </p:nvPr>
        </p:nvSpPr>
        <p:spPr>
          <a:xfrm>
            <a:off x="1066800" y="642594"/>
            <a:ext cx="10058400" cy="643765"/>
          </a:xfrm>
        </p:spPr>
        <p:txBody>
          <a:bodyPr/>
          <a:lstStyle/>
          <a:p>
            <a:r>
              <a:rPr lang="en-US" b="1" dirty="0"/>
              <a:t>Infinite recursion</a:t>
            </a:r>
          </a:p>
        </p:txBody>
      </p:sp>
      <p:sp>
        <p:nvSpPr>
          <p:cNvPr id="3" name="Content Placeholder 2">
            <a:extLst>
              <a:ext uri="{FF2B5EF4-FFF2-40B4-BE49-F238E27FC236}">
                <a16:creationId xmlns:a16="http://schemas.microsoft.com/office/drawing/2014/main" id="{B5D0BBC9-8C35-D866-276D-FB986949E30F}"/>
              </a:ext>
            </a:extLst>
          </p:cNvPr>
          <p:cNvSpPr>
            <a:spLocks noGrp="1"/>
          </p:cNvSpPr>
          <p:nvPr>
            <p:ph idx="1"/>
          </p:nvPr>
        </p:nvSpPr>
        <p:spPr>
          <a:xfrm>
            <a:off x="1066800" y="1286359"/>
            <a:ext cx="10058400" cy="5129939"/>
          </a:xfrm>
        </p:spPr>
        <p:txBody>
          <a:bodyPr>
            <a:normAutofit fontScale="92500" lnSpcReduction="10000"/>
          </a:bodyPr>
          <a:lstStyle/>
          <a:p>
            <a:r>
              <a:rPr lang="en-US" sz="2000" dirty="0"/>
              <a:t>If a recursion never reaches a base case, it goes on making recursive calls forever, and the program never terminates. This is known as infinite recursion, and it is generally not a good idea. Here is a minimal program with an infinite recursion:</a:t>
            </a:r>
          </a:p>
          <a:p>
            <a:pPr lvl="1"/>
            <a:r>
              <a:rPr lang="en-US" sz="1800" dirty="0"/>
              <a:t>def recurse():</a:t>
            </a:r>
          </a:p>
          <a:p>
            <a:pPr lvl="1"/>
            <a:r>
              <a:rPr lang="en-US" sz="1800" dirty="0"/>
              <a:t>recurse()</a:t>
            </a:r>
          </a:p>
          <a:p>
            <a:r>
              <a:rPr lang="en-US" sz="2000" dirty="0"/>
              <a:t>In most programming environments, a program with infinite recursion does not really run forever. Python reports an error message when the maximum recursion depth is reached:</a:t>
            </a:r>
          </a:p>
          <a:p>
            <a:pPr lvl="1"/>
            <a:r>
              <a:rPr lang="en-US" sz="1800" dirty="0"/>
              <a:t>File "&lt;stdin&gt;", line 2, in recurse</a:t>
            </a:r>
          </a:p>
          <a:p>
            <a:pPr lvl="1"/>
            <a:r>
              <a:rPr lang="en-US" sz="1800" dirty="0"/>
              <a:t>File "&lt;stdin&gt;", line 2, in recurse</a:t>
            </a:r>
          </a:p>
          <a:p>
            <a:pPr lvl="1"/>
            <a:r>
              <a:rPr lang="en-US" sz="1800" dirty="0"/>
              <a:t>File "&lt;stdin&gt;", line 2, in recurse</a:t>
            </a:r>
          </a:p>
          <a:p>
            <a:pPr lvl="1"/>
            <a:r>
              <a:rPr lang="en-US" sz="1800" dirty="0"/>
              <a:t>                          .</a:t>
            </a:r>
          </a:p>
          <a:p>
            <a:pPr lvl="1"/>
            <a:r>
              <a:rPr lang="en-US" sz="1800" dirty="0"/>
              <a:t>                          .</a:t>
            </a:r>
          </a:p>
          <a:p>
            <a:pPr lvl="1"/>
            <a:r>
              <a:rPr lang="en-US" sz="1800" dirty="0"/>
              <a:t>                          .</a:t>
            </a:r>
          </a:p>
          <a:p>
            <a:pPr lvl="1"/>
            <a:r>
              <a:rPr lang="en-US" sz="1800" dirty="0"/>
              <a:t>File "&lt;stdin&gt;", line 2, in recurse</a:t>
            </a:r>
          </a:p>
          <a:p>
            <a:pPr lvl="1"/>
            <a:r>
              <a:rPr lang="en-US" sz="1800" dirty="0"/>
              <a:t>RuntimeError: Maximum recursion depth exceeded.</a:t>
            </a:r>
          </a:p>
        </p:txBody>
      </p:sp>
    </p:spTree>
    <p:extLst>
      <p:ext uri="{BB962C8B-B14F-4D97-AF65-F5344CB8AC3E}">
        <p14:creationId xmlns:p14="http://schemas.microsoft.com/office/powerpoint/2010/main" val="438289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0D6777-B138-0959-2BDE-D5B2150D1EB7}"/>
              </a:ext>
            </a:extLst>
          </p:cNvPr>
          <p:cNvSpPr>
            <a:spLocks noGrp="1"/>
          </p:cNvSpPr>
          <p:nvPr>
            <p:ph idx="1"/>
          </p:nvPr>
        </p:nvSpPr>
        <p:spPr>
          <a:xfrm>
            <a:off x="1066800" y="836908"/>
            <a:ext cx="10058400" cy="5115836"/>
          </a:xfrm>
        </p:spPr>
        <p:txBody>
          <a:bodyPr>
            <a:normAutofit/>
          </a:bodyPr>
          <a:lstStyle/>
          <a:p>
            <a:r>
              <a:rPr lang="en-US" sz="2800" dirty="0"/>
              <a:t>This traceback is a little bigger than the one we saw in the previous chapter. When the error occurs, there are 1000 recurse frames on the stack!</a:t>
            </a:r>
          </a:p>
          <a:p>
            <a:r>
              <a:rPr lang="en-US" sz="2800" dirty="0"/>
              <a:t>If you encounter an infinite recursion by accident, review your function to confirm that there is a base case that does not make a recursive call. And if there is a base case, check whether you are guaranteed to reach it.</a:t>
            </a:r>
          </a:p>
        </p:txBody>
      </p:sp>
    </p:spTree>
    <p:extLst>
      <p:ext uri="{BB962C8B-B14F-4D97-AF65-F5344CB8AC3E}">
        <p14:creationId xmlns:p14="http://schemas.microsoft.com/office/powerpoint/2010/main" val="246310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F146-0A95-2339-3FC4-6B622628A8DF}"/>
              </a:ext>
            </a:extLst>
          </p:cNvPr>
          <p:cNvSpPr>
            <a:spLocks noGrp="1"/>
          </p:cNvSpPr>
          <p:nvPr>
            <p:ph type="title"/>
          </p:nvPr>
        </p:nvSpPr>
        <p:spPr/>
        <p:txBody>
          <a:bodyPr/>
          <a:lstStyle/>
          <a:p>
            <a:r>
              <a:rPr lang="en-US" sz="4000" b="1" dirty="0"/>
              <a:t>Introduction to fundamental programming concepts</a:t>
            </a:r>
            <a:endParaRPr lang="en-US" b="1" dirty="0"/>
          </a:p>
        </p:txBody>
      </p:sp>
      <p:sp>
        <p:nvSpPr>
          <p:cNvPr id="3" name="Content Placeholder 2">
            <a:extLst>
              <a:ext uri="{FF2B5EF4-FFF2-40B4-BE49-F238E27FC236}">
                <a16:creationId xmlns:a16="http://schemas.microsoft.com/office/drawing/2014/main" id="{82FC13B6-4622-CD6F-BF29-F09E3EEB3C21}"/>
              </a:ext>
            </a:extLst>
          </p:cNvPr>
          <p:cNvSpPr>
            <a:spLocks noGrp="1"/>
          </p:cNvSpPr>
          <p:nvPr>
            <p:ph idx="1"/>
          </p:nvPr>
        </p:nvSpPr>
        <p:spPr/>
        <p:txBody>
          <a:bodyPr>
            <a:normAutofit fontScale="92500"/>
          </a:bodyPr>
          <a:lstStyle/>
          <a:p>
            <a:r>
              <a:rPr lang="en-US" sz="2400" dirty="0"/>
              <a:t>Programming is the process of creating instructions for a computer to follow. These instructions are written in a programming language, which is a set of rules for creating instructions that the computer can understand. </a:t>
            </a:r>
          </a:p>
          <a:p>
            <a:r>
              <a:rPr lang="en-US" sz="2400" dirty="0"/>
              <a:t>Fundamental programming concepts include variables, data types, operators, control flow, and functions.</a:t>
            </a:r>
          </a:p>
          <a:p>
            <a:pPr lvl="1"/>
            <a:r>
              <a:rPr lang="en-US" sz="2000" b="1" dirty="0"/>
              <a:t>input: </a:t>
            </a:r>
            <a:r>
              <a:rPr lang="en-US" sz="2000" dirty="0"/>
              <a:t>Get data from the keyboard, a file, the network, or some other device.</a:t>
            </a:r>
          </a:p>
          <a:p>
            <a:pPr lvl="1"/>
            <a:r>
              <a:rPr lang="en-US" sz="2000" b="1" dirty="0"/>
              <a:t>output: </a:t>
            </a:r>
            <a:r>
              <a:rPr lang="en-US" sz="2000" dirty="0"/>
              <a:t>Display data on the screen, save it in a file, send it over the network, etc.</a:t>
            </a:r>
          </a:p>
          <a:p>
            <a:pPr lvl="1"/>
            <a:r>
              <a:rPr lang="en-US" sz="2000" b="1" dirty="0"/>
              <a:t>math: </a:t>
            </a:r>
            <a:r>
              <a:rPr lang="en-US" sz="2000" dirty="0"/>
              <a:t>Perform basic mathematical operations like addition and multiplication.</a:t>
            </a:r>
          </a:p>
          <a:p>
            <a:pPr lvl="1"/>
            <a:r>
              <a:rPr lang="en-US" sz="2000" b="1" dirty="0"/>
              <a:t>conditional execution: </a:t>
            </a:r>
            <a:r>
              <a:rPr lang="en-US" sz="2000" dirty="0"/>
              <a:t>Check for certain conditions and run the appropriate code.</a:t>
            </a:r>
          </a:p>
          <a:p>
            <a:pPr lvl="1"/>
            <a:r>
              <a:rPr lang="en-US" sz="2000" b="1" dirty="0"/>
              <a:t>repetition: </a:t>
            </a:r>
            <a:r>
              <a:rPr lang="en-US" sz="2000" dirty="0"/>
              <a:t>Perform some action repeatedly, usually with some variation.</a:t>
            </a:r>
          </a:p>
        </p:txBody>
      </p:sp>
    </p:spTree>
    <p:extLst>
      <p:ext uri="{BB962C8B-B14F-4D97-AF65-F5344CB8AC3E}">
        <p14:creationId xmlns:p14="http://schemas.microsoft.com/office/powerpoint/2010/main" val="2112817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677D-19E4-8955-ACCD-D37FF704524A}"/>
              </a:ext>
            </a:extLst>
          </p:cNvPr>
          <p:cNvSpPr>
            <a:spLocks noGrp="1"/>
          </p:cNvSpPr>
          <p:nvPr>
            <p:ph type="title"/>
          </p:nvPr>
        </p:nvSpPr>
        <p:spPr>
          <a:xfrm>
            <a:off x="1066800" y="474885"/>
            <a:ext cx="10058400" cy="860742"/>
          </a:xfrm>
        </p:spPr>
        <p:txBody>
          <a:bodyPr/>
          <a:lstStyle/>
          <a:p>
            <a:r>
              <a:rPr lang="en-US" b="1" dirty="0"/>
              <a:t>Keyboard input</a:t>
            </a:r>
          </a:p>
        </p:txBody>
      </p:sp>
      <p:sp>
        <p:nvSpPr>
          <p:cNvPr id="3" name="Content Placeholder 2">
            <a:extLst>
              <a:ext uri="{FF2B5EF4-FFF2-40B4-BE49-F238E27FC236}">
                <a16:creationId xmlns:a16="http://schemas.microsoft.com/office/drawing/2014/main" id="{424589DA-D698-6705-98F3-E087E228CB43}"/>
              </a:ext>
            </a:extLst>
          </p:cNvPr>
          <p:cNvSpPr>
            <a:spLocks noGrp="1"/>
          </p:cNvSpPr>
          <p:nvPr>
            <p:ph idx="1"/>
          </p:nvPr>
        </p:nvSpPr>
        <p:spPr>
          <a:xfrm>
            <a:off x="1066800" y="1335627"/>
            <a:ext cx="10058400" cy="5220156"/>
          </a:xfrm>
        </p:spPr>
        <p:txBody>
          <a:bodyPr>
            <a:normAutofit fontScale="85000" lnSpcReduction="20000"/>
          </a:bodyPr>
          <a:lstStyle/>
          <a:p>
            <a:r>
              <a:rPr lang="en-US" sz="2400" dirty="0"/>
              <a:t>The programs we have written so far accept no input from the user. They just do the same thing every time.</a:t>
            </a:r>
          </a:p>
          <a:p>
            <a:r>
              <a:rPr lang="en-US" sz="2400" dirty="0"/>
              <a:t>Python provides a built-in function called input that stops the program and waits for the user to type something. When the user presses Return or Enter, the program resumes and input returns what the user typed as a string. In Python 2, the same function is called </a:t>
            </a:r>
            <a:r>
              <a:rPr lang="en-US" sz="2400" dirty="0" err="1"/>
              <a:t>raw_input</a:t>
            </a:r>
            <a:r>
              <a:rPr lang="en-US" sz="2400" dirty="0"/>
              <a:t>.</a:t>
            </a:r>
          </a:p>
          <a:p>
            <a:pPr lvl="1"/>
            <a:r>
              <a:rPr lang="en-US" sz="2100" dirty="0"/>
              <a:t>&gt;&gt;&gt; text = input()</a:t>
            </a:r>
          </a:p>
          <a:p>
            <a:pPr lvl="1"/>
            <a:r>
              <a:rPr lang="en-US" sz="2100" dirty="0"/>
              <a:t>What are you waiting for?</a:t>
            </a:r>
          </a:p>
          <a:p>
            <a:pPr lvl="1"/>
            <a:r>
              <a:rPr lang="en-US" sz="2100" dirty="0"/>
              <a:t>&gt;&gt;&gt; text</a:t>
            </a:r>
          </a:p>
          <a:p>
            <a:pPr lvl="1"/>
            <a:r>
              <a:rPr lang="en-US" sz="2100" dirty="0"/>
              <a:t>'What are you waiting for?'</a:t>
            </a:r>
          </a:p>
          <a:p>
            <a:r>
              <a:rPr lang="en-US" sz="2400" dirty="0"/>
              <a:t>Before getting input from the user, it is a good idea to print a prompt telling the user what to type. input can take a prompt as an argument:</a:t>
            </a:r>
          </a:p>
          <a:p>
            <a:pPr lvl="1"/>
            <a:r>
              <a:rPr lang="en-US" sz="2100" dirty="0"/>
              <a:t>&gt;&gt;&gt; name = input('What...is your name?\n')</a:t>
            </a:r>
          </a:p>
          <a:p>
            <a:pPr lvl="1"/>
            <a:r>
              <a:rPr lang="en-US" sz="2100" dirty="0"/>
              <a:t>What...is your name?</a:t>
            </a:r>
          </a:p>
          <a:p>
            <a:pPr lvl="1"/>
            <a:r>
              <a:rPr lang="en-US" sz="2100" dirty="0"/>
              <a:t>Arthur, King of the Britons!</a:t>
            </a:r>
          </a:p>
          <a:p>
            <a:pPr lvl="1"/>
            <a:r>
              <a:rPr lang="en-US" sz="2100" dirty="0"/>
              <a:t>&gt;&gt;&gt; name</a:t>
            </a:r>
          </a:p>
          <a:p>
            <a:pPr lvl="1"/>
            <a:r>
              <a:rPr lang="en-US" sz="2100" dirty="0"/>
              <a:t>'Arthur, King of the Britons!'</a:t>
            </a:r>
          </a:p>
          <a:p>
            <a:endParaRPr lang="en-US" dirty="0"/>
          </a:p>
        </p:txBody>
      </p:sp>
    </p:spTree>
    <p:extLst>
      <p:ext uri="{BB962C8B-B14F-4D97-AF65-F5344CB8AC3E}">
        <p14:creationId xmlns:p14="http://schemas.microsoft.com/office/powerpoint/2010/main" val="2344613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DC464-B116-B392-F2E6-C30276765437}"/>
              </a:ext>
            </a:extLst>
          </p:cNvPr>
          <p:cNvSpPr>
            <a:spLocks noGrp="1"/>
          </p:cNvSpPr>
          <p:nvPr>
            <p:ph idx="1"/>
          </p:nvPr>
        </p:nvSpPr>
        <p:spPr>
          <a:xfrm>
            <a:off x="1066800" y="449451"/>
            <a:ext cx="10058400" cy="5951349"/>
          </a:xfrm>
        </p:spPr>
        <p:txBody>
          <a:bodyPr>
            <a:normAutofit lnSpcReduction="10000"/>
          </a:bodyPr>
          <a:lstStyle/>
          <a:p>
            <a:r>
              <a:rPr lang="en-US" sz="2000" dirty="0"/>
              <a:t>Before getting input from the user, it is a good idea to print a prompt telling the user what to type. input can take a prompt as an argument:</a:t>
            </a:r>
          </a:p>
          <a:p>
            <a:pPr lvl="1"/>
            <a:r>
              <a:rPr lang="en-US" sz="1800" dirty="0"/>
              <a:t>&gt;&gt;&gt; name = input('What...is your name?\n')</a:t>
            </a:r>
          </a:p>
          <a:p>
            <a:pPr lvl="1"/>
            <a:r>
              <a:rPr lang="en-US" sz="1800" dirty="0"/>
              <a:t>What...is your name?</a:t>
            </a:r>
          </a:p>
          <a:p>
            <a:pPr lvl="1"/>
            <a:r>
              <a:rPr lang="en-US" sz="1800" dirty="0"/>
              <a:t>Arthur, King of the Britons!</a:t>
            </a:r>
          </a:p>
          <a:p>
            <a:pPr lvl="1"/>
            <a:r>
              <a:rPr lang="en-US" sz="1800" dirty="0"/>
              <a:t>&gt;&gt;&gt; name</a:t>
            </a:r>
          </a:p>
          <a:p>
            <a:pPr lvl="1"/>
            <a:r>
              <a:rPr lang="en-US" sz="1800" dirty="0"/>
              <a:t>'Arthur, King of the Britons!'</a:t>
            </a:r>
          </a:p>
          <a:p>
            <a:r>
              <a:rPr lang="en-US" sz="2000" dirty="0"/>
              <a:t>The sequence \n at the end of the prompt represents a newline, which is a special character that causes a line break. That’s why the user’s input appears below the prompt.</a:t>
            </a:r>
          </a:p>
          <a:p>
            <a:r>
              <a:rPr lang="en-US" sz="2000" dirty="0"/>
              <a:t>If you expect the user to type an integer, you can try to convert the return value to int:</a:t>
            </a:r>
          </a:p>
          <a:p>
            <a:pPr lvl="1"/>
            <a:r>
              <a:rPr lang="en-US" sz="1800" dirty="0"/>
              <a:t>&gt;&gt;&gt; prompt = 'What...is the airspeed velocity of an unladen swallow?\n'</a:t>
            </a:r>
          </a:p>
          <a:p>
            <a:pPr lvl="1"/>
            <a:r>
              <a:rPr lang="en-US" sz="1800" dirty="0"/>
              <a:t>&gt;&gt;&gt; speed = input(prompt)</a:t>
            </a:r>
          </a:p>
          <a:p>
            <a:pPr lvl="1"/>
            <a:r>
              <a:rPr lang="en-US" sz="1800" dirty="0"/>
              <a:t>What...is the airspeed velocity of an unladen swallow?</a:t>
            </a:r>
          </a:p>
          <a:p>
            <a:pPr lvl="1"/>
            <a:r>
              <a:rPr lang="en-US" sz="1800" dirty="0"/>
              <a:t>42</a:t>
            </a:r>
          </a:p>
          <a:p>
            <a:pPr lvl="1"/>
            <a:r>
              <a:rPr lang="en-US" sz="1800" dirty="0"/>
              <a:t>&gt;&gt;&gt; int(speed)</a:t>
            </a:r>
          </a:p>
          <a:p>
            <a:pPr lvl="1"/>
            <a:r>
              <a:rPr lang="en-US" sz="1800" dirty="0"/>
              <a:t>42</a:t>
            </a:r>
          </a:p>
        </p:txBody>
      </p:sp>
    </p:spTree>
    <p:extLst>
      <p:ext uri="{BB962C8B-B14F-4D97-AF65-F5344CB8AC3E}">
        <p14:creationId xmlns:p14="http://schemas.microsoft.com/office/powerpoint/2010/main" val="282857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EDAE8-98F7-7CEE-2930-8536099462A7}"/>
              </a:ext>
            </a:extLst>
          </p:cNvPr>
          <p:cNvSpPr>
            <a:spLocks noGrp="1"/>
          </p:cNvSpPr>
          <p:nvPr>
            <p:ph idx="1"/>
          </p:nvPr>
        </p:nvSpPr>
        <p:spPr>
          <a:xfrm>
            <a:off x="1066800" y="898902"/>
            <a:ext cx="10058400" cy="5053842"/>
          </a:xfrm>
        </p:spPr>
        <p:txBody>
          <a:bodyPr>
            <a:normAutofit/>
          </a:bodyPr>
          <a:lstStyle/>
          <a:p>
            <a:r>
              <a:rPr lang="en-US" sz="3200" dirty="0"/>
              <a:t>But if the user types something other than a string of digits, you get an error:</a:t>
            </a:r>
          </a:p>
          <a:p>
            <a:pPr lvl="1"/>
            <a:r>
              <a:rPr lang="en-US" sz="2800" dirty="0"/>
              <a:t>&gt;&gt;&gt; speed = input(prompt)</a:t>
            </a:r>
          </a:p>
          <a:p>
            <a:pPr lvl="1"/>
            <a:r>
              <a:rPr lang="en-US" sz="2800" dirty="0"/>
              <a:t>What...is the airspeed velocity of an unladen swallow?</a:t>
            </a:r>
          </a:p>
          <a:p>
            <a:pPr lvl="1"/>
            <a:r>
              <a:rPr lang="en-US" sz="2800" dirty="0"/>
              <a:t>What do you mean, an African or a European swallow?</a:t>
            </a:r>
          </a:p>
          <a:p>
            <a:pPr lvl="1"/>
            <a:r>
              <a:rPr lang="en-US" sz="2800" dirty="0"/>
              <a:t>&gt;&gt;&gt; int(speed)</a:t>
            </a:r>
          </a:p>
          <a:p>
            <a:pPr lvl="1"/>
            <a:r>
              <a:rPr lang="en-US" sz="2800" dirty="0"/>
              <a:t>ValueError: invalid literal for int() with base 10</a:t>
            </a:r>
          </a:p>
          <a:p>
            <a:r>
              <a:rPr lang="en-US" sz="3200" dirty="0"/>
              <a:t>We will see how to handle this kind of error later.</a:t>
            </a:r>
          </a:p>
        </p:txBody>
      </p:sp>
    </p:spTree>
    <p:extLst>
      <p:ext uri="{BB962C8B-B14F-4D97-AF65-F5344CB8AC3E}">
        <p14:creationId xmlns:p14="http://schemas.microsoft.com/office/powerpoint/2010/main" val="3611271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86300-CAA6-2B4D-A555-BB0002EC54DC}"/>
              </a:ext>
            </a:extLst>
          </p:cNvPr>
          <p:cNvSpPr>
            <a:spLocks noGrp="1"/>
          </p:cNvSpPr>
          <p:nvPr>
            <p:ph type="ctrTitle"/>
          </p:nvPr>
        </p:nvSpPr>
        <p:spPr/>
        <p:txBody>
          <a:bodyPr/>
          <a:lstStyle/>
          <a:p>
            <a:r>
              <a:rPr lang="en-US" dirty="0"/>
              <a:t>Functions and Return Values</a:t>
            </a:r>
          </a:p>
        </p:txBody>
      </p:sp>
      <p:sp>
        <p:nvSpPr>
          <p:cNvPr id="5" name="Subtitle 4">
            <a:extLst>
              <a:ext uri="{FF2B5EF4-FFF2-40B4-BE49-F238E27FC236}">
                <a16:creationId xmlns:a16="http://schemas.microsoft.com/office/drawing/2014/main" id="{C3B75FB7-8E37-DA68-6B74-080F2D475A4C}"/>
              </a:ext>
            </a:extLst>
          </p:cNvPr>
          <p:cNvSpPr>
            <a:spLocks noGrp="1"/>
          </p:cNvSpPr>
          <p:nvPr>
            <p:ph type="subTitle" idx="1"/>
          </p:nvPr>
        </p:nvSpPr>
        <p:spPr/>
        <p:txBody>
          <a:bodyPr/>
          <a:lstStyle/>
          <a:p>
            <a:r>
              <a:rPr lang="en-US" b="1" dirty="0"/>
              <a:t>UNIT 4</a:t>
            </a:r>
          </a:p>
        </p:txBody>
      </p:sp>
    </p:spTree>
    <p:extLst>
      <p:ext uri="{BB962C8B-B14F-4D97-AF65-F5344CB8AC3E}">
        <p14:creationId xmlns:p14="http://schemas.microsoft.com/office/powerpoint/2010/main" val="42567985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18A-F6D1-3456-3D2D-CD1C61F80104}"/>
              </a:ext>
            </a:extLst>
          </p:cNvPr>
          <p:cNvSpPr>
            <a:spLocks noGrp="1"/>
          </p:cNvSpPr>
          <p:nvPr>
            <p:ph type="title"/>
          </p:nvPr>
        </p:nvSpPr>
        <p:spPr/>
        <p:txBody>
          <a:bodyPr/>
          <a:lstStyle/>
          <a:p>
            <a:r>
              <a:rPr lang="en-US" b="1" dirty="0"/>
              <a:t>Learning Guide Unit 4</a:t>
            </a:r>
          </a:p>
        </p:txBody>
      </p:sp>
      <p:graphicFrame>
        <p:nvGraphicFramePr>
          <p:cNvPr id="4" name="Content Placeholder 3">
            <a:extLst>
              <a:ext uri="{FF2B5EF4-FFF2-40B4-BE49-F238E27FC236}">
                <a16:creationId xmlns:a16="http://schemas.microsoft.com/office/drawing/2014/main" id="{C63949FC-9A13-B04A-B42A-D10C0D85448A}"/>
              </a:ext>
            </a:extLst>
          </p:cNvPr>
          <p:cNvGraphicFramePr>
            <a:graphicFrameLocks noGrp="1"/>
          </p:cNvGraphicFramePr>
          <p:nvPr>
            <p:ph idx="1"/>
            <p:extLst>
              <p:ext uri="{D42A27DB-BD31-4B8C-83A1-F6EECF244321}">
                <p14:modId xmlns:p14="http://schemas.microsoft.com/office/powerpoint/2010/main" val="617975945"/>
              </p:ext>
            </p:extLst>
          </p:nvPr>
        </p:nvGraphicFramePr>
        <p:xfrm>
          <a:off x="600559" y="2014194"/>
          <a:ext cx="10990881" cy="3840480"/>
        </p:xfrm>
        <a:graphic>
          <a:graphicData uri="http://schemas.openxmlformats.org/drawingml/2006/table">
            <a:tbl>
              <a:tblPr firstRow="1" firstCol="1" bandRow="1">
                <a:tableStyleId>{5C22544A-7EE6-4342-B048-85BDC9FD1C3A}</a:tableStyleId>
              </a:tblPr>
              <a:tblGrid>
                <a:gridCol w="6988629">
                  <a:extLst>
                    <a:ext uri="{9D8B030D-6E8A-4147-A177-3AD203B41FA5}">
                      <a16:colId xmlns:a16="http://schemas.microsoft.com/office/drawing/2014/main" val="2777741130"/>
                    </a:ext>
                  </a:extLst>
                </a:gridCol>
                <a:gridCol w="1770496">
                  <a:extLst>
                    <a:ext uri="{9D8B030D-6E8A-4147-A177-3AD203B41FA5}">
                      <a16:colId xmlns:a16="http://schemas.microsoft.com/office/drawing/2014/main" val="3343406573"/>
                    </a:ext>
                  </a:extLst>
                </a:gridCol>
                <a:gridCol w="2231756">
                  <a:extLst>
                    <a:ext uri="{9D8B030D-6E8A-4147-A177-3AD203B41FA5}">
                      <a16:colId xmlns:a16="http://schemas.microsoft.com/office/drawing/2014/main" val="3120088279"/>
                    </a:ext>
                  </a:extLst>
                </a:gridCol>
              </a:tblGrid>
              <a:tr h="102257">
                <a:tc gridSpan="2">
                  <a:txBody>
                    <a:bodyPr/>
                    <a:lstStyle/>
                    <a:p>
                      <a:pPr marL="36195" marR="36195">
                        <a:lnSpc>
                          <a:spcPct val="100000"/>
                        </a:lnSpc>
                        <a:spcAft>
                          <a:spcPts val="1200"/>
                        </a:spcAft>
                      </a:pPr>
                      <a:r>
                        <a:rPr lang="en-KE" sz="2800" kern="100" dirty="0">
                          <a:effectLst/>
                        </a:rPr>
                        <a:t>Unit 4: Functions and Return Values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100000"/>
                        </a:lnSpc>
                        <a:spcAft>
                          <a:spcPts val="1200"/>
                        </a:spcAft>
                      </a:pPr>
                      <a:r>
                        <a:rPr lang="en-US" sz="2800" kern="100">
                          <a:effectLst/>
                        </a:rPr>
                        <a:t>Remark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61207"/>
                  </a:ext>
                </a:extLst>
              </a:tr>
              <a:tr h="435649">
                <a:tc>
                  <a:txBody>
                    <a:bodyPr/>
                    <a:lstStyle/>
                    <a:p>
                      <a:pPr marL="36195" marR="36195">
                        <a:lnSpc>
                          <a:spcPct val="100000"/>
                        </a:lnSpc>
                        <a:spcAft>
                          <a:spcPts val="1200"/>
                        </a:spcAft>
                      </a:pPr>
                      <a:r>
                        <a:rPr lang="en-KE" sz="2800" kern="100" dirty="0">
                          <a:effectLst/>
                        </a:rPr>
                        <a:t>Read through the Learning Guide and the Reading Assignment.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Friday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293589"/>
                  </a:ext>
                </a:extLst>
              </a:tr>
              <a:tr h="494142">
                <a:tc>
                  <a:txBody>
                    <a:bodyPr/>
                    <a:lstStyle/>
                    <a:p>
                      <a:pPr marL="36195" marR="36195">
                        <a:lnSpc>
                          <a:spcPct val="100000"/>
                        </a:lnSpc>
                        <a:spcAft>
                          <a:spcPts val="1200"/>
                        </a:spcAft>
                      </a:pPr>
                      <a:r>
                        <a:rPr lang="en-KE" sz="2800" kern="100" dirty="0">
                          <a:effectLst/>
                        </a:rPr>
                        <a:t>Participate in the Discussion Assignment (post and comment in the Discussion Forum)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Saturday</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4123157"/>
                  </a:ext>
                </a:extLst>
              </a:tr>
              <a:tr h="29685">
                <a:tc>
                  <a:txBody>
                    <a:bodyPr/>
                    <a:lstStyle/>
                    <a:p>
                      <a:pPr marL="36195" marR="36195">
                        <a:lnSpc>
                          <a:spcPct val="100000"/>
                        </a:lnSpc>
                        <a:spcAft>
                          <a:spcPts val="1200"/>
                        </a:spcAft>
                      </a:pPr>
                      <a:r>
                        <a:rPr lang="en-KE" sz="2800" kern="100" dirty="0">
                          <a:effectLst/>
                        </a:rPr>
                        <a:t>Complete an entry in the Learning Journal.</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Sunday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7853739"/>
                  </a:ext>
                </a:extLst>
              </a:tr>
              <a:tr h="0">
                <a:tc>
                  <a:txBody>
                    <a:bodyPr/>
                    <a:lstStyle/>
                    <a:p>
                      <a:pPr marL="36195" marR="36195">
                        <a:lnSpc>
                          <a:spcPct val="100000"/>
                        </a:lnSpc>
                        <a:spcAft>
                          <a:spcPts val="1200"/>
                        </a:spcAft>
                      </a:pPr>
                      <a:r>
                        <a:rPr lang="en-KE" sz="2800" kern="100">
                          <a:effectLst/>
                        </a:rPr>
                        <a:t>Take the Self-Quiz.</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Monday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429271"/>
                  </a:ext>
                </a:extLst>
              </a:tr>
            </a:tbl>
          </a:graphicData>
        </a:graphic>
      </p:graphicFrame>
    </p:spTree>
    <p:extLst>
      <p:ext uri="{BB962C8B-B14F-4D97-AF65-F5344CB8AC3E}">
        <p14:creationId xmlns:p14="http://schemas.microsoft.com/office/powerpoint/2010/main" val="33100671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1650-BD10-5BED-EBF2-825A80238FD2}"/>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CD9B5E61-F39F-9665-E944-CEB4D1F93368}"/>
              </a:ext>
            </a:extLst>
          </p:cNvPr>
          <p:cNvSpPr>
            <a:spLocks noGrp="1"/>
          </p:cNvSpPr>
          <p:nvPr>
            <p:ph idx="1"/>
          </p:nvPr>
        </p:nvSpPr>
        <p:spPr/>
        <p:txBody>
          <a:bodyPr>
            <a:normAutofit fontScale="92500"/>
          </a:bodyPr>
          <a:lstStyle/>
          <a:p>
            <a:r>
              <a:rPr lang="en-US" sz="4000" dirty="0"/>
              <a:t>By the end of this Unit, you will be able to:</a:t>
            </a:r>
          </a:p>
          <a:p>
            <a:pPr marL="617220" lvl="1" indent="-342900">
              <a:buFont typeface="+mj-lt"/>
              <a:buAutoNum type="arabicPeriod"/>
            </a:pPr>
            <a:r>
              <a:rPr lang="en-US" sz="3600" dirty="0"/>
              <a:t>Develop example code to debug a function.</a:t>
            </a:r>
          </a:p>
          <a:p>
            <a:pPr marL="617220" lvl="1" indent="-342900">
              <a:buFont typeface="+mj-lt"/>
              <a:buAutoNum type="arabicPeriod"/>
            </a:pPr>
            <a:r>
              <a:rPr lang="en-US" sz="3600" dirty="0"/>
              <a:t>Utilize a recursive function to compute a result.</a:t>
            </a:r>
          </a:p>
          <a:p>
            <a:pPr marL="617220" lvl="1" indent="-342900">
              <a:buFont typeface="+mj-lt"/>
              <a:buAutoNum type="arabicPeriod"/>
            </a:pPr>
            <a:r>
              <a:rPr lang="en-US" sz="3600" dirty="0"/>
              <a:t>Develop a function using the concept of incremental development. </a:t>
            </a:r>
          </a:p>
        </p:txBody>
      </p:sp>
    </p:spTree>
    <p:extLst>
      <p:ext uri="{BB962C8B-B14F-4D97-AF65-F5344CB8AC3E}">
        <p14:creationId xmlns:p14="http://schemas.microsoft.com/office/powerpoint/2010/main" val="2975194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2BF32-4D18-D756-F8F1-11A5D82EF063}"/>
              </a:ext>
            </a:extLst>
          </p:cNvPr>
          <p:cNvSpPr>
            <a:spLocks noGrp="1"/>
          </p:cNvSpPr>
          <p:nvPr>
            <p:ph type="title"/>
          </p:nvPr>
        </p:nvSpPr>
        <p:spPr>
          <a:xfrm>
            <a:off x="1066800" y="642594"/>
            <a:ext cx="10058400" cy="881406"/>
          </a:xfrm>
        </p:spPr>
        <p:txBody>
          <a:bodyPr/>
          <a:lstStyle/>
          <a:p>
            <a:r>
              <a:rPr lang="en-US" b="1" dirty="0"/>
              <a:t>Return values</a:t>
            </a:r>
          </a:p>
        </p:txBody>
      </p:sp>
      <p:sp>
        <p:nvSpPr>
          <p:cNvPr id="3" name="Content Placeholder 2">
            <a:extLst>
              <a:ext uri="{FF2B5EF4-FFF2-40B4-BE49-F238E27FC236}">
                <a16:creationId xmlns:a16="http://schemas.microsoft.com/office/drawing/2014/main" id="{E8FF94BE-857D-4F3D-D9BF-E67FF2AD0EBC}"/>
              </a:ext>
            </a:extLst>
          </p:cNvPr>
          <p:cNvSpPr>
            <a:spLocks noGrp="1"/>
          </p:cNvSpPr>
          <p:nvPr>
            <p:ph idx="1"/>
          </p:nvPr>
        </p:nvSpPr>
        <p:spPr>
          <a:xfrm>
            <a:off x="1066800" y="1524000"/>
            <a:ext cx="10058400" cy="4891314"/>
          </a:xfrm>
        </p:spPr>
        <p:txBody>
          <a:bodyPr>
            <a:normAutofit lnSpcReduction="10000"/>
          </a:bodyPr>
          <a:lstStyle/>
          <a:p>
            <a:r>
              <a:rPr lang="en-US" sz="2400" dirty="0"/>
              <a:t>In this chapter, we are going to write more functions that return values, which we will call fruitful functions, for want of a better name. The first example is area, which returns the area of a circle with the given radius:</a:t>
            </a:r>
          </a:p>
          <a:p>
            <a:pPr lvl="1"/>
            <a:r>
              <a:rPr lang="en-US" sz="2000" dirty="0"/>
              <a:t>def area(radius):</a:t>
            </a:r>
          </a:p>
          <a:p>
            <a:pPr lvl="2"/>
            <a:r>
              <a:rPr lang="en-US" sz="2000" dirty="0"/>
              <a:t>b = 3.14159 * radius**2</a:t>
            </a:r>
          </a:p>
          <a:p>
            <a:pPr lvl="2"/>
            <a:r>
              <a:rPr lang="en-US" sz="2000" dirty="0"/>
              <a:t>return b</a:t>
            </a:r>
          </a:p>
          <a:p>
            <a:r>
              <a:rPr lang="en-US" sz="2400" dirty="0"/>
              <a:t>The return statement means: evaluate the return expression, and then return it immediately as the result (the fruit) of this function. The expression provided can be arbitrarily complicated, so we could have written this function like this:</a:t>
            </a:r>
          </a:p>
          <a:p>
            <a:pPr lvl="1"/>
            <a:r>
              <a:rPr lang="en-US" sz="2000" dirty="0"/>
              <a:t>def area(radius):</a:t>
            </a:r>
          </a:p>
          <a:p>
            <a:pPr lvl="2"/>
            <a:r>
              <a:rPr lang="en-US" sz="2000" dirty="0"/>
              <a:t>return 3.14159 * radius * radius</a:t>
            </a:r>
          </a:p>
        </p:txBody>
      </p:sp>
    </p:spTree>
    <p:extLst>
      <p:ext uri="{BB962C8B-B14F-4D97-AF65-F5344CB8AC3E}">
        <p14:creationId xmlns:p14="http://schemas.microsoft.com/office/powerpoint/2010/main" val="674800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87940-D4AB-88A6-1BA8-F5BBD9ECC70E}"/>
              </a:ext>
            </a:extLst>
          </p:cNvPr>
          <p:cNvSpPr>
            <a:spLocks noGrp="1"/>
          </p:cNvSpPr>
          <p:nvPr>
            <p:ph idx="1"/>
          </p:nvPr>
        </p:nvSpPr>
        <p:spPr>
          <a:xfrm>
            <a:off x="1066800" y="609599"/>
            <a:ext cx="10058400" cy="5660571"/>
          </a:xfrm>
        </p:spPr>
        <p:txBody>
          <a:bodyPr>
            <a:normAutofit/>
          </a:bodyPr>
          <a:lstStyle/>
          <a:p>
            <a:r>
              <a:rPr lang="en-US" sz="1800" dirty="0"/>
              <a:t>On the other hand, temporary variables like b above often make debugging easier. Sometimes it is useful to have multiple return statements, one in each branch of a conditional.</a:t>
            </a:r>
          </a:p>
          <a:p>
            <a:r>
              <a:rPr lang="en-US" sz="1800" dirty="0"/>
              <a:t>We have already seen the built-in abs, now we see how to write our own:</a:t>
            </a:r>
          </a:p>
          <a:p>
            <a:pPr lvl="1"/>
            <a:r>
              <a:rPr lang="en-US" sz="1600" dirty="0"/>
              <a:t>def absolute_value(x):</a:t>
            </a:r>
          </a:p>
          <a:p>
            <a:pPr lvl="2"/>
            <a:r>
              <a:rPr lang="en-US" sz="1600" dirty="0"/>
              <a:t>if x &lt; 0:</a:t>
            </a:r>
          </a:p>
          <a:p>
            <a:pPr lvl="3"/>
            <a:r>
              <a:rPr lang="en-US" sz="1600" dirty="0"/>
              <a:t>return -x</a:t>
            </a:r>
          </a:p>
          <a:p>
            <a:pPr lvl="2"/>
            <a:r>
              <a:rPr lang="en-US" sz="1600" dirty="0"/>
              <a:t>else:</a:t>
            </a:r>
          </a:p>
          <a:p>
            <a:pPr lvl="3"/>
            <a:r>
              <a:rPr lang="en-US" sz="1600" dirty="0"/>
              <a:t>return x</a:t>
            </a:r>
          </a:p>
          <a:p>
            <a:r>
              <a:rPr lang="en-US" sz="1800" dirty="0"/>
              <a:t>Another way to write the above function is to leave out the else and just follow the </a:t>
            </a:r>
            <a:r>
              <a:rPr lang="en-US" sz="1800" b="1" dirty="0"/>
              <a:t>“if” condition </a:t>
            </a:r>
            <a:r>
              <a:rPr lang="en-US" sz="1800" dirty="0"/>
              <a:t>by the second return statement.</a:t>
            </a:r>
          </a:p>
          <a:p>
            <a:pPr lvl="1"/>
            <a:r>
              <a:rPr lang="en-US" sz="1600" dirty="0"/>
              <a:t>def absolute_value(x):</a:t>
            </a:r>
          </a:p>
          <a:p>
            <a:pPr lvl="2"/>
            <a:r>
              <a:rPr lang="en-US" sz="1600" dirty="0"/>
              <a:t>if x &lt; 0:</a:t>
            </a:r>
          </a:p>
          <a:p>
            <a:pPr lvl="3"/>
            <a:r>
              <a:rPr lang="en-US" sz="1600" dirty="0"/>
              <a:t>return -x</a:t>
            </a:r>
          </a:p>
          <a:p>
            <a:pPr lvl="2"/>
            <a:r>
              <a:rPr lang="en-US" sz="1600" dirty="0"/>
              <a:t>return x</a:t>
            </a:r>
          </a:p>
          <a:p>
            <a:r>
              <a:rPr lang="en-US" sz="1800" b="1" dirty="0"/>
              <a:t>NB: </a:t>
            </a:r>
            <a:r>
              <a:rPr lang="en-US" sz="1800" dirty="0"/>
              <a:t>Code that appears after a return statement, or any other place the flow of execution can never reach, is called dead code, or unreachable code.</a:t>
            </a:r>
          </a:p>
        </p:txBody>
      </p:sp>
    </p:spTree>
    <p:extLst>
      <p:ext uri="{BB962C8B-B14F-4D97-AF65-F5344CB8AC3E}">
        <p14:creationId xmlns:p14="http://schemas.microsoft.com/office/powerpoint/2010/main" val="18185813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6B894-A751-51EE-C114-0C090ED96277}"/>
              </a:ext>
            </a:extLst>
          </p:cNvPr>
          <p:cNvSpPr>
            <a:spLocks noGrp="1"/>
          </p:cNvSpPr>
          <p:nvPr>
            <p:ph idx="1"/>
          </p:nvPr>
        </p:nvSpPr>
        <p:spPr>
          <a:xfrm>
            <a:off x="1066800" y="573437"/>
            <a:ext cx="10058400" cy="5687877"/>
          </a:xfrm>
        </p:spPr>
        <p:txBody>
          <a:bodyPr>
            <a:normAutofit fontScale="92500" lnSpcReduction="10000"/>
          </a:bodyPr>
          <a:lstStyle/>
          <a:p>
            <a:r>
              <a:rPr lang="en-US" sz="2400" dirty="0"/>
              <a:t>In a fruitful function, it is a good idea to ensure that every possible path through the program hits a return statement. The following version of absolute_value fails to do this:</a:t>
            </a:r>
          </a:p>
          <a:p>
            <a:pPr lvl="1"/>
            <a:r>
              <a:rPr lang="en-US" sz="2000" dirty="0"/>
              <a:t>def bad_absolute_value(x):</a:t>
            </a:r>
          </a:p>
          <a:p>
            <a:pPr lvl="2"/>
            <a:r>
              <a:rPr lang="en-US" sz="2000" dirty="0"/>
              <a:t>if x &lt; 0:</a:t>
            </a:r>
          </a:p>
          <a:p>
            <a:pPr lvl="3"/>
            <a:r>
              <a:rPr lang="en-US" sz="2000" dirty="0"/>
              <a:t>return -x</a:t>
            </a:r>
          </a:p>
          <a:p>
            <a:pPr lvl="2"/>
            <a:r>
              <a:rPr lang="en-US" sz="2000" dirty="0"/>
              <a:t>elif x &gt; 0:</a:t>
            </a:r>
          </a:p>
          <a:p>
            <a:pPr lvl="3"/>
            <a:r>
              <a:rPr lang="en-US" sz="2000" dirty="0"/>
              <a:t>return x</a:t>
            </a:r>
          </a:p>
          <a:p>
            <a:r>
              <a:rPr lang="en-US" sz="2400" dirty="0"/>
              <a:t>This version is not correct because if x happens to be 0, neither condition is true, and the function ends without hitting a return statement. In this case, the return value is a special value called None:</a:t>
            </a:r>
          </a:p>
          <a:p>
            <a:r>
              <a:rPr lang="en-US" sz="2400" dirty="0"/>
              <a:t>&gt;&gt;&gt; print(bad_absolute_value(0))</a:t>
            </a:r>
          </a:p>
          <a:p>
            <a:r>
              <a:rPr lang="en-US" sz="2400" dirty="0"/>
              <a:t>None </a:t>
            </a:r>
          </a:p>
          <a:p>
            <a:r>
              <a:rPr lang="en-US" sz="2400" dirty="0"/>
              <a:t>Note that all Python functions </a:t>
            </a:r>
            <a:r>
              <a:rPr lang="en-US" sz="2400" b="1" dirty="0"/>
              <a:t>return None </a:t>
            </a:r>
            <a:r>
              <a:rPr lang="en-US" sz="2400" dirty="0"/>
              <a:t>whenever they do not return another value.</a:t>
            </a:r>
          </a:p>
        </p:txBody>
      </p:sp>
    </p:spTree>
    <p:extLst>
      <p:ext uri="{BB962C8B-B14F-4D97-AF65-F5344CB8AC3E}">
        <p14:creationId xmlns:p14="http://schemas.microsoft.com/office/powerpoint/2010/main" val="28958107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F2F98-7437-D69B-DBD0-6E84E8E35487}"/>
              </a:ext>
            </a:extLst>
          </p:cNvPr>
          <p:cNvSpPr>
            <a:spLocks noGrp="1"/>
          </p:cNvSpPr>
          <p:nvPr>
            <p:ph idx="1"/>
          </p:nvPr>
        </p:nvSpPr>
        <p:spPr>
          <a:xfrm>
            <a:off x="1066800" y="449451"/>
            <a:ext cx="10058400" cy="5935851"/>
          </a:xfrm>
        </p:spPr>
        <p:txBody>
          <a:bodyPr>
            <a:normAutofit fontScale="92500" lnSpcReduction="20000"/>
          </a:bodyPr>
          <a:lstStyle/>
          <a:p>
            <a:r>
              <a:rPr lang="en-US" sz="2400" dirty="0"/>
              <a:t>It is also possible to use a return statement in the middle of a for loop, in which case control immediately returns from the function. Let us assume that we want a function which looks through a list of words. </a:t>
            </a:r>
          </a:p>
          <a:p>
            <a:r>
              <a:rPr lang="en-US" sz="2400" dirty="0"/>
              <a:t>It should return the first 2-letter word. If there is not one, it should return the empty string: </a:t>
            </a:r>
          </a:p>
          <a:p>
            <a:pPr lvl="1"/>
            <a:r>
              <a:rPr lang="en-US" sz="2000" dirty="0"/>
              <a:t>def find_first_2_letter_word(</a:t>
            </a:r>
            <a:r>
              <a:rPr lang="en-US" sz="2000" dirty="0" err="1"/>
              <a:t>xs</a:t>
            </a:r>
            <a:r>
              <a:rPr lang="en-US" sz="2000" dirty="0"/>
              <a:t>): </a:t>
            </a:r>
          </a:p>
          <a:p>
            <a:pPr lvl="2"/>
            <a:r>
              <a:rPr lang="en-US" sz="2000" dirty="0"/>
              <a:t>for wd in </a:t>
            </a:r>
            <a:r>
              <a:rPr lang="en-US" sz="2000" dirty="0" err="1"/>
              <a:t>xs</a:t>
            </a:r>
            <a:r>
              <a:rPr lang="en-US" sz="2000" dirty="0"/>
              <a:t>: </a:t>
            </a:r>
          </a:p>
          <a:p>
            <a:pPr lvl="3"/>
            <a:r>
              <a:rPr lang="en-US" sz="2000" dirty="0"/>
              <a:t>if len(wd) == 2: </a:t>
            </a:r>
          </a:p>
          <a:p>
            <a:pPr lvl="4"/>
            <a:r>
              <a:rPr lang="en-US" sz="2000" dirty="0"/>
              <a:t>return wd </a:t>
            </a:r>
          </a:p>
          <a:p>
            <a:pPr lvl="2"/>
            <a:r>
              <a:rPr lang="en-US" sz="2000" dirty="0"/>
              <a:t>return "“</a:t>
            </a:r>
          </a:p>
          <a:p>
            <a:pPr lvl="1"/>
            <a:r>
              <a:rPr lang="en-US" sz="2400" dirty="0"/>
              <a:t> &gt;&gt;&gt; find_first_2_letter_word(["This", "is", "a", "dead", "parrot"]) </a:t>
            </a:r>
          </a:p>
          <a:p>
            <a:pPr lvl="1"/>
            <a:r>
              <a:rPr lang="en-US" sz="2400" dirty="0"/>
              <a:t>’is’ </a:t>
            </a:r>
          </a:p>
          <a:p>
            <a:pPr lvl="1"/>
            <a:r>
              <a:rPr lang="en-US" sz="2400" dirty="0"/>
              <a:t>&gt;&gt;&gt; find_first_2_letter_word(["I", "like", "cheese"]) </a:t>
            </a:r>
          </a:p>
          <a:p>
            <a:pPr lvl="1"/>
            <a:r>
              <a:rPr lang="en-US" sz="2400" dirty="0"/>
              <a:t>’’ </a:t>
            </a:r>
          </a:p>
          <a:p>
            <a:r>
              <a:rPr lang="en-US" sz="2400" dirty="0"/>
              <a:t>Single-step through this code and convince yourself that in the first test case that we’ve provided, the function returns while processing the second element in the list: it does not have to traverse the whole list.</a:t>
            </a:r>
          </a:p>
        </p:txBody>
      </p:sp>
    </p:spTree>
    <p:extLst>
      <p:ext uri="{BB962C8B-B14F-4D97-AF65-F5344CB8AC3E}">
        <p14:creationId xmlns:p14="http://schemas.microsoft.com/office/powerpoint/2010/main" val="51373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2219-C537-2FA2-7060-70E3EEE2C2C9}"/>
              </a:ext>
            </a:extLst>
          </p:cNvPr>
          <p:cNvSpPr>
            <a:spLocks noGrp="1"/>
          </p:cNvSpPr>
          <p:nvPr>
            <p:ph type="title"/>
          </p:nvPr>
        </p:nvSpPr>
        <p:spPr>
          <a:xfrm>
            <a:off x="1066800" y="495033"/>
            <a:ext cx="10058400" cy="820446"/>
          </a:xfrm>
        </p:spPr>
        <p:txBody>
          <a:bodyPr/>
          <a:lstStyle/>
          <a:p>
            <a:r>
              <a:rPr lang="en-US" b="1" dirty="0"/>
              <a:t>Computer programs</a:t>
            </a:r>
          </a:p>
        </p:txBody>
      </p:sp>
      <p:sp>
        <p:nvSpPr>
          <p:cNvPr id="3" name="Content Placeholder 2">
            <a:extLst>
              <a:ext uri="{FF2B5EF4-FFF2-40B4-BE49-F238E27FC236}">
                <a16:creationId xmlns:a16="http://schemas.microsoft.com/office/drawing/2014/main" id="{E7327FD8-BBFF-1AD0-8345-499EA9C979C4}"/>
              </a:ext>
            </a:extLst>
          </p:cNvPr>
          <p:cNvSpPr>
            <a:spLocks noGrp="1"/>
          </p:cNvSpPr>
          <p:nvPr>
            <p:ph idx="1"/>
          </p:nvPr>
        </p:nvSpPr>
        <p:spPr>
          <a:xfrm>
            <a:off x="1066800" y="1315479"/>
            <a:ext cx="10058400" cy="5047488"/>
          </a:xfrm>
        </p:spPr>
        <p:txBody>
          <a:bodyPr>
            <a:normAutofit lnSpcReduction="10000"/>
          </a:bodyPr>
          <a:lstStyle/>
          <a:p>
            <a:r>
              <a:rPr lang="en-US" sz="1600" dirty="0"/>
              <a:t>A computer program is a set of instructions that tells a computer what to do. Programs are written in a programming language, which is a set of rules for creating instructions that the computer can understand. Programs are used to control computers, to process data, and to create software applications.</a:t>
            </a:r>
          </a:p>
          <a:p>
            <a:r>
              <a:rPr lang="en-US" sz="1600" dirty="0"/>
              <a:t>Installing Python and related software on a computer can be a challenge for beginners.</a:t>
            </a:r>
          </a:p>
          <a:p>
            <a:r>
              <a:rPr lang="en-US" sz="1600" dirty="0"/>
              <a:t>Starting out by running Python in a browser is recommended to avoid the complexities of system administration.</a:t>
            </a:r>
          </a:p>
          <a:p>
            <a:r>
              <a:rPr lang="en-US" sz="1600" dirty="0"/>
              <a:t>Python can be run in a browser using platforms like PythonAnywhere.</a:t>
            </a:r>
          </a:p>
          <a:p>
            <a:r>
              <a:rPr lang="en-US" sz="1600" dirty="0"/>
              <a:t>There are two versions of Python: Python 2 and Python 3, with Python 3 being the recommended version.</a:t>
            </a:r>
          </a:p>
          <a:p>
            <a:r>
              <a:rPr lang="en-US" sz="1600" dirty="0"/>
              <a:t>The Python interpreter is the program that reads and executes Python code.</a:t>
            </a:r>
          </a:p>
          <a:p>
            <a:r>
              <a:rPr lang="en-US" sz="1600" dirty="0"/>
              <a:t>The interpreter can be started by clicking on an icon or typing `python` on a command line.</a:t>
            </a:r>
          </a:p>
          <a:p>
            <a:r>
              <a:rPr lang="en-US" sz="1600" dirty="0"/>
              <a:t>The interpreter displays information about the version and operating system when it starts.</a:t>
            </a:r>
          </a:p>
          <a:p>
            <a:r>
              <a:rPr lang="en-US" sz="1600" dirty="0"/>
              <a:t>The prompt (`&gt;&gt;&gt;`) indicates that the interpreter is ready to accept code input.</a:t>
            </a:r>
          </a:p>
          <a:p>
            <a:r>
              <a:rPr lang="en-US" sz="1600" dirty="0"/>
              <a:t>Code input can be entered, and the interpreter displays the result when executed.</a:t>
            </a:r>
          </a:p>
          <a:p>
            <a:r>
              <a:rPr lang="en-US" sz="1600" dirty="0"/>
              <a:t>Basic knowledge of starting the Python interpreter and running code is assumed from this point forward.</a:t>
            </a:r>
          </a:p>
        </p:txBody>
      </p:sp>
    </p:spTree>
    <p:extLst>
      <p:ext uri="{BB962C8B-B14F-4D97-AF65-F5344CB8AC3E}">
        <p14:creationId xmlns:p14="http://schemas.microsoft.com/office/powerpoint/2010/main" val="36817496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6169-5498-B6DD-60EC-71E764304F95}"/>
              </a:ext>
            </a:extLst>
          </p:cNvPr>
          <p:cNvSpPr>
            <a:spLocks noGrp="1"/>
          </p:cNvSpPr>
          <p:nvPr>
            <p:ph type="title"/>
          </p:nvPr>
        </p:nvSpPr>
        <p:spPr>
          <a:xfrm>
            <a:off x="1066800" y="575624"/>
            <a:ext cx="10058400" cy="659264"/>
          </a:xfrm>
        </p:spPr>
        <p:txBody>
          <a:bodyPr/>
          <a:lstStyle/>
          <a:p>
            <a:r>
              <a:rPr lang="en-US" b="1" dirty="0"/>
              <a:t>Program development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35BA7E-F972-EAE0-3016-CAE37227DFD1}"/>
                  </a:ext>
                </a:extLst>
              </p:cNvPr>
              <p:cNvSpPr>
                <a:spLocks noGrp="1"/>
              </p:cNvSpPr>
              <p:nvPr>
                <p:ph idx="1"/>
              </p:nvPr>
            </p:nvSpPr>
            <p:spPr>
              <a:xfrm>
                <a:off x="1066800" y="1234887"/>
                <a:ext cx="10058400" cy="5196909"/>
              </a:xfrm>
            </p:spPr>
            <p:txBody>
              <a:bodyPr>
                <a:normAutofit fontScale="92500" lnSpcReduction="10000"/>
              </a:bodyPr>
              <a:lstStyle/>
              <a:p>
                <a:r>
                  <a:rPr lang="en-US" sz="2600" dirty="0"/>
                  <a:t>At this point, you should be able to look at complete functions and tell what they do. Also, if you have been doing the exercises, you have written some small functions. </a:t>
                </a:r>
              </a:p>
              <a:p>
                <a:r>
                  <a:rPr lang="en-US" sz="2600" dirty="0"/>
                  <a:t>As you write larger functions, you might start to have more difficulty, especially with runtime and semantic errors. To deal with increasingly complex programs, we are going to suggest a technique called incremental development. </a:t>
                </a:r>
              </a:p>
              <a:p>
                <a:r>
                  <a:rPr lang="en-US" sz="2600" dirty="0"/>
                  <a:t>The goal of incremental development is to avoid long debugging sessions by adding and testing only a small amount of code at a time. As an example, suppose we want to find the distance between two points, given by the coordinates (x1, y1) and (x2, y2). By the Pythagorean theorem, the distance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𝑑𝑖𝑠𝑡𝑎𝑛𝑐𝑒</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2</m:t>
                                          </m:r>
                                        </m:sub>
                                      </m:sSub>
                                    </m:e>
                                  </m:d>
                                </m:e>
                              </m:d>
                            </m:e>
                            <m:sup>
                              <m:r>
                                <a:rPr lang="en-US" b="0" i="1" smtClean="0">
                                  <a:latin typeface="Cambria Math" panose="02040503050406030204" pitchFamily="18" charset="0"/>
                                </a:rPr>
                                <m:t>2</m:t>
                              </m:r>
                            </m:sup>
                          </m:sSup>
                        </m:e>
                      </m:ra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8635BA7E-F972-EAE0-3016-CAE37227DFD1}"/>
                  </a:ext>
                </a:extLst>
              </p:cNvPr>
              <p:cNvSpPr>
                <a:spLocks noGrp="1" noRot="1" noChangeAspect="1" noMove="1" noResize="1" noEditPoints="1" noAdjustHandles="1" noChangeArrowheads="1" noChangeShapeType="1" noTextEdit="1"/>
              </p:cNvSpPr>
              <p:nvPr>
                <p:ph idx="1"/>
              </p:nvPr>
            </p:nvSpPr>
            <p:spPr>
              <a:xfrm>
                <a:off x="1066800" y="1234887"/>
                <a:ext cx="10058400" cy="5196909"/>
              </a:xfrm>
              <a:blipFill>
                <a:blip r:embed="rId2"/>
                <a:stretch>
                  <a:fillRect l="-788" t="-822" r="-1333"/>
                </a:stretch>
              </a:blipFill>
            </p:spPr>
            <p:txBody>
              <a:bodyPr/>
              <a:lstStyle/>
              <a:p>
                <a:r>
                  <a:rPr lang="en-US">
                    <a:noFill/>
                  </a:rPr>
                  <a:t> </a:t>
                </a:r>
              </a:p>
            </p:txBody>
          </p:sp>
        </mc:Fallback>
      </mc:AlternateContent>
    </p:spTree>
    <p:extLst>
      <p:ext uri="{BB962C8B-B14F-4D97-AF65-F5344CB8AC3E}">
        <p14:creationId xmlns:p14="http://schemas.microsoft.com/office/powerpoint/2010/main" val="36485977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181686-DD16-EA0D-0EF3-86740A962726}"/>
              </a:ext>
            </a:extLst>
          </p:cNvPr>
          <p:cNvSpPr>
            <a:spLocks noGrp="1"/>
          </p:cNvSpPr>
          <p:nvPr>
            <p:ph idx="1"/>
          </p:nvPr>
        </p:nvSpPr>
        <p:spPr>
          <a:xfrm>
            <a:off x="1066800" y="883403"/>
            <a:ext cx="10058400" cy="5069341"/>
          </a:xfrm>
        </p:spPr>
        <p:txBody>
          <a:bodyPr>
            <a:normAutofit/>
          </a:bodyPr>
          <a:lstStyle/>
          <a:p>
            <a:r>
              <a:rPr lang="en-US" sz="2800" dirty="0"/>
              <a:t>The first step is to consider what a </a:t>
            </a:r>
            <a:r>
              <a:rPr lang="en-US" sz="2800" b="1" i="1" dirty="0"/>
              <a:t>distance</a:t>
            </a:r>
            <a:r>
              <a:rPr lang="en-US" sz="2800" dirty="0"/>
              <a:t> function should look like in Python. In other words, what are the inputs (parameters) and what is the output (return value)?</a:t>
            </a:r>
          </a:p>
          <a:p>
            <a:r>
              <a:rPr lang="en-US" sz="2800" dirty="0"/>
              <a:t>In this case, the two points are the inputs, which we can represent using four parameters. The return value is the distance, which is a floating-point value. </a:t>
            </a:r>
          </a:p>
          <a:p>
            <a:r>
              <a:rPr lang="en-US" sz="2800" dirty="0"/>
              <a:t>Already we can write an outline of the function that captures our thinking so far: </a:t>
            </a:r>
          </a:p>
          <a:p>
            <a:pPr lvl="1"/>
            <a:r>
              <a:rPr lang="en-US" sz="2400" dirty="0"/>
              <a:t>def distance(x1, y1, x2, y2): </a:t>
            </a:r>
          </a:p>
          <a:p>
            <a:pPr lvl="1"/>
            <a:r>
              <a:rPr lang="en-US" sz="2400" dirty="0"/>
              <a:t>return 0.0</a:t>
            </a:r>
          </a:p>
        </p:txBody>
      </p:sp>
    </p:spTree>
    <p:extLst>
      <p:ext uri="{BB962C8B-B14F-4D97-AF65-F5344CB8AC3E}">
        <p14:creationId xmlns:p14="http://schemas.microsoft.com/office/powerpoint/2010/main" val="3895142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3744F-B210-D4B1-DDE7-5EB1126597CC}"/>
              </a:ext>
            </a:extLst>
          </p:cNvPr>
          <p:cNvSpPr>
            <a:spLocks noGrp="1"/>
          </p:cNvSpPr>
          <p:nvPr>
            <p:ph idx="1"/>
          </p:nvPr>
        </p:nvSpPr>
        <p:spPr>
          <a:xfrm>
            <a:off x="1066800" y="805912"/>
            <a:ext cx="10058400" cy="5146832"/>
          </a:xfrm>
        </p:spPr>
        <p:txBody>
          <a:bodyPr>
            <a:normAutofit/>
          </a:bodyPr>
          <a:lstStyle/>
          <a:p>
            <a:r>
              <a:rPr lang="en-US" sz="2400" dirty="0"/>
              <a:t>Obviously, this version of the function doesn’t compute distances; it always returns zero. </a:t>
            </a:r>
          </a:p>
          <a:p>
            <a:r>
              <a:rPr lang="en-US" sz="2400" dirty="0"/>
              <a:t>But it is syntactically correct, and it will run, which means that we can test it before we make it more complicated. </a:t>
            </a:r>
          </a:p>
          <a:p>
            <a:r>
              <a:rPr lang="en-US" sz="2400" dirty="0"/>
              <a:t>To test the new function, we call it with sample values: </a:t>
            </a:r>
          </a:p>
          <a:p>
            <a:r>
              <a:rPr lang="en-US" sz="2400" dirty="0"/>
              <a:t>&gt;&gt;&gt; distance(1, 2, 4, 6) </a:t>
            </a:r>
          </a:p>
          <a:p>
            <a:r>
              <a:rPr lang="en-US" sz="2400" dirty="0"/>
              <a:t>0.0 </a:t>
            </a:r>
          </a:p>
          <a:p>
            <a:r>
              <a:rPr lang="en-US" sz="2400" dirty="0"/>
              <a:t>We chose these values so that the horizontal distance equals 3 and the vertical distance equals 4; that way, the result is 5 (the hypotenuse of a 3-4-5 triangle). When testing a function, it is useful to know the right answer.</a:t>
            </a:r>
          </a:p>
        </p:txBody>
      </p:sp>
    </p:spTree>
    <p:extLst>
      <p:ext uri="{BB962C8B-B14F-4D97-AF65-F5344CB8AC3E}">
        <p14:creationId xmlns:p14="http://schemas.microsoft.com/office/powerpoint/2010/main" val="7012228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8E8682-E3D3-ADA3-942C-4E99A8B78BA2}"/>
              </a:ext>
            </a:extLst>
          </p:cNvPr>
          <p:cNvSpPr>
            <a:spLocks noGrp="1"/>
          </p:cNvSpPr>
          <p:nvPr>
            <p:ph idx="1"/>
          </p:nvPr>
        </p:nvSpPr>
        <p:spPr>
          <a:xfrm>
            <a:off x="1066800" y="604434"/>
            <a:ext cx="10058400" cy="5734374"/>
          </a:xfrm>
        </p:spPr>
        <p:txBody>
          <a:bodyPr>
            <a:normAutofit fontScale="92500"/>
          </a:bodyPr>
          <a:lstStyle/>
          <a:p>
            <a:r>
              <a:rPr lang="en-US" sz="2400" dirty="0"/>
              <a:t>At this point we have confirmed that the function is syntactically correct, and we can start adding lines of code. </a:t>
            </a:r>
          </a:p>
          <a:p>
            <a:r>
              <a:rPr lang="en-US" sz="2400" dirty="0"/>
              <a:t>After each incremental change, we test the function again. If an error occurs at any point, we know where it must be — in the last line we added. </a:t>
            </a:r>
          </a:p>
          <a:p>
            <a:r>
              <a:rPr lang="en-US" sz="2400" dirty="0"/>
              <a:t>A logical first step in the computation is to find the differences x2- x1 and y2- y1. We will refer to those values using temporary variables named dx and dy. </a:t>
            </a:r>
          </a:p>
          <a:p>
            <a:pPr lvl="1"/>
            <a:r>
              <a:rPr lang="en-US" sz="2400" dirty="0"/>
              <a:t>def distance(x1, y1, x2, y2): </a:t>
            </a:r>
          </a:p>
          <a:p>
            <a:pPr lvl="2"/>
            <a:r>
              <a:rPr lang="en-US" sz="2000" dirty="0"/>
              <a:t>dx = x2 - x1 </a:t>
            </a:r>
          </a:p>
          <a:p>
            <a:pPr lvl="2"/>
            <a:r>
              <a:rPr lang="en-US" sz="2000" dirty="0"/>
              <a:t>dy = y2 - y1 </a:t>
            </a:r>
          </a:p>
          <a:p>
            <a:pPr lvl="2"/>
            <a:r>
              <a:rPr lang="en-US" sz="2000" dirty="0"/>
              <a:t>return 0.0</a:t>
            </a:r>
          </a:p>
          <a:p>
            <a:r>
              <a:rPr lang="en-US" sz="2400" dirty="0"/>
              <a:t>If we call the function with the arguments shown above, when the flow of execution gets to the return statement, dx should be 3 and dy should be 4</a:t>
            </a:r>
          </a:p>
        </p:txBody>
      </p:sp>
    </p:spTree>
    <p:extLst>
      <p:ext uri="{BB962C8B-B14F-4D97-AF65-F5344CB8AC3E}">
        <p14:creationId xmlns:p14="http://schemas.microsoft.com/office/powerpoint/2010/main" val="41062262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4CB71-959D-0231-26D8-EB6F2152921A}"/>
              </a:ext>
            </a:extLst>
          </p:cNvPr>
          <p:cNvSpPr>
            <a:spLocks noGrp="1"/>
          </p:cNvSpPr>
          <p:nvPr>
            <p:ph idx="1"/>
          </p:nvPr>
        </p:nvSpPr>
        <p:spPr>
          <a:xfrm>
            <a:off x="1066800" y="526942"/>
            <a:ext cx="10058400" cy="5873857"/>
          </a:xfrm>
        </p:spPr>
        <p:txBody>
          <a:bodyPr>
            <a:normAutofit lnSpcReduction="10000"/>
          </a:bodyPr>
          <a:lstStyle/>
          <a:p>
            <a:r>
              <a:rPr lang="en-US" sz="2400" dirty="0"/>
              <a:t>We can check that this is the case in PyScripter by putting the cursor on the return statement, and running the program to break execution when it gets to the cursor (using the F4 key). </a:t>
            </a:r>
          </a:p>
          <a:p>
            <a:r>
              <a:rPr lang="en-US" sz="2400" dirty="0"/>
              <a:t>Then we inspect the variables dx and dy by hovering the mouse above them, to confirm that the function is getting the right parameters and performing the first computation correctly. </a:t>
            </a:r>
          </a:p>
          <a:p>
            <a:r>
              <a:rPr lang="en-US" sz="2400" dirty="0"/>
              <a:t>If not, there are only a few lines to check. Next we compute the sum of squares of dx and dy: </a:t>
            </a:r>
          </a:p>
          <a:p>
            <a:pPr lvl="1"/>
            <a:r>
              <a:rPr lang="en-US" sz="2000" dirty="0"/>
              <a:t>def distance(x1, y1, x2, y2): </a:t>
            </a:r>
          </a:p>
          <a:p>
            <a:pPr lvl="2"/>
            <a:r>
              <a:rPr lang="en-US" sz="2000" dirty="0"/>
              <a:t>dx = x2 - x1 </a:t>
            </a:r>
          </a:p>
          <a:p>
            <a:pPr lvl="2"/>
            <a:r>
              <a:rPr lang="en-US" sz="2000" dirty="0"/>
              <a:t>dy = y2 - y1 </a:t>
            </a:r>
          </a:p>
          <a:p>
            <a:pPr lvl="2"/>
            <a:r>
              <a:rPr lang="en-US" sz="2000" dirty="0"/>
              <a:t>dsquared = dx*dx + dy*dy </a:t>
            </a:r>
          </a:p>
          <a:p>
            <a:pPr lvl="2"/>
            <a:r>
              <a:rPr lang="en-US" sz="2000" dirty="0"/>
              <a:t>return 0.0 </a:t>
            </a:r>
          </a:p>
          <a:p>
            <a:r>
              <a:rPr lang="en-US" sz="2400" dirty="0"/>
              <a:t>Again, we could run the program at this stage and check the value of dsquared (which should be 25).</a:t>
            </a:r>
          </a:p>
        </p:txBody>
      </p:sp>
    </p:spTree>
    <p:extLst>
      <p:ext uri="{BB962C8B-B14F-4D97-AF65-F5344CB8AC3E}">
        <p14:creationId xmlns:p14="http://schemas.microsoft.com/office/powerpoint/2010/main" val="18094398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829B2-A565-4E2D-493F-C014A9CF9993}"/>
              </a:ext>
            </a:extLst>
          </p:cNvPr>
          <p:cNvSpPr>
            <a:spLocks noGrp="1"/>
          </p:cNvSpPr>
          <p:nvPr>
            <p:ph idx="1"/>
          </p:nvPr>
        </p:nvSpPr>
        <p:spPr>
          <a:xfrm>
            <a:off x="1066800" y="774915"/>
            <a:ext cx="10058400" cy="5177829"/>
          </a:xfrm>
        </p:spPr>
        <p:txBody>
          <a:bodyPr>
            <a:normAutofit/>
          </a:bodyPr>
          <a:lstStyle/>
          <a:p>
            <a:r>
              <a:rPr lang="en-US" sz="2400" dirty="0"/>
              <a:t>Finally, using the fractional exponent 0.5 to find the square root, we compute and return the result: </a:t>
            </a:r>
          </a:p>
          <a:p>
            <a:pPr lvl="1"/>
            <a:r>
              <a:rPr lang="en-US" sz="2200" dirty="0"/>
              <a:t>def distance(x1, y1, x2, y2): </a:t>
            </a:r>
          </a:p>
          <a:p>
            <a:pPr lvl="2"/>
            <a:r>
              <a:rPr lang="en-US" sz="2100" dirty="0"/>
              <a:t>dx = x2 - x1 </a:t>
            </a:r>
          </a:p>
          <a:p>
            <a:pPr lvl="2"/>
            <a:r>
              <a:rPr lang="en-US" sz="2100" dirty="0"/>
              <a:t>dy = y2 - y1 </a:t>
            </a:r>
          </a:p>
          <a:p>
            <a:pPr lvl="2"/>
            <a:r>
              <a:rPr lang="en-US" sz="2100" dirty="0"/>
              <a:t>dsquared = dx*dx + dy*dy </a:t>
            </a:r>
          </a:p>
          <a:p>
            <a:pPr lvl="2"/>
            <a:r>
              <a:rPr lang="en-US" sz="2100" dirty="0"/>
              <a:t>result = dsquared**0.5 </a:t>
            </a:r>
          </a:p>
          <a:p>
            <a:pPr lvl="2"/>
            <a:r>
              <a:rPr lang="en-US" sz="2100" dirty="0"/>
              <a:t>return result </a:t>
            </a:r>
          </a:p>
          <a:p>
            <a:r>
              <a:rPr lang="en-US" sz="2400" dirty="0"/>
              <a:t>If that works correctly, you are done. Otherwise, you might want to inspect the value of </a:t>
            </a:r>
            <a:r>
              <a:rPr lang="en-US" sz="2400" b="1" i="1" dirty="0"/>
              <a:t>result </a:t>
            </a:r>
            <a:r>
              <a:rPr lang="en-US" sz="2400" dirty="0"/>
              <a:t>before the return statement.</a:t>
            </a:r>
          </a:p>
        </p:txBody>
      </p:sp>
    </p:spTree>
    <p:extLst>
      <p:ext uri="{BB962C8B-B14F-4D97-AF65-F5344CB8AC3E}">
        <p14:creationId xmlns:p14="http://schemas.microsoft.com/office/powerpoint/2010/main" val="10299150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7062E-FB03-39A1-D0A9-BB88C22F9620}"/>
              </a:ext>
            </a:extLst>
          </p:cNvPr>
          <p:cNvSpPr>
            <a:spLocks noGrp="1"/>
          </p:cNvSpPr>
          <p:nvPr>
            <p:ph idx="1"/>
          </p:nvPr>
        </p:nvSpPr>
        <p:spPr>
          <a:xfrm>
            <a:off x="1066800" y="867905"/>
            <a:ext cx="10058400" cy="5377912"/>
          </a:xfrm>
        </p:spPr>
        <p:txBody>
          <a:bodyPr>
            <a:normAutofit/>
          </a:bodyPr>
          <a:lstStyle/>
          <a:p>
            <a:r>
              <a:rPr lang="en-US" sz="2800" dirty="0"/>
              <a:t>Here is another version of the function. It makes use of a square root function that is in the math module (we’ll learn about modules shortly). </a:t>
            </a:r>
          </a:p>
          <a:p>
            <a:r>
              <a:rPr lang="en-US" sz="2800" dirty="0"/>
              <a:t>Which do you prefer? Which looks “closer” to the Pythagorean formula we started out with? </a:t>
            </a:r>
          </a:p>
          <a:p>
            <a:pPr lvl="1"/>
            <a:r>
              <a:rPr lang="en-US" sz="2400" dirty="0"/>
              <a:t>import math </a:t>
            </a:r>
          </a:p>
          <a:p>
            <a:pPr lvl="1"/>
            <a:endParaRPr lang="en-US" sz="2400" dirty="0"/>
          </a:p>
          <a:p>
            <a:pPr lvl="1"/>
            <a:r>
              <a:rPr lang="en-US" sz="2400" dirty="0"/>
              <a:t>def distance(x1, y1, x2, y2): </a:t>
            </a:r>
          </a:p>
          <a:p>
            <a:pPr lvl="2"/>
            <a:r>
              <a:rPr lang="en-US" sz="2400" dirty="0"/>
              <a:t>return math.sqrt( (x2-x1)**2 + (y2-y1)**2 ) </a:t>
            </a:r>
          </a:p>
          <a:p>
            <a:pPr lvl="1"/>
            <a:r>
              <a:rPr lang="en-US" sz="2400" dirty="0"/>
              <a:t>&gt;&gt;&gt; distance(1, 2, 4, 6) </a:t>
            </a:r>
          </a:p>
          <a:p>
            <a:pPr lvl="1"/>
            <a:r>
              <a:rPr lang="en-US" sz="2400" dirty="0"/>
              <a:t>5.0 </a:t>
            </a:r>
          </a:p>
        </p:txBody>
      </p:sp>
    </p:spTree>
    <p:extLst>
      <p:ext uri="{BB962C8B-B14F-4D97-AF65-F5344CB8AC3E}">
        <p14:creationId xmlns:p14="http://schemas.microsoft.com/office/powerpoint/2010/main" val="17182124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790E9-AA9D-8F68-BB40-6703C65BECDF}"/>
              </a:ext>
            </a:extLst>
          </p:cNvPr>
          <p:cNvSpPr>
            <a:spLocks noGrp="1"/>
          </p:cNvSpPr>
          <p:nvPr>
            <p:ph type="title"/>
          </p:nvPr>
        </p:nvSpPr>
        <p:spPr>
          <a:xfrm>
            <a:off x="1066800" y="642594"/>
            <a:ext cx="10058400" cy="783250"/>
          </a:xfrm>
        </p:spPr>
        <p:txBody>
          <a:bodyPr/>
          <a:lstStyle/>
          <a:p>
            <a:r>
              <a:rPr lang="en-US" b="1" dirty="0"/>
              <a:t>Composition</a:t>
            </a:r>
          </a:p>
        </p:txBody>
      </p:sp>
      <p:sp>
        <p:nvSpPr>
          <p:cNvPr id="3" name="Content Placeholder 2">
            <a:extLst>
              <a:ext uri="{FF2B5EF4-FFF2-40B4-BE49-F238E27FC236}">
                <a16:creationId xmlns:a16="http://schemas.microsoft.com/office/drawing/2014/main" id="{000AE45B-2F75-9341-38C5-E58243D82442}"/>
              </a:ext>
            </a:extLst>
          </p:cNvPr>
          <p:cNvSpPr>
            <a:spLocks noGrp="1"/>
          </p:cNvSpPr>
          <p:nvPr>
            <p:ph idx="1"/>
          </p:nvPr>
        </p:nvSpPr>
        <p:spPr>
          <a:xfrm>
            <a:off x="1066800" y="1441342"/>
            <a:ext cx="10058400" cy="4789562"/>
          </a:xfrm>
        </p:spPr>
        <p:txBody>
          <a:bodyPr>
            <a:normAutofit lnSpcReduction="10000"/>
          </a:bodyPr>
          <a:lstStyle/>
          <a:p>
            <a:r>
              <a:rPr lang="en-US" sz="2400" dirty="0"/>
              <a:t>As you should expect by now, you can call one function from within another. This ability is called composition. </a:t>
            </a:r>
          </a:p>
          <a:p>
            <a:r>
              <a:rPr lang="en-US" sz="2400" dirty="0"/>
              <a:t>As an example, we’ll write a function that takes two points, the center of the circle and a point on the perimeter, and computes the area of the circle.</a:t>
            </a:r>
          </a:p>
          <a:p>
            <a:r>
              <a:rPr lang="en-US" sz="2400" dirty="0"/>
              <a:t>Assume that the center point is stored in the variables xc and yc, and the perimeter point is in xp and yp. The first step is to find the radius of the circle, which is the distance between the two points.</a:t>
            </a:r>
          </a:p>
          <a:p>
            <a:r>
              <a:rPr lang="en-US" sz="2400" dirty="0"/>
              <a:t>Fortunately, we’ve just written a function, distance, that does just that, so now all we have to do is use it: </a:t>
            </a:r>
          </a:p>
          <a:p>
            <a:pPr lvl="1"/>
            <a:r>
              <a:rPr lang="en-US" sz="2000" dirty="0"/>
              <a:t>radius = distance(xc, yc, xp, yp)</a:t>
            </a:r>
          </a:p>
        </p:txBody>
      </p:sp>
    </p:spTree>
    <p:extLst>
      <p:ext uri="{BB962C8B-B14F-4D97-AF65-F5344CB8AC3E}">
        <p14:creationId xmlns:p14="http://schemas.microsoft.com/office/powerpoint/2010/main" val="41131837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B8C7E-5AD7-956F-0F03-785863346695}"/>
              </a:ext>
            </a:extLst>
          </p:cNvPr>
          <p:cNvSpPr>
            <a:spLocks noGrp="1"/>
          </p:cNvSpPr>
          <p:nvPr>
            <p:ph idx="1"/>
          </p:nvPr>
        </p:nvSpPr>
        <p:spPr>
          <a:xfrm>
            <a:off x="1066800" y="495946"/>
            <a:ext cx="10058400" cy="5827361"/>
          </a:xfrm>
        </p:spPr>
        <p:txBody>
          <a:bodyPr>
            <a:normAutofit fontScale="92500" lnSpcReduction="20000"/>
          </a:bodyPr>
          <a:lstStyle/>
          <a:p>
            <a:r>
              <a:rPr lang="en-US" sz="2400" dirty="0"/>
              <a:t>The second step is to find the area of a circle with that radius and return it. Again we will use one of our earlier functions: </a:t>
            </a:r>
          </a:p>
          <a:p>
            <a:pPr lvl="1"/>
            <a:r>
              <a:rPr lang="en-US" sz="2000" dirty="0"/>
              <a:t>result = area(radius) </a:t>
            </a:r>
          </a:p>
          <a:p>
            <a:pPr lvl="1"/>
            <a:r>
              <a:rPr lang="en-US" sz="2000" dirty="0"/>
              <a:t>return result </a:t>
            </a:r>
          </a:p>
          <a:p>
            <a:r>
              <a:rPr lang="en-US" sz="2400" dirty="0"/>
              <a:t>Wrapping that up in a function, we get: </a:t>
            </a:r>
          </a:p>
          <a:p>
            <a:pPr lvl="1"/>
            <a:r>
              <a:rPr lang="en-US" sz="2000" dirty="0"/>
              <a:t>def area2(xc, yc, xp, yp): </a:t>
            </a:r>
          </a:p>
          <a:p>
            <a:pPr lvl="2"/>
            <a:r>
              <a:rPr lang="en-US" sz="2000" dirty="0"/>
              <a:t>radius = distance(xc, yc, xp, yp) </a:t>
            </a:r>
          </a:p>
          <a:p>
            <a:pPr lvl="2"/>
            <a:r>
              <a:rPr lang="en-US" sz="2000" dirty="0"/>
              <a:t>result = area(radius) </a:t>
            </a:r>
          </a:p>
          <a:p>
            <a:pPr lvl="2"/>
            <a:r>
              <a:rPr lang="en-US" sz="2000" dirty="0"/>
              <a:t>return result </a:t>
            </a:r>
          </a:p>
          <a:p>
            <a:r>
              <a:rPr lang="en-US" sz="2400" dirty="0"/>
              <a:t>We called this function area2 to distinguish it from the </a:t>
            </a:r>
            <a:r>
              <a:rPr lang="en-US" sz="2400" b="1" i="1" dirty="0"/>
              <a:t>area</a:t>
            </a:r>
            <a:r>
              <a:rPr lang="en-US" sz="2400" dirty="0"/>
              <a:t> function defined earlier. </a:t>
            </a:r>
          </a:p>
          <a:p>
            <a:r>
              <a:rPr lang="en-US" sz="2400" dirty="0"/>
              <a:t>The temporary variables radius and result are useful for development, debugging, and single-stepping through the code to inspect what is happening, but once the program is working, we can make it more concise by composing the function calls: </a:t>
            </a:r>
          </a:p>
          <a:p>
            <a:r>
              <a:rPr lang="en-US" sz="2400" dirty="0"/>
              <a:t>def area2(xc, yc, xp, yp): </a:t>
            </a:r>
          </a:p>
          <a:p>
            <a:pPr lvl="1"/>
            <a:r>
              <a:rPr lang="en-US" sz="2000" dirty="0"/>
              <a:t>return area(distance(xc, yc, xp, yp))</a:t>
            </a:r>
          </a:p>
        </p:txBody>
      </p:sp>
    </p:spTree>
    <p:extLst>
      <p:ext uri="{BB962C8B-B14F-4D97-AF65-F5344CB8AC3E}">
        <p14:creationId xmlns:p14="http://schemas.microsoft.com/office/powerpoint/2010/main" val="29783281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CB6E-65AC-6634-5B5D-00BBE1EC3574}"/>
              </a:ext>
            </a:extLst>
          </p:cNvPr>
          <p:cNvSpPr>
            <a:spLocks noGrp="1"/>
          </p:cNvSpPr>
          <p:nvPr>
            <p:ph type="title"/>
          </p:nvPr>
        </p:nvSpPr>
        <p:spPr>
          <a:xfrm>
            <a:off x="1066800" y="642594"/>
            <a:ext cx="10058400" cy="1015725"/>
          </a:xfrm>
        </p:spPr>
        <p:txBody>
          <a:bodyPr/>
          <a:lstStyle/>
          <a:p>
            <a:r>
              <a:rPr lang="en-US" b="1" dirty="0"/>
              <a:t>Boolean functions</a:t>
            </a:r>
          </a:p>
        </p:txBody>
      </p:sp>
      <p:sp>
        <p:nvSpPr>
          <p:cNvPr id="3" name="Content Placeholder 2">
            <a:extLst>
              <a:ext uri="{FF2B5EF4-FFF2-40B4-BE49-F238E27FC236}">
                <a16:creationId xmlns:a16="http://schemas.microsoft.com/office/drawing/2014/main" id="{66A4C4E9-779E-1979-DFC2-C3B6E9D9FEF8}"/>
              </a:ext>
            </a:extLst>
          </p:cNvPr>
          <p:cNvSpPr>
            <a:spLocks noGrp="1"/>
          </p:cNvSpPr>
          <p:nvPr>
            <p:ph idx="1"/>
          </p:nvPr>
        </p:nvSpPr>
        <p:spPr>
          <a:xfrm>
            <a:off x="1066800" y="1658319"/>
            <a:ext cx="10058400" cy="4557087"/>
          </a:xfrm>
        </p:spPr>
        <p:txBody>
          <a:bodyPr>
            <a:normAutofit/>
          </a:bodyPr>
          <a:lstStyle/>
          <a:p>
            <a:r>
              <a:rPr lang="en-US" sz="2400" dirty="0"/>
              <a:t>Functions can return Boolean values, which is often convenient for hiding complicated tests inside functions. For example: </a:t>
            </a:r>
          </a:p>
          <a:p>
            <a:pPr lvl="1"/>
            <a:r>
              <a:rPr lang="en-US" sz="2000" dirty="0"/>
              <a:t>def is_divisible(x, y): </a:t>
            </a:r>
          </a:p>
          <a:p>
            <a:pPr lvl="1"/>
            <a:r>
              <a:rPr lang="en-US" sz="2000" dirty="0"/>
              <a:t>""" Test if x is exactly divisible by y """ </a:t>
            </a:r>
          </a:p>
          <a:p>
            <a:pPr lvl="2"/>
            <a:r>
              <a:rPr lang="en-US" sz="2000" dirty="0"/>
              <a:t>if x % y == 0: </a:t>
            </a:r>
          </a:p>
          <a:p>
            <a:pPr lvl="3"/>
            <a:r>
              <a:rPr lang="en-US" sz="2000" dirty="0"/>
              <a:t>return True </a:t>
            </a:r>
          </a:p>
          <a:p>
            <a:pPr lvl="2"/>
            <a:r>
              <a:rPr lang="en-US" sz="2000" dirty="0"/>
              <a:t>else: </a:t>
            </a:r>
          </a:p>
          <a:p>
            <a:pPr lvl="3"/>
            <a:r>
              <a:rPr lang="en-US" sz="2000" dirty="0"/>
              <a:t>return False</a:t>
            </a:r>
          </a:p>
          <a:p>
            <a:r>
              <a:rPr lang="en-US" sz="2400" dirty="0"/>
              <a:t>It is common to give Boolean functions names that sound like yes/no questions. is_divisible returns either True or False to indicate whether the x is or is not divisible by y. </a:t>
            </a:r>
          </a:p>
        </p:txBody>
      </p:sp>
    </p:spTree>
    <p:extLst>
      <p:ext uri="{BB962C8B-B14F-4D97-AF65-F5344CB8AC3E}">
        <p14:creationId xmlns:p14="http://schemas.microsoft.com/office/powerpoint/2010/main" val="356313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78B718-7898-CD2A-508D-41189C6981F6}"/>
              </a:ext>
            </a:extLst>
          </p:cNvPr>
          <p:cNvSpPr>
            <a:spLocks noGrp="1"/>
          </p:cNvSpPr>
          <p:nvPr>
            <p:ph idx="1"/>
          </p:nvPr>
        </p:nvSpPr>
        <p:spPr>
          <a:xfrm>
            <a:off x="1066800" y="864523"/>
            <a:ext cx="10058400" cy="5503025"/>
          </a:xfrm>
        </p:spPr>
        <p:txBody>
          <a:bodyPr>
            <a:normAutofit fontScale="92500"/>
          </a:bodyPr>
          <a:lstStyle/>
          <a:p>
            <a:pPr marL="0" indent="0">
              <a:buNone/>
            </a:pPr>
            <a:r>
              <a:rPr lang="en-US" sz="2400" b="1" dirty="0"/>
              <a:t>The first program: </a:t>
            </a:r>
          </a:p>
          <a:p>
            <a:r>
              <a:rPr lang="en-US" sz="2400" dirty="0"/>
              <a:t>Traditionally, the first program written in a new language is called "Hello, World!" and it simply displays the words "Hello, World!".</a:t>
            </a:r>
          </a:p>
          <a:p>
            <a:r>
              <a:rPr lang="en-US" sz="2400" dirty="0"/>
              <a:t>In Python, the "Hello, World!" program is written as `print('Hello, World!')`.</a:t>
            </a:r>
          </a:p>
          <a:p>
            <a:r>
              <a:rPr lang="en-US" sz="2400" dirty="0"/>
              <a:t>The `print` statement displays a result on the screen, not on paper.</a:t>
            </a:r>
          </a:p>
          <a:p>
            <a:r>
              <a:rPr lang="en-US" sz="2400" dirty="0"/>
              <a:t>The text to be displayed is enclosed in quotation marks, which do not appear in the result.</a:t>
            </a:r>
          </a:p>
          <a:p>
            <a:r>
              <a:rPr lang="en-US" sz="2400" dirty="0"/>
              <a:t>The parentheses indicate that `print` is a function.</a:t>
            </a:r>
          </a:p>
          <a:p>
            <a:r>
              <a:rPr lang="en-US" sz="2400" dirty="0"/>
              <a:t>In Python 2, the print statement is slightly different and does not use parentheses: `print 'Hello, World!'`.</a:t>
            </a:r>
          </a:p>
          <a:p>
            <a:r>
              <a:rPr lang="en-US" sz="2400" dirty="0"/>
              <a:t>Further explanations and understanding of these distinctions will be provided later.</a:t>
            </a:r>
          </a:p>
        </p:txBody>
      </p:sp>
    </p:spTree>
    <p:extLst>
      <p:ext uri="{BB962C8B-B14F-4D97-AF65-F5344CB8AC3E}">
        <p14:creationId xmlns:p14="http://schemas.microsoft.com/office/powerpoint/2010/main" val="1444690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FE54F-91B7-EB53-DEDA-39DE239A1642}"/>
              </a:ext>
            </a:extLst>
          </p:cNvPr>
          <p:cNvSpPr>
            <a:spLocks noGrp="1"/>
          </p:cNvSpPr>
          <p:nvPr>
            <p:ph idx="1"/>
          </p:nvPr>
        </p:nvSpPr>
        <p:spPr>
          <a:xfrm>
            <a:off x="1066800" y="418455"/>
            <a:ext cx="10058400" cy="5966848"/>
          </a:xfrm>
        </p:spPr>
        <p:txBody>
          <a:bodyPr>
            <a:normAutofit lnSpcReduction="10000"/>
          </a:bodyPr>
          <a:lstStyle/>
          <a:p>
            <a:r>
              <a:rPr lang="en-US" sz="2000" dirty="0"/>
              <a:t>We can make the function more concise by taking advantage of the fact that the condition of the if statement is itself a Boolean expression. We can return it directly, avoiding the if statement altogether: </a:t>
            </a:r>
          </a:p>
          <a:p>
            <a:pPr lvl="1"/>
            <a:r>
              <a:rPr lang="en-US" sz="1800" dirty="0"/>
              <a:t>def is_divisible(x, y): </a:t>
            </a:r>
          </a:p>
          <a:p>
            <a:pPr lvl="2"/>
            <a:r>
              <a:rPr lang="en-US" sz="1800" dirty="0"/>
              <a:t>return x % y == 0</a:t>
            </a:r>
          </a:p>
          <a:p>
            <a:r>
              <a:rPr lang="en-US" sz="2000" dirty="0"/>
              <a:t>This session shows the new function in action:</a:t>
            </a:r>
          </a:p>
          <a:p>
            <a:r>
              <a:rPr lang="en-US" sz="2000" dirty="0"/>
              <a:t>&gt;&gt;&gt; is_divisible(6, 4) False </a:t>
            </a:r>
          </a:p>
          <a:p>
            <a:r>
              <a:rPr lang="en-US" sz="2000" dirty="0"/>
              <a:t>&gt;&gt;&gt; is_divisible(6, 3) True </a:t>
            </a:r>
          </a:p>
          <a:p>
            <a:r>
              <a:rPr lang="en-US" sz="2000" dirty="0"/>
              <a:t>Boolean functions are often used in conditional statements: </a:t>
            </a:r>
          </a:p>
          <a:p>
            <a:pPr lvl="1"/>
            <a:r>
              <a:rPr lang="en-US" sz="1800" dirty="0"/>
              <a:t>if is_divisible(x, y): </a:t>
            </a:r>
          </a:p>
          <a:p>
            <a:pPr lvl="1"/>
            <a:r>
              <a:rPr lang="en-US" sz="1800" dirty="0"/>
              <a:t> # Do something ... </a:t>
            </a:r>
          </a:p>
          <a:p>
            <a:pPr lvl="1"/>
            <a:r>
              <a:rPr lang="en-US" sz="1800" dirty="0"/>
              <a:t>else: 4 ... </a:t>
            </a:r>
          </a:p>
          <a:p>
            <a:pPr lvl="1"/>
            <a:r>
              <a:rPr lang="en-US" sz="1800" dirty="0"/>
              <a:t># Do something else ... </a:t>
            </a:r>
          </a:p>
          <a:p>
            <a:r>
              <a:rPr lang="en-US" sz="2000" dirty="0"/>
              <a:t>It might be tempting to write something like:</a:t>
            </a:r>
          </a:p>
          <a:p>
            <a:pPr lvl="1"/>
            <a:r>
              <a:rPr lang="en-US" sz="1800" dirty="0"/>
              <a:t>if is_divisible(x, y) == True: </a:t>
            </a:r>
          </a:p>
          <a:p>
            <a:r>
              <a:rPr lang="en-US" sz="2000" dirty="0"/>
              <a:t>but the extra comparison is unnecessary.</a:t>
            </a:r>
          </a:p>
        </p:txBody>
      </p:sp>
    </p:spTree>
    <p:extLst>
      <p:ext uri="{BB962C8B-B14F-4D97-AF65-F5344CB8AC3E}">
        <p14:creationId xmlns:p14="http://schemas.microsoft.com/office/powerpoint/2010/main" val="13032210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3FCF-6286-7B8F-ECEC-5B3AA45FB6C2}"/>
              </a:ext>
            </a:extLst>
          </p:cNvPr>
          <p:cNvSpPr>
            <a:spLocks noGrp="1"/>
          </p:cNvSpPr>
          <p:nvPr>
            <p:ph type="title"/>
          </p:nvPr>
        </p:nvSpPr>
        <p:spPr>
          <a:xfrm>
            <a:off x="1066800" y="642594"/>
            <a:ext cx="10058400" cy="744246"/>
          </a:xfrm>
        </p:spPr>
        <p:txBody>
          <a:bodyPr/>
          <a:lstStyle/>
          <a:p>
            <a:r>
              <a:rPr lang="en-US" b="1" dirty="0"/>
              <a:t>More recursion</a:t>
            </a:r>
          </a:p>
        </p:txBody>
      </p:sp>
      <p:sp>
        <p:nvSpPr>
          <p:cNvPr id="3" name="Content Placeholder 2">
            <a:extLst>
              <a:ext uri="{FF2B5EF4-FFF2-40B4-BE49-F238E27FC236}">
                <a16:creationId xmlns:a16="http://schemas.microsoft.com/office/drawing/2014/main" id="{34169E2A-AA32-E0F0-50A0-7F56716BC984}"/>
              </a:ext>
            </a:extLst>
          </p:cNvPr>
          <p:cNvSpPr>
            <a:spLocks noGrp="1"/>
          </p:cNvSpPr>
          <p:nvPr>
            <p:ph idx="1"/>
          </p:nvPr>
        </p:nvSpPr>
        <p:spPr>
          <a:xfrm>
            <a:off x="1066800" y="1386840"/>
            <a:ext cx="10058400" cy="4828566"/>
          </a:xfrm>
        </p:spPr>
        <p:txBody>
          <a:bodyPr>
            <a:normAutofit fontScale="85000" lnSpcReduction="20000"/>
          </a:bodyPr>
          <a:lstStyle/>
          <a:p>
            <a:r>
              <a:rPr lang="en-US" sz="3500" dirty="0"/>
              <a:t>If you looked up the definition of the factorial function, denoted with the symbol !, you might get something like this:</a:t>
            </a:r>
          </a:p>
          <a:p>
            <a:pPr lvl="1"/>
            <a:r>
              <a:rPr lang="en-US" sz="3000" dirty="0"/>
              <a:t>0! = 1</a:t>
            </a:r>
          </a:p>
          <a:p>
            <a:pPr lvl="1"/>
            <a:r>
              <a:rPr lang="en-US" sz="3000" dirty="0"/>
              <a:t>n! = n(n − 1)!</a:t>
            </a:r>
          </a:p>
          <a:p>
            <a:r>
              <a:rPr lang="en-US" sz="3500" dirty="0"/>
              <a:t>This definition says that the factorial of 0 is 1, and the factorial of any other value, n, is n multiplied by the factorial of n − 1. So 3! is 3 times 2!, which is 2 times 1!, which is 1 times 0!. </a:t>
            </a:r>
          </a:p>
          <a:p>
            <a:r>
              <a:rPr lang="en-US" sz="3500" dirty="0"/>
              <a:t>Putting it all together, 3! equals 3 times 2 times 1 times 1, which is 6.</a:t>
            </a:r>
          </a:p>
          <a:p>
            <a:endParaRPr lang="en-US" dirty="0"/>
          </a:p>
        </p:txBody>
      </p:sp>
    </p:spTree>
    <p:extLst>
      <p:ext uri="{BB962C8B-B14F-4D97-AF65-F5344CB8AC3E}">
        <p14:creationId xmlns:p14="http://schemas.microsoft.com/office/powerpoint/2010/main" val="20379527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19DB8-F40F-F343-C12E-BE8A65563783}"/>
              </a:ext>
            </a:extLst>
          </p:cNvPr>
          <p:cNvSpPr>
            <a:spLocks noGrp="1"/>
          </p:cNvSpPr>
          <p:nvPr>
            <p:ph idx="1"/>
          </p:nvPr>
        </p:nvSpPr>
        <p:spPr>
          <a:xfrm>
            <a:off x="1066800" y="609600"/>
            <a:ext cx="10058400" cy="5745480"/>
          </a:xfrm>
        </p:spPr>
        <p:txBody>
          <a:bodyPr>
            <a:normAutofit fontScale="92500" lnSpcReduction="20000"/>
          </a:bodyPr>
          <a:lstStyle/>
          <a:p>
            <a:r>
              <a:rPr lang="en-US" sz="2400" dirty="0"/>
              <a:t>If you can write a recursive definition of something, you can write a Python program to evaluate it. The first step is to decide what the parameters should be. </a:t>
            </a:r>
          </a:p>
          <a:p>
            <a:r>
              <a:rPr lang="en-US" sz="2400" dirty="0"/>
              <a:t>In this case it should be clear that factorial takes an integer: </a:t>
            </a:r>
          </a:p>
          <a:p>
            <a:pPr lvl="1"/>
            <a:r>
              <a:rPr lang="en-US" sz="2000" dirty="0"/>
              <a:t>def factorial(n):</a:t>
            </a:r>
          </a:p>
          <a:p>
            <a:r>
              <a:rPr lang="en-US" sz="2400" dirty="0"/>
              <a:t>If the argument happens to be 0, all we have to do is return 1: </a:t>
            </a:r>
          </a:p>
          <a:p>
            <a:pPr lvl="1"/>
            <a:r>
              <a:rPr lang="en-US" sz="2000" dirty="0"/>
              <a:t>def factorial(n): </a:t>
            </a:r>
          </a:p>
          <a:p>
            <a:pPr lvl="1"/>
            <a:r>
              <a:rPr lang="en-US" sz="2000" dirty="0"/>
              <a:t>if n == 0: </a:t>
            </a:r>
          </a:p>
          <a:p>
            <a:pPr lvl="1"/>
            <a:r>
              <a:rPr lang="en-US" sz="2000" dirty="0"/>
              <a:t>return 1 </a:t>
            </a:r>
          </a:p>
          <a:p>
            <a:r>
              <a:rPr lang="en-US" sz="2400" dirty="0"/>
              <a:t>Otherwise, and this is the interesting part, we have to make a recursive call to find the factorial of n − 1 and then multiply it by n: </a:t>
            </a:r>
          </a:p>
          <a:p>
            <a:pPr lvl="1"/>
            <a:r>
              <a:rPr lang="en-US" sz="2000" dirty="0"/>
              <a:t>def factorial(n): </a:t>
            </a:r>
          </a:p>
          <a:p>
            <a:pPr lvl="2"/>
            <a:r>
              <a:rPr lang="en-US" sz="1900" dirty="0"/>
              <a:t>if n == 0:</a:t>
            </a:r>
          </a:p>
          <a:p>
            <a:pPr lvl="2"/>
            <a:r>
              <a:rPr lang="en-US" sz="1900" dirty="0"/>
              <a:t>return 1 </a:t>
            </a:r>
          </a:p>
          <a:p>
            <a:pPr lvl="2"/>
            <a:r>
              <a:rPr lang="en-US" sz="1900" dirty="0"/>
              <a:t>else: </a:t>
            </a:r>
          </a:p>
          <a:p>
            <a:pPr lvl="3"/>
            <a:r>
              <a:rPr lang="en-US" sz="1900" dirty="0"/>
              <a:t>recurse = factorial(n-1) </a:t>
            </a:r>
          </a:p>
          <a:p>
            <a:pPr lvl="3"/>
            <a:r>
              <a:rPr lang="en-US" sz="1900" dirty="0"/>
              <a:t>result = n * recurse return result</a:t>
            </a:r>
          </a:p>
          <a:p>
            <a:pPr lvl="3"/>
            <a:r>
              <a:rPr lang="en-US" sz="1900" dirty="0"/>
              <a:t>return result </a:t>
            </a:r>
          </a:p>
        </p:txBody>
      </p:sp>
    </p:spTree>
    <p:extLst>
      <p:ext uri="{BB962C8B-B14F-4D97-AF65-F5344CB8AC3E}">
        <p14:creationId xmlns:p14="http://schemas.microsoft.com/office/powerpoint/2010/main" val="34365490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BFEBD-81D0-F67F-72CA-46BB05D36A83}"/>
              </a:ext>
            </a:extLst>
          </p:cNvPr>
          <p:cNvSpPr>
            <a:spLocks noGrp="1"/>
          </p:cNvSpPr>
          <p:nvPr>
            <p:ph idx="1"/>
          </p:nvPr>
        </p:nvSpPr>
        <p:spPr>
          <a:xfrm>
            <a:off x="1066800" y="579120"/>
            <a:ext cx="10058400" cy="5730240"/>
          </a:xfrm>
        </p:spPr>
        <p:txBody>
          <a:bodyPr>
            <a:normAutofit fontScale="92500" lnSpcReduction="20000"/>
          </a:bodyPr>
          <a:lstStyle/>
          <a:p>
            <a:r>
              <a:rPr lang="en-US" sz="2800" dirty="0"/>
              <a:t>The flow of execution for this program is similar to the flow of countdown. If we call factorial with the value 3: </a:t>
            </a:r>
          </a:p>
          <a:p>
            <a:pPr lvl="1"/>
            <a:r>
              <a:rPr lang="en-US" sz="2400" dirty="0"/>
              <a:t>Since 3 is not 0, we take the second branch and calculate the factorial of n-1... </a:t>
            </a:r>
          </a:p>
          <a:p>
            <a:pPr lvl="2"/>
            <a:r>
              <a:rPr lang="en-US" sz="2400" dirty="0"/>
              <a:t>Since 2 is not 0, we take the second branch and calculate the factorial of n-1... </a:t>
            </a:r>
          </a:p>
          <a:p>
            <a:pPr lvl="3"/>
            <a:r>
              <a:rPr lang="en-US" sz="2400" dirty="0"/>
              <a:t>Since 1 is not 0, we take the second branch and calculate the factorial of n-1... </a:t>
            </a:r>
          </a:p>
          <a:p>
            <a:pPr lvl="4"/>
            <a:r>
              <a:rPr lang="en-US" sz="2400" dirty="0"/>
              <a:t>Since 0 equals 0, we take the first branch and return 1 without making any more recursive calls. </a:t>
            </a:r>
          </a:p>
          <a:p>
            <a:pPr lvl="3"/>
            <a:r>
              <a:rPr lang="en-US" sz="2400" dirty="0"/>
              <a:t>The return value, 1, is multiplied by n, which is 1, and the result is returned. </a:t>
            </a:r>
          </a:p>
          <a:p>
            <a:pPr lvl="2"/>
            <a:r>
              <a:rPr lang="en-US" sz="2400" dirty="0"/>
              <a:t>The return value, 1, is multiplied by n, which is 2, and the result is returned.</a:t>
            </a:r>
          </a:p>
          <a:p>
            <a:r>
              <a:rPr lang="en-US" sz="2800" dirty="0"/>
              <a:t>The return value (2) is multiplied by n, which is 3, and the result, 6, becomes the return value of the function call that started the whole process.</a:t>
            </a:r>
          </a:p>
        </p:txBody>
      </p:sp>
    </p:spTree>
    <p:extLst>
      <p:ext uri="{BB962C8B-B14F-4D97-AF65-F5344CB8AC3E}">
        <p14:creationId xmlns:p14="http://schemas.microsoft.com/office/powerpoint/2010/main" val="1564064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0DCFF-4E66-03AA-52D6-23C1BA24F8E2}"/>
              </a:ext>
            </a:extLst>
          </p:cNvPr>
          <p:cNvSpPr>
            <a:spLocks noGrp="1"/>
          </p:cNvSpPr>
          <p:nvPr>
            <p:ph idx="1"/>
          </p:nvPr>
        </p:nvSpPr>
        <p:spPr>
          <a:xfrm>
            <a:off x="1066800" y="685800"/>
            <a:ext cx="10058400" cy="5638800"/>
          </a:xfrm>
        </p:spPr>
        <p:txBody>
          <a:bodyPr>
            <a:normAutofit/>
          </a:bodyPr>
          <a:lstStyle/>
          <a:p>
            <a:r>
              <a:rPr lang="en-US" sz="2400" dirty="0"/>
              <a:t>The figure below shows what the stack diagram looks like for this sequence of function calls.</a:t>
            </a:r>
          </a:p>
          <a:p>
            <a:r>
              <a:rPr lang="en-US" sz="2400" dirty="0"/>
              <a:t>The return values are shown being passed back up the stack. In each frame, the return value is the value of result, which is the product of n and recurse.</a:t>
            </a:r>
          </a:p>
          <a:p>
            <a:r>
              <a:rPr lang="en-US" sz="2400" dirty="0"/>
              <a:t>In the last frame, the local variables recurse and result do not exist, because the branch that creates them does not run.</a:t>
            </a:r>
          </a:p>
        </p:txBody>
      </p:sp>
      <p:pic>
        <p:nvPicPr>
          <p:cNvPr id="5" name="Picture 4">
            <a:extLst>
              <a:ext uri="{FF2B5EF4-FFF2-40B4-BE49-F238E27FC236}">
                <a16:creationId xmlns:a16="http://schemas.microsoft.com/office/drawing/2014/main" id="{DEB167BF-7FAB-4D16-F59A-79BF026C1A38}"/>
              </a:ext>
            </a:extLst>
          </p:cNvPr>
          <p:cNvPicPr>
            <a:picLocks noChangeAspect="1"/>
          </p:cNvPicPr>
          <p:nvPr/>
        </p:nvPicPr>
        <p:blipFill>
          <a:blip r:embed="rId2"/>
          <a:stretch>
            <a:fillRect/>
          </a:stretch>
        </p:blipFill>
        <p:spPr>
          <a:xfrm>
            <a:off x="3906807" y="3765096"/>
            <a:ext cx="4378386" cy="2559504"/>
          </a:xfrm>
          <a:prstGeom prst="rect">
            <a:avLst/>
          </a:prstGeom>
        </p:spPr>
      </p:pic>
    </p:spTree>
    <p:extLst>
      <p:ext uri="{BB962C8B-B14F-4D97-AF65-F5344CB8AC3E}">
        <p14:creationId xmlns:p14="http://schemas.microsoft.com/office/powerpoint/2010/main" val="34604935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DAD60-F45F-C79D-60BB-720D1C05B52F}"/>
              </a:ext>
            </a:extLst>
          </p:cNvPr>
          <p:cNvSpPr>
            <a:spLocks noGrp="1"/>
          </p:cNvSpPr>
          <p:nvPr>
            <p:ph idx="1"/>
          </p:nvPr>
        </p:nvSpPr>
        <p:spPr>
          <a:xfrm>
            <a:off x="1066800" y="548640"/>
            <a:ext cx="10058400" cy="5775960"/>
          </a:xfrm>
        </p:spPr>
        <p:txBody>
          <a:bodyPr>
            <a:normAutofit lnSpcReduction="10000"/>
          </a:bodyPr>
          <a:lstStyle/>
          <a:p>
            <a:pPr marL="0" indent="0">
              <a:buNone/>
            </a:pPr>
            <a:r>
              <a:rPr lang="en-US" sz="2400" b="1" dirty="0"/>
              <a:t>One more example</a:t>
            </a:r>
          </a:p>
          <a:p>
            <a:r>
              <a:rPr lang="en-US" sz="2400" dirty="0"/>
              <a:t>After factorial, the most common example of a recursively defined mathematical function is fibonacci, which has the following definition (see </a:t>
            </a:r>
            <a:r>
              <a:rPr lang="en-US" sz="2400" dirty="0">
                <a:hlinkClick r:id="rId2"/>
              </a:rPr>
              <a:t>http://en.wikipedia.org/</a:t>
            </a:r>
            <a:r>
              <a:rPr lang="en-US" sz="2400" dirty="0"/>
              <a:t>wiki/Fibonacci_number):</a:t>
            </a:r>
          </a:p>
          <a:p>
            <a:pPr lvl="3"/>
            <a:r>
              <a:rPr lang="en-US" sz="2000" dirty="0"/>
              <a:t>fibonacci(0) = 0</a:t>
            </a:r>
          </a:p>
          <a:p>
            <a:pPr lvl="3"/>
            <a:r>
              <a:rPr lang="en-US" sz="2000" dirty="0"/>
              <a:t>fibonacci(1) = 1</a:t>
            </a:r>
          </a:p>
          <a:p>
            <a:pPr lvl="3"/>
            <a:r>
              <a:rPr lang="en-US" sz="2000" dirty="0"/>
              <a:t>fibonacci(n) = fibonacci(n − 1) + fibonacci(n − 2)</a:t>
            </a:r>
          </a:p>
          <a:p>
            <a:r>
              <a:rPr lang="en-US" sz="2400" dirty="0"/>
              <a:t>Translated into Python, it looks like this:</a:t>
            </a:r>
          </a:p>
          <a:p>
            <a:pPr lvl="1"/>
            <a:r>
              <a:rPr lang="en-US" sz="2000" dirty="0"/>
              <a:t>def fibonacci(n):</a:t>
            </a:r>
          </a:p>
          <a:p>
            <a:pPr lvl="2"/>
            <a:r>
              <a:rPr lang="en-US" sz="2000" dirty="0"/>
              <a:t>if n == 0:</a:t>
            </a:r>
          </a:p>
          <a:p>
            <a:pPr lvl="3"/>
            <a:r>
              <a:rPr lang="en-US" sz="2000" dirty="0"/>
              <a:t>return 0</a:t>
            </a:r>
          </a:p>
          <a:p>
            <a:pPr lvl="2"/>
            <a:r>
              <a:rPr lang="en-US" sz="2000" dirty="0"/>
              <a:t>elif n == 1:</a:t>
            </a:r>
          </a:p>
          <a:p>
            <a:pPr lvl="3"/>
            <a:r>
              <a:rPr lang="en-US" sz="2000" dirty="0"/>
              <a:t>return 1</a:t>
            </a:r>
          </a:p>
          <a:p>
            <a:pPr lvl="2"/>
            <a:r>
              <a:rPr lang="en-US" sz="2000" dirty="0"/>
              <a:t>else:</a:t>
            </a:r>
          </a:p>
          <a:p>
            <a:pPr lvl="2"/>
            <a:r>
              <a:rPr lang="en-US" sz="2000" dirty="0"/>
              <a:t>return fibonacci(n-1) + fibonacci(n-2)</a:t>
            </a:r>
          </a:p>
        </p:txBody>
      </p:sp>
    </p:spTree>
    <p:extLst>
      <p:ext uri="{BB962C8B-B14F-4D97-AF65-F5344CB8AC3E}">
        <p14:creationId xmlns:p14="http://schemas.microsoft.com/office/powerpoint/2010/main" val="8658940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234D70-0348-F73F-5522-CFA046BB1291}"/>
              </a:ext>
            </a:extLst>
          </p:cNvPr>
          <p:cNvSpPr>
            <a:spLocks noGrp="1"/>
          </p:cNvSpPr>
          <p:nvPr>
            <p:ph idx="1"/>
          </p:nvPr>
        </p:nvSpPr>
        <p:spPr>
          <a:xfrm>
            <a:off x="1066800" y="685800"/>
            <a:ext cx="10058400" cy="5532120"/>
          </a:xfrm>
        </p:spPr>
        <p:txBody>
          <a:bodyPr>
            <a:normAutofit fontScale="85000" lnSpcReduction="20000"/>
          </a:bodyPr>
          <a:lstStyle/>
          <a:p>
            <a:r>
              <a:rPr lang="en-US" sz="3500" dirty="0"/>
              <a:t>def fibonacci(n):</a:t>
            </a:r>
          </a:p>
          <a:p>
            <a:pPr lvl="1"/>
            <a:r>
              <a:rPr lang="en-US" sz="3000" dirty="0"/>
              <a:t>if n == 0:</a:t>
            </a:r>
          </a:p>
          <a:p>
            <a:pPr lvl="2"/>
            <a:r>
              <a:rPr lang="en-US" sz="3000" dirty="0"/>
              <a:t>return 0</a:t>
            </a:r>
          </a:p>
          <a:p>
            <a:pPr lvl="1"/>
            <a:r>
              <a:rPr lang="en-US" sz="3000" dirty="0"/>
              <a:t>elif n == 1:</a:t>
            </a:r>
          </a:p>
          <a:p>
            <a:pPr lvl="2"/>
            <a:r>
              <a:rPr lang="en-US" sz="3000" dirty="0"/>
              <a:t>return 1</a:t>
            </a:r>
          </a:p>
          <a:p>
            <a:pPr lvl="1"/>
            <a:r>
              <a:rPr lang="en-US" sz="3000" dirty="0"/>
              <a:t>else:</a:t>
            </a:r>
          </a:p>
          <a:p>
            <a:pPr lvl="2"/>
            <a:r>
              <a:rPr lang="en-US" sz="3000" dirty="0"/>
              <a:t>return fibonacci(n-1) + fibonacci(n-2)</a:t>
            </a:r>
          </a:p>
          <a:p>
            <a:r>
              <a:rPr lang="en-US" sz="3500" dirty="0"/>
              <a:t>If you try to follow the flow of execution here, even for fairly small values of n, your head explodes. </a:t>
            </a:r>
          </a:p>
          <a:p>
            <a:r>
              <a:rPr lang="en-US" sz="3500" dirty="0"/>
              <a:t>But according to the leap of faith, if you assume that the two recursive calls work correctly, then it is clear that you get the right result by adding them together.</a:t>
            </a:r>
          </a:p>
          <a:p>
            <a:endParaRPr lang="en-US" dirty="0"/>
          </a:p>
        </p:txBody>
      </p:sp>
    </p:spTree>
    <p:extLst>
      <p:ext uri="{BB962C8B-B14F-4D97-AF65-F5344CB8AC3E}">
        <p14:creationId xmlns:p14="http://schemas.microsoft.com/office/powerpoint/2010/main" val="37054001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35F62-1F12-5359-81B6-E29F7BF4007C}"/>
              </a:ext>
            </a:extLst>
          </p:cNvPr>
          <p:cNvSpPr>
            <a:spLocks noGrp="1"/>
          </p:cNvSpPr>
          <p:nvPr>
            <p:ph type="title"/>
          </p:nvPr>
        </p:nvSpPr>
        <p:spPr>
          <a:xfrm>
            <a:off x="1066800" y="642594"/>
            <a:ext cx="10058400" cy="759486"/>
          </a:xfrm>
        </p:spPr>
        <p:txBody>
          <a:bodyPr/>
          <a:lstStyle/>
          <a:p>
            <a:r>
              <a:rPr lang="en-US" b="1" dirty="0"/>
              <a:t>Checking types</a:t>
            </a:r>
          </a:p>
        </p:txBody>
      </p:sp>
      <p:sp>
        <p:nvSpPr>
          <p:cNvPr id="3" name="Content Placeholder 2">
            <a:extLst>
              <a:ext uri="{FF2B5EF4-FFF2-40B4-BE49-F238E27FC236}">
                <a16:creationId xmlns:a16="http://schemas.microsoft.com/office/drawing/2014/main" id="{1372DCE9-F3F8-B4C0-E64A-D9F621F18C8D}"/>
              </a:ext>
            </a:extLst>
          </p:cNvPr>
          <p:cNvSpPr>
            <a:spLocks noGrp="1"/>
          </p:cNvSpPr>
          <p:nvPr>
            <p:ph idx="1"/>
          </p:nvPr>
        </p:nvSpPr>
        <p:spPr>
          <a:xfrm>
            <a:off x="1066800" y="1402080"/>
            <a:ext cx="10058400" cy="4953000"/>
          </a:xfrm>
        </p:spPr>
        <p:txBody>
          <a:bodyPr>
            <a:normAutofit lnSpcReduction="10000"/>
          </a:bodyPr>
          <a:lstStyle/>
          <a:p>
            <a:r>
              <a:rPr lang="en-US" sz="2400" dirty="0"/>
              <a:t>What happens if we call factorial and give it 1.5 as an argument?</a:t>
            </a:r>
          </a:p>
          <a:p>
            <a:pPr lvl="1"/>
            <a:r>
              <a:rPr lang="en-US" sz="2200" dirty="0"/>
              <a:t>&gt;&gt;&gt; factorial(1.5) RuntimeError: Maximum recursion depth exceeded </a:t>
            </a:r>
          </a:p>
          <a:p>
            <a:r>
              <a:rPr lang="en-US" sz="2400" dirty="0"/>
              <a:t>It looks like an infinite recursion. How can that be? The function has a base case—when n == 0. But if n is not an integer, we can miss the base case and recurse forever. In the first recursive call, the value of n is 0.5. In the next, it is -0.5.</a:t>
            </a:r>
          </a:p>
          <a:p>
            <a:r>
              <a:rPr lang="en-US" sz="2400" dirty="0"/>
              <a:t>From there, it gets smaller (more negative), but it will never be 0. We have two choices. We can try to generalize the factorial function to work with floating-point numbers, or we can make factorial check the type of its argument. </a:t>
            </a:r>
          </a:p>
          <a:p>
            <a:r>
              <a:rPr lang="en-US" sz="2400" dirty="0"/>
              <a:t>The first option is called the gamma function and it’s a little beyond the scope of this book. So we’ll go for the second.</a:t>
            </a:r>
          </a:p>
        </p:txBody>
      </p:sp>
    </p:spTree>
    <p:extLst>
      <p:ext uri="{BB962C8B-B14F-4D97-AF65-F5344CB8AC3E}">
        <p14:creationId xmlns:p14="http://schemas.microsoft.com/office/powerpoint/2010/main" val="6837963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81107-C161-4880-7844-8B4D1783944F}"/>
              </a:ext>
            </a:extLst>
          </p:cNvPr>
          <p:cNvSpPr>
            <a:spLocks noGrp="1"/>
          </p:cNvSpPr>
          <p:nvPr>
            <p:ph idx="1"/>
          </p:nvPr>
        </p:nvSpPr>
        <p:spPr>
          <a:xfrm>
            <a:off x="1066800" y="579120"/>
            <a:ext cx="10058400" cy="5775960"/>
          </a:xfrm>
        </p:spPr>
        <p:txBody>
          <a:bodyPr>
            <a:normAutofit fontScale="92500" lnSpcReduction="10000"/>
          </a:bodyPr>
          <a:lstStyle/>
          <a:p>
            <a:r>
              <a:rPr lang="en-US" sz="2800" dirty="0"/>
              <a:t>We can use the built-in function isinstance to verify the type of the argument. While we’re at it, we can also make sure the argument is positive:</a:t>
            </a:r>
          </a:p>
          <a:p>
            <a:pPr lvl="1"/>
            <a:r>
              <a:rPr lang="en-US" sz="2400" dirty="0"/>
              <a:t>def factorial(n):</a:t>
            </a:r>
          </a:p>
          <a:p>
            <a:pPr lvl="2"/>
            <a:r>
              <a:rPr lang="en-US" sz="2400" dirty="0"/>
              <a:t>if not isinstance(n, int):</a:t>
            </a:r>
          </a:p>
          <a:p>
            <a:pPr lvl="3"/>
            <a:r>
              <a:rPr lang="en-US" sz="2400" dirty="0"/>
              <a:t>print('Factorial is only defined for integers.')</a:t>
            </a:r>
          </a:p>
          <a:p>
            <a:pPr lvl="3"/>
            <a:r>
              <a:rPr lang="en-US" sz="2400" dirty="0"/>
              <a:t>return None</a:t>
            </a:r>
          </a:p>
          <a:p>
            <a:pPr lvl="2"/>
            <a:r>
              <a:rPr lang="en-US" sz="2400" dirty="0"/>
              <a:t>elif n &lt; 0:</a:t>
            </a:r>
          </a:p>
          <a:p>
            <a:pPr lvl="3"/>
            <a:r>
              <a:rPr lang="en-US" sz="2400" dirty="0"/>
              <a:t>print('Factorial is not defined for negative integers.')</a:t>
            </a:r>
          </a:p>
          <a:p>
            <a:pPr lvl="3"/>
            <a:r>
              <a:rPr lang="en-US" sz="2400" dirty="0"/>
              <a:t>return None</a:t>
            </a:r>
          </a:p>
          <a:p>
            <a:pPr lvl="2"/>
            <a:r>
              <a:rPr lang="en-US" sz="2400" dirty="0"/>
              <a:t>elif n == 0:</a:t>
            </a:r>
          </a:p>
          <a:p>
            <a:pPr lvl="3"/>
            <a:r>
              <a:rPr lang="en-US" sz="2400" dirty="0"/>
              <a:t>return 1</a:t>
            </a:r>
          </a:p>
          <a:p>
            <a:pPr lvl="2"/>
            <a:r>
              <a:rPr lang="en-US" sz="2400" dirty="0"/>
              <a:t>else:</a:t>
            </a:r>
          </a:p>
          <a:p>
            <a:pPr lvl="3"/>
            <a:r>
              <a:rPr lang="en-US" sz="2400" dirty="0"/>
              <a:t>return n * factorial(n-1)</a:t>
            </a:r>
          </a:p>
        </p:txBody>
      </p:sp>
    </p:spTree>
    <p:extLst>
      <p:ext uri="{BB962C8B-B14F-4D97-AF65-F5344CB8AC3E}">
        <p14:creationId xmlns:p14="http://schemas.microsoft.com/office/powerpoint/2010/main" val="11268017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97577-3420-6540-BA51-BAC9B06F7586}"/>
              </a:ext>
            </a:extLst>
          </p:cNvPr>
          <p:cNvSpPr>
            <a:spLocks noGrp="1"/>
          </p:cNvSpPr>
          <p:nvPr>
            <p:ph idx="1"/>
          </p:nvPr>
        </p:nvSpPr>
        <p:spPr>
          <a:xfrm>
            <a:off x="1066800" y="609600"/>
            <a:ext cx="10058400" cy="5745480"/>
          </a:xfrm>
        </p:spPr>
        <p:txBody>
          <a:bodyPr>
            <a:normAutofit lnSpcReduction="10000"/>
          </a:bodyPr>
          <a:lstStyle/>
          <a:p>
            <a:r>
              <a:rPr lang="en-US" sz="2400" dirty="0"/>
              <a:t>The first base case handles non-integers; the second handles negative integers. In both cases, the program prints an error message and returns None to indicate that something went wrong:</a:t>
            </a:r>
          </a:p>
          <a:p>
            <a:pPr lvl="1"/>
            <a:r>
              <a:rPr lang="en-US" sz="2000" dirty="0"/>
              <a:t>&gt;&gt;&gt; print(factorial('</a:t>
            </a:r>
            <a:r>
              <a:rPr lang="en-US" sz="2000" dirty="0" err="1"/>
              <a:t>fred</a:t>
            </a:r>
            <a:r>
              <a:rPr lang="en-US" sz="2000" dirty="0"/>
              <a:t>'))</a:t>
            </a:r>
          </a:p>
          <a:p>
            <a:pPr lvl="1"/>
            <a:r>
              <a:rPr lang="en-US" sz="2000" dirty="0"/>
              <a:t>Factorial is only defined for integers.</a:t>
            </a:r>
          </a:p>
          <a:p>
            <a:pPr lvl="1"/>
            <a:r>
              <a:rPr lang="en-US" sz="2000" dirty="0"/>
              <a:t>None</a:t>
            </a:r>
          </a:p>
          <a:p>
            <a:pPr lvl="1"/>
            <a:r>
              <a:rPr lang="en-US" sz="2000" dirty="0"/>
              <a:t>&gt;&gt;&gt; print(factorial(-2))</a:t>
            </a:r>
          </a:p>
          <a:p>
            <a:pPr lvl="1"/>
            <a:r>
              <a:rPr lang="en-US" sz="2000" dirty="0"/>
              <a:t>Factorial is not defined for negative integers.</a:t>
            </a:r>
          </a:p>
          <a:p>
            <a:pPr lvl="1"/>
            <a:r>
              <a:rPr lang="en-US" sz="2000" dirty="0"/>
              <a:t>None</a:t>
            </a:r>
          </a:p>
          <a:p>
            <a:r>
              <a:rPr lang="en-US" sz="2400" dirty="0"/>
              <a:t>If we get past both checks, we know that n is positive or zero, so we can prove that the recursion terminates.</a:t>
            </a:r>
          </a:p>
          <a:p>
            <a:r>
              <a:rPr lang="en-US" sz="2400" dirty="0"/>
              <a:t>This program demonstrates a pattern sometimes called a guardian. The first two conditionals act as guardians, protecting the code that follows from values that might cause an error. The guardians make it possible to prove the correctness of the code.</a:t>
            </a:r>
          </a:p>
        </p:txBody>
      </p:sp>
    </p:spTree>
    <p:extLst>
      <p:ext uri="{BB962C8B-B14F-4D97-AF65-F5344CB8AC3E}">
        <p14:creationId xmlns:p14="http://schemas.microsoft.com/office/powerpoint/2010/main" val="215248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FD5F8-7717-831E-5E7B-B1B3CB412255}"/>
              </a:ext>
            </a:extLst>
          </p:cNvPr>
          <p:cNvSpPr>
            <a:spLocks noGrp="1"/>
          </p:cNvSpPr>
          <p:nvPr>
            <p:ph idx="1"/>
          </p:nvPr>
        </p:nvSpPr>
        <p:spPr>
          <a:xfrm>
            <a:off x="1066800" y="631767"/>
            <a:ext cx="10058400" cy="5685906"/>
          </a:xfrm>
        </p:spPr>
        <p:txBody>
          <a:bodyPr>
            <a:normAutofit fontScale="55000" lnSpcReduction="20000"/>
          </a:bodyPr>
          <a:lstStyle/>
          <a:p>
            <a:endParaRPr lang="en-US" sz="3600" dirty="0"/>
          </a:p>
          <a:p>
            <a:pPr marL="0" indent="0">
              <a:buNone/>
            </a:pPr>
            <a:r>
              <a:rPr lang="en-US" sz="5600" b="1" dirty="0"/>
              <a:t>Arithmetic operators:</a:t>
            </a:r>
          </a:p>
          <a:p>
            <a:r>
              <a:rPr lang="en-US" sz="4800" dirty="0"/>
              <a:t>After the "Hello, World" program, the next step is arithmetic in Python.</a:t>
            </a:r>
          </a:p>
          <a:p>
            <a:r>
              <a:rPr lang="en-US" sz="4800" dirty="0"/>
              <a:t>Python provides operators, which are special symbols representing computations.</a:t>
            </a:r>
          </a:p>
          <a:p>
            <a:r>
              <a:rPr lang="en-US" sz="4800" dirty="0"/>
              <a:t>The `+`, `-`, and `*` operators perform addition, subtraction, and multiplication, respectively.</a:t>
            </a:r>
          </a:p>
          <a:p>
            <a:r>
              <a:rPr lang="en-US" sz="4800" dirty="0"/>
              <a:t>Examples:</a:t>
            </a:r>
          </a:p>
          <a:p>
            <a:r>
              <a:rPr lang="en-US" sz="4800" dirty="0"/>
              <a:t>  `40 + 2` evaluates to `42`</a:t>
            </a:r>
          </a:p>
          <a:p>
            <a:r>
              <a:rPr lang="en-US" sz="4800" dirty="0"/>
              <a:t>  `43 - 1` evaluates to `42`</a:t>
            </a:r>
          </a:p>
          <a:p>
            <a:r>
              <a:rPr lang="en-US" sz="4800" dirty="0"/>
              <a:t>  `6 * 7` evaluates to `42`</a:t>
            </a:r>
          </a:p>
        </p:txBody>
      </p:sp>
    </p:spTree>
    <p:extLst>
      <p:ext uri="{BB962C8B-B14F-4D97-AF65-F5344CB8AC3E}">
        <p14:creationId xmlns:p14="http://schemas.microsoft.com/office/powerpoint/2010/main" val="38834257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ECCB-E689-9DC2-BB4D-0FD327B6C06E}"/>
              </a:ext>
            </a:extLst>
          </p:cNvPr>
          <p:cNvSpPr>
            <a:spLocks noGrp="1"/>
          </p:cNvSpPr>
          <p:nvPr>
            <p:ph type="title"/>
          </p:nvPr>
        </p:nvSpPr>
        <p:spPr>
          <a:xfrm>
            <a:off x="1066800" y="642594"/>
            <a:ext cx="10058400" cy="744246"/>
          </a:xfrm>
        </p:spPr>
        <p:txBody>
          <a:bodyPr/>
          <a:lstStyle/>
          <a:p>
            <a:r>
              <a:rPr lang="en-US" b="1" dirty="0"/>
              <a:t>Debugging</a:t>
            </a:r>
          </a:p>
        </p:txBody>
      </p:sp>
      <p:sp>
        <p:nvSpPr>
          <p:cNvPr id="3" name="Content Placeholder 2">
            <a:extLst>
              <a:ext uri="{FF2B5EF4-FFF2-40B4-BE49-F238E27FC236}">
                <a16:creationId xmlns:a16="http://schemas.microsoft.com/office/drawing/2014/main" id="{09013D83-4D5A-6EE8-DF08-56270CBFA3FE}"/>
              </a:ext>
            </a:extLst>
          </p:cNvPr>
          <p:cNvSpPr>
            <a:spLocks noGrp="1"/>
          </p:cNvSpPr>
          <p:nvPr>
            <p:ph idx="1"/>
          </p:nvPr>
        </p:nvSpPr>
        <p:spPr>
          <a:xfrm>
            <a:off x="1066800" y="1386840"/>
            <a:ext cx="10058400" cy="4828566"/>
          </a:xfrm>
        </p:spPr>
        <p:txBody>
          <a:bodyPr>
            <a:normAutofit/>
          </a:bodyPr>
          <a:lstStyle/>
          <a:p>
            <a:r>
              <a:rPr lang="en-US" sz="2400" dirty="0"/>
              <a:t>Breaking a large program into smaller functions creates natural checkpoints for debugging.</a:t>
            </a:r>
          </a:p>
          <a:p>
            <a:r>
              <a:rPr lang="en-US" sz="2400" dirty="0"/>
              <a:t>If a function is not working, there are three possibilities to consider:</a:t>
            </a:r>
          </a:p>
          <a:p>
            <a:pPr marL="617220" lvl="1" indent="-342900">
              <a:buFont typeface="+mj-lt"/>
              <a:buAutoNum type="arabicPeriod"/>
            </a:pPr>
            <a:r>
              <a:rPr lang="en-US" sz="2000" dirty="0"/>
              <a:t>There is something wrong with the arguments the function is getting; a precondition is violated.</a:t>
            </a:r>
          </a:p>
          <a:p>
            <a:pPr marL="617220" lvl="1" indent="-342900">
              <a:buFont typeface="+mj-lt"/>
              <a:buAutoNum type="arabicPeriod"/>
            </a:pPr>
            <a:r>
              <a:rPr lang="en-US" sz="2000" dirty="0"/>
              <a:t>There is something wrong with the function; a postcondition is violated.</a:t>
            </a:r>
          </a:p>
          <a:p>
            <a:pPr marL="617220" lvl="1" indent="-342900">
              <a:buFont typeface="+mj-lt"/>
              <a:buAutoNum type="arabicPeriod"/>
            </a:pPr>
            <a:r>
              <a:rPr lang="en-US" sz="2000" dirty="0"/>
              <a:t>There is something wrong with the return value or the way it is being used.</a:t>
            </a:r>
          </a:p>
          <a:p>
            <a:r>
              <a:rPr lang="en-US" sz="2400" dirty="0"/>
              <a:t>To rule out the first possibility, you can add a print statement at the beginning of the function and display the values of the parameters (and maybe their types). Or you can write code that checks the preconditions explicitly.</a:t>
            </a:r>
          </a:p>
        </p:txBody>
      </p:sp>
    </p:spTree>
    <p:extLst>
      <p:ext uri="{BB962C8B-B14F-4D97-AF65-F5344CB8AC3E}">
        <p14:creationId xmlns:p14="http://schemas.microsoft.com/office/powerpoint/2010/main" val="25062850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F0DE3-5C26-A1F7-C228-C9584B05DA71}"/>
              </a:ext>
            </a:extLst>
          </p:cNvPr>
          <p:cNvSpPr>
            <a:spLocks noGrp="1"/>
          </p:cNvSpPr>
          <p:nvPr>
            <p:ph idx="1"/>
          </p:nvPr>
        </p:nvSpPr>
        <p:spPr>
          <a:xfrm>
            <a:off x="1066800" y="441960"/>
            <a:ext cx="10058400" cy="5958840"/>
          </a:xfrm>
        </p:spPr>
        <p:txBody>
          <a:bodyPr>
            <a:normAutofit fontScale="92500" lnSpcReduction="20000"/>
          </a:bodyPr>
          <a:lstStyle/>
          <a:p>
            <a:r>
              <a:rPr lang="en-US" sz="2000" dirty="0"/>
              <a:t>If the parameters look good, add a print statement before each return statement and display the return value. If possible, check the result by hand. Consider calling the function with values that make it easy to check the result.</a:t>
            </a:r>
          </a:p>
          <a:p>
            <a:r>
              <a:rPr lang="en-US" sz="2000" dirty="0"/>
              <a:t>If the function seems to be working, look at the function call to make sure the return value is being used correctly (or used at all!).</a:t>
            </a:r>
          </a:p>
          <a:p>
            <a:r>
              <a:rPr lang="en-US" sz="2000" dirty="0"/>
              <a:t>Adding print statements at the beginning and end of a function can help make the flow of execution more visible. For example, here is a version of factorial with print statements:</a:t>
            </a:r>
          </a:p>
          <a:p>
            <a:pPr lvl="1"/>
            <a:r>
              <a:rPr lang="en-US" sz="1800" dirty="0"/>
              <a:t>def factorial(n):</a:t>
            </a:r>
          </a:p>
          <a:p>
            <a:pPr lvl="2"/>
            <a:r>
              <a:rPr lang="en-US" sz="1800" dirty="0"/>
              <a:t>space = ' ' * (4 * n)</a:t>
            </a:r>
          </a:p>
          <a:p>
            <a:pPr lvl="2"/>
            <a:r>
              <a:rPr lang="en-US" sz="1800" dirty="0"/>
              <a:t>print(space, 'factorial', n)</a:t>
            </a:r>
          </a:p>
          <a:p>
            <a:pPr lvl="2"/>
            <a:r>
              <a:rPr lang="en-US" sz="1800" dirty="0"/>
              <a:t>if n == 0:</a:t>
            </a:r>
          </a:p>
          <a:p>
            <a:pPr lvl="3"/>
            <a:r>
              <a:rPr lang="en-US" sz="1800" dirty="0"/>
              <a:t>print(space, 'returning 1')</a:t>
            </a:r>
          </a:p>
          <a:p>
            <a:pPr lvl="3"/>
            <a:r>
              <a:rPr lang="en-US" sz="1800" dirty="0"/>
              <a:t>return 1</a:t>
            </a:r>
          </a:p>
          <a:p>
            <a:pPr lvl="2"/>
            <a:r>
              <a:rPr lang="en-US" sz="1800" dirty="0"/>
              <a:t>else:</a:t>
            </a:r>
          </a:p>
          <a:p>
            <a:pPr lvl="3"/>
            <a:r>
              <a:rPr lang="en-US" sz="1800" dirty="0"/>
              <a:t>recurse = factorial(n-1)</a:t>
            </a:r>
          </a:p>
          <a:p>
            <a:pPr lvl="3"/>
            <a:r>
              <a:rPr lang="en-US" sz="1800" dirty="0"/>
              <a:t>result = n * recurse</a:t>
            </a:r>
          </a:p>
          <a:p>
            <a:pPr lvl="3"/>
            <a:r>
              <a:rPr lang="en-US" sz="1800" dirty="0"/>
              <a:t>print(space, 'returning', result)</a:t>
            </a:r>
          </a:p>
          <a:p>
            <a:pPr lvl="3"/>
            <a:r>
              <a:rPr lang="en-US" sz="1800" dirty="0"/>
              <a:t>return result</a:t>
            </a:r>
          </a:p>
          <a:p>
            <a:r>
              <a:rPr lang="en-US" sz="2100" dirty="0"/>
              <a:t>space is a string of space characters that controls the indentation of the output. </a:t>
            </a:r>
          </a:p>
        </p:txBody>
      </p:sp>
    </p:spTree>
    <p:extLst>
      <p:ext uri="{BB962C8B-B14F-4D97-AF65-F5344CB8AC3E}">
        <p14:creationId xmlns:p14="http://schemas.microsoft.com/office/powerpoint/2010/main" val="3288466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341391-2CE8-8AD4-C0F3-D485DE894E11}"/>
              </a:ext>
            </a:extLst>
          </p:cNvPr>
          <p:cNvSpPr>
            <a:spLocks noGrp="1"/>
          </p:cNvSpPr>
          <p:nvPr>
            <p:ph type="ctrTitle"/>
          </p:nvPr>
        </p:nvSpPr>
        <p:spPr/>
        <p:txBody>
          <a:bodyPr/>
          <a:lstStyle/>
          <a:p>
            <a:r>
              <a:rPr lang="en-US" b="1" dirty="0"/>
              <a:t>Iteration and Strings</a:t>
            </a:r>
          </a:p>
        </p:txBody>
      </p:sp>
      <p:sp>
        <p:nvSpPr>
          <p:cNvPr id="5" name="Subtitle 4">
            <a:extLst>
              <a:ext uri="{FF2B5EF4-FFF2-40B4-BE49-F238E27FC236}">
                <a16:creationId xmlns:a16="http://schemas.microsoft.com/office/drawing/2014/main" id="{13614D02-63C4-02DB-2B46-B4CDB2F4F08E}"/>
              </a:ext>
            </a:extLst>
          </p:cNvPr>
          <p:cNvSpPr>
            <a:spLocks noGrp="1"/>
          </p:cNvSpPr>
          <p:nvPr>
            <p:ph type="subTitle" idx="1"/>
          </p:nvPr>
        </p:nvSpPr>
        <p:spPr/>
        <p:txBody>
          <a:bodyPr/>
          <a:lstStyle/>
          <a:p>
            <a:r>
              <a:rPr lang="en-US" b="1" dirty="0"/>
              <a:t>Unit 5</a:t>
            </a:r>
          </a:p>
        </p:txBody>
      </p:sp>
    </p:spTree>
    <p:extLst>
      <p:ext uri="{BB962C8B-B14F-4D97-AF65-F5344CB8AC3E}">
        <p14:creationId xmlns:p14="http://schemas.microsoft.com/office/powerpoint/2010/main" val="4834584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E4D3-2900-65D5-0ABF-64B67BCEB8D2}"/>
              </a:ext>
            </a:extLst>
          </p:cNvPr>
          <p:cNvSpPr>
            <a:spLocks noGrp="1"/>
          </p:cNvSpPr>
          <p:nvPr>
            <p:ph type="title"/>
          </p:nvPr>
        </p:nvSpPr>
        <p:spPr>
          <a:xfrm>
            <a:off x="1066800" y="642594"/>
            <a:ext cx="10058400" cy="1018566"/>
          </a:xfrm>
        </p:spPr>
        <p:txBody>
          <a:bodyPr/>
          <a:lstStyle/>
          <a:p>
            <a:r>
              <a:rPr lang="en-US" dirty="0"/>
              <a:t>Topics</a:t>
            </a:r>
          </a:p>
        </p:txBody>
      </p:sp>
      <p:sp>
        <p:nvSpPr>
          <p:cNvPr id="3" name="Content Placeholder 2">
            <a:extLst>
              <a:ext uri="{FF2B5EF4-FFF2-40B4-BE49-F238E27FC236}">
                <a16:creationId xmlns:a16="http://schemas.microsoft.com/office/drawing/2014/main" id="{B78A822C-F242-8900-625E-EEABBF8AA917}"/>
              </a:ext>
            </a:extLst>
          </p:cNvPr>
          <p:cNvSpPr>
            <a:spLocks noGrp="1"/>
          </p:cNvSpPr>
          <p:nvPr>
            <p:ph idx="1"/>
          </p:nvPr>
        </p:nvSpPr>
        <p:spPr>
          <a:xfrm>
            <a:off x="1066800" y="1661160"/>
            <a:ext cx="10058400" cy="4434840"/>
          </a:xfrm>
        </p:spPr>
        <p:txBody>
          <a:bodyPr>
            <a:normAutofit/>
          </a:bodyPr>
          <a:lstStyle/>
          <a:p>
            <a:pPr marL="342900" indent="-342900">
              <a:buFont typeface="+mj-lt"/>
              <a:buAutoNum type="arabicPeriod"/>
            </a:pPr>
            <a:r>
              <a:rPr lang="en-US" sz="3600" dirty="0"/>
              <a:t>Reassigning and updating variables</a:t>
            </a:r>
          </a:p>
          <a:p>
            <a:pPr marL="342900" indent="-342900">
              <a:buFont typeface="+mj-lt"/>
              <a:buAutoNum type="arabicPeriod"/>
            </a:pPr>
            <a:r>
              <a:rPr lang="en-US" sz="3600" dirty="0"/>
              <a:t>The while statement and the break statement</a:t>
            </a:r>
          </a:p>
          <a:p>
            <a:pPr marL="342900" indent="-342900">
              <a:buFont typeface="+mj-lt"/>
              <a:buAutoNum type="arabicPeriod"/>
            </a:pPr>
            <a:r>
              <a:rPr lang="en-US" sz="3600" dirty="0"/>
              <a:t>Algorithms</a:t>
            </a:r>
          </a:p>
          <a:p>
            <a:pPr marL="342900" indent="-342900">
              <a:buFont typeface="+mj-lt"/>
              <a:buAutoNum type="arabicPeriod"/>
            </a:pPr>
            <a:r>
              <a:rPr lang="en-US" sz="3600" dirty="0"/>
              <a:t>Strings, string slices, and string methods for loops</a:t>
            </a:r>
          </a:p>
          <a:p>
            <a:pPr marL="342900" indent="-342900">
              <a:buFont typeface="+mj-lt"/>
              <a:buAutoNum type="arabicPeriod"/>
            </a:pPr>
            <a:r>
              <a:rPr lang="en-US" sz="3600" dirty="0"/>
              <a:t>String searching and comparisons</a:t>
            </a:r>
          </a:p>
        </p:txBody>
      </p:sp>
    </p:spTree>
    <p:extLst>
      <p:ext uri="{BB962C8B-B14F-4D97-AF65-F5344CB8AC3E}">
        <p14:creationId xmlns:p14="http://schemas.microsoft.com/office/powerpoint/2010/main" val="31553089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3951-6FA9-47F9-E005-362F58C18FBC}"/>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94270977-0B19-A9CA-7CD4-2379DF790ECF}"/>
              </a:ext>
            </a:extLst>
          </p:cNvPr>
          <p:cNvSpPr>
            <a:spLocks noGrp="1"/>
          </p:cNvSpPr>
          <p:nvPr>
            <p:ph idx="1"/>
          </p:nvPr>
        </p:nvSpPr>
        <p:spPr/>
        <p:txBody>
          <a:bodyPr>
            <a:normAutofit fontScale="92500"/>
          </a:bodyPr>
          <a:lstStyle/>
          <a:p>
            <a:r>
              <a:rPr lang="en-US" sz="4000" dirty="0"/>
              <a:t>By the end of this Unit, you will be able to:</a:t>
            </a:r>
          </a:p>
          <a:p>
            <a:pPr marL="617220" lvl="1" indent="-342900">
              <a:buFont typeface="+mj-lt"/>
              <a:buAutoNum type="arabicPeriod"/>
            </a:pPr>
            <a:r>
              <a:rPr lang="en-US" sz="3600" dirty="0"/>
              <a:t>Interpret functions with for loops, conditionals, and string methods.</a:t>
            </a:r>
          </a:p>
          <a:p>
            <a:pPr marL="617220" lvl="1" indent="-342900">
              <a:buFont typeface="+mj-lt"/>
              <a:buAutoNum type="arabicPeriod"/>
            </a:pPr>
            <a:r>
              <a:rPr lang="en-US" sz="3600" dirty="0"/>
              <a:t>Write functions with while loops.</a:t>
            </a:r>
          </a:p>
          <a:p>
            <a:pPr marL="617220" lvl="1" indent="-342900">
              <a:buFont typeface="+mj-lt"/>
              <a:buAutoNum type="arabicPeriod"/>
            </a:pPr>
            <a:r>
              <a:rPr lang="en-US" sz="3600" dirty="0"/>
              <a:t>Operate on strings using for loops.</a:t>
            </a:r>
          </a:p>
          <a:p>
            <a:pPr marL="617220" lvl="1" indent="-342900">
              <a:buFont typeface="+mj-lt"/>
              <a:buAutoNum type="arabicPeriod"/>
            </a:pPr>
            <a:r>
              <a:rPr lang="en-US" sz="3600" dirty="0"/>
              <a:t>Utilize string slices in code</a:t>
            </a:r>
          </a:p>
        </p:txBody>
      </p:sp>
    </p:spTree>
    <p:extLst>
      <p:ext uri="{BB962C8B-B14F-4D97-AF65-F5344CB8AC3E}">
        <p14:creationId xmlns:p14="http://schemas.microsoft.com/office/powerpoint/2010/main" val="2186526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4563-5A5D-53F8-EF75-7D125404B528}"/>
              </a:ext>
            </a:extLst>
          </p:cNvPr>
          <p:cNvSpPr>
            <a:spLocks noGrp="1"/>
          </p:cNvSpPr>
          <p:nvPr>
            <p:ph type="title"/>
          </p:nvPr>
        </p:nvSpPr>
        <p:spPr>
          <a:xfrm>
            <a:off x="1066800" y="642594"/>
            <a:ext cx="10058400" cy="942366"/>
          </a:xfrm>
        </p:spPr>
        <p:txBody>
          <a:bodyPr/>
          <a:lstStyle/>
          <a:p>
            <a:r>
              <a:rPr lang="en-US" b="1" dirty="0"/>
              <a:t>Tasks</a:t>
            </a:r>
          </a:p>
        </p:txBody>
      </p:sp>
      <p:graphicFrame>
        <p:nvGraphicFramePr>
          <p:cNvPr id="7" name="Content Placeholder 6">
            <a:extLst>
              <a:ext uri="{FF2B5EF4-FFF2-40B4-BE49-F238E27FC236}">
                <a16:creationId xmlns:a16="http://schemas.microsoft.com/office/drawing/2014/main" id="{D806EBC0-B91A-F2C6-F19A-6D57536C2D51}"/>
              </a:ext>
            </a:extLst>
          </p:cNvPr>
          <p:cNvGraphicFramePr>
            <a:graphicFrameLocks noGrp="1"/>
          </p:cNvGraphicFramePr>
          <p:nvPr>
            <p:ph idx="1"/>
            <p:extLst>
              <p:ext uri="{D42A27DB-BD31-4B8C-83A1-F6EECF244321}">
                <p14:modId xmlns:p14="http://schemas.microsoft.com/office/powerpoint/2010/main" val="4197115065"/>
              </p:ext>
            </p:extLst>
          </p:nvPr>
        </p:nvGraphicFramePr>
        <p:xfrm>
          <a:off x="1066800" y="1584960"/>
          <a:ext cx="10180320" cy="4630448"/>
        </p:xfrm>
        <a:graphic>
          <a:graphicData uri="http://schemas.openxmlformats.org/drawingml/2006/table">
            <a:tbl>
              <a:tblPr firstRow="1" firstCol="1" bandRow="1">
                <a:tableStyleId>{5C22544A-7EE6-4342-B048-85BDC9FD1C3A}</a:tableStyleId>
              </a:tblPr>
              <a:tblGrid>
                <a:gridCol w="7897160">
                  <a:extLst>
                    <a:ext uri="{9D8B030D-6E8A-4147-A177-3AD203B41FA5}">
                      <a16:colId xmlns:a16="http://schemas.microsoft.com/office/drawing/2014/main" val="3342624331"/>
                    </a:ext>
                  </a:extLst>
                </a:gridCol>
                <a:gridCol w="1191629">
                  <a:extLst>
                    <a:ext uri="{9D8B030D-6E8A-4147-A177-3AD203B41FA5}">
                      <a16:colId xmlns:a16="http://schemas.microsoft.com/office/drawing/2014/main" val="583847524"/>
                    </a:ext>
                  </a:extLst>
                </a:gridCol>
                <a:gridCol w="1091531">
                  <a:extLst>
                    <a:ext uri="{9D8B030D-6E8A-4147-A177-3AD203B41FA5}">
                      <a16:colId xmlns:a16="http://schemas.microsoft.com/office/drawing/2014/main" val="1968994457"/>
                    </a:ext>
                  </a:extLst>
                </a:gridCol>
              </a:tblGrid>
              <a:tr h="567117">
                <a:tc gridSpan="2">
                  <a:txBody>
                    <a:bodyPr/>
                    <a:lstStyle/>
                    <a:p>
                      <a:pPr marL="36195" marR="36195">
                        <a:lnSpc>
                          <a:spcPct val="200000"/>
                        </a:lnSpc>
                        <a:spcAft>
                          <a:spcPts val="1200"/>
                        </a:spcAft>
                      </a:pPr>
                      <a:r>
                        <a:rPr lang="en-KE" sz="1800" kern="100">
                          <a:effectLst/>
                        </a:rPr>
                        <a:t>Unit 5: Iteration and Strings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200000"/>
                        </a:lnSpc>
                        <a:spcAft>
                          <a:spcPts val="1200"/>
                        </a:spcAft>
                      </a:pPr>
                      <a:r>
                        <a:rPr lang="en-US" sz="1800" kern="100" dirty="0">
                          <a:effectLst/>
                        </a:rPr>
                        <a:t>Remark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3772540"/>
                  </a:ext>
                </a:extLst>
              </a:tr>
              <a:tr h="567117">
                <a:tc>
                  <a:txBody>
                    <a:bodyPr/>
                    <a:lstStyle/>
                    <a:p>
                      <a:pPr marL="36195" marR="36195">
                        <a:lnSpc>
                          <a:spcPct val="200000"/>
                        </a:lnSpc>
                        <a:spcAft>
                          <a:spcPts val="1200"/>
                        </a:spcAft>
                      </a:pPr>
                      <a:r>
                        <a:rPr lang="en-KE" sz="1800" kern="100">
                          <a:effectLst/>
                        </a:rPr>
                        <a:t>Peer-assess Unit 4 Programming Assignment.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Thursday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227673"/>
                  </a:ext>
                </a:extLst>
              </a:tr>
              <a:tr h="567117">
                <a:tc>
                  <a:txBody>
                    <a:bodyPr/>
                    <a:lstStyle/>
                    <a:p>
                      <a:pPr marL="36195" marR="36195">
                        <a:lnSpc>
                          <a:spcPct val="200000"/>
                        </a:lnSpc>
                        <a:spcAft>
                          <a:spcPts val="1200"/>
                        </a:spcAft>
                      </a:pPr>
                      <a:r>
                        <a:rPr lang="en-KE" sz="1800" kern="100">
                          <a:effectLst/>
                        </a:rPr>
                        <a:t>Read through the Learning Guide and the Reading Assignment.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Friday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2855689"/>
                  </a:ext>
                </a:extLst>
              </a:tr>
              <a:tr h="1227746">
                <a:tc>
                  <a:txBody>
                    <a:bodyPr/>
                    <a:lstStyle/>
                    <a:p>
                      <a:pPr marL="36195" marR="36195">
                        <a:lnSpc>
                          <a:spcPct val="200000"/>
                        </a:lnSpc>
                        <a:spcAft>
                          <a:spcPts val="1200"/>
                        </a:spcAft>
                      </a:pPr>
                      <a:r>
                        <a:rPr lang="en-KE" sz="1800" kern="100">
                          <a:effectLst/>
                        </a:rPr>
                        <a:t>Participate in the Discussion Assignment (post, comment, and rate in the Discussion Forum)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Saturday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469768"/>
                  </a:ext>
                </a:extLst>
              </a:tr>
              <a:tr h="567117">
                <a:tc>
                  <a:txBody>
                    <a:bodyPr/>
                    <a:lstStyle/>
                    <a:p>
                      <a:pPr marL="36195" marR="36195">
                        <a:lnSpc>
                          <a:spcPct val="200000"/>
                        </a:lnSpc>
                        <a:spcAft>
                          <a:spcPts val="1200"/>
                        </a:spcAft>
                      </a:pPr>
                      <a:r>
                        <a:rPr lang="en-KE" sz="1800" kern="100">
                          <a:effectLst/>
                        </a:rPr>
                        <a:t>Complete and submit the Programming Assignment.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Sunday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256590"/>
                  </a:ext>
                </a:extLst>
              </a:tr>
              <a:tr h="567117">
                <a:tc>
                  <a:txBody>
                    <a:bodyPr/>
                    <a:lstStyle/>
                    <a:p>
                      <a:pPr marL="36195" marR="36195">
                        <a:lnSpc>
                          <a:spcPct val="200000"/>
                        </a:lnSpc>
                        <a:spcAft>
                          <a:spcPts val="1200"/>
                        </a:spcAft>
                      </a:pPr>
                      <a:r>
                        <a:rPr lang="en-KE" sz="1800" kern="100">
                          <a:effectLst/>
                        </a:rPr>
                        <a:t>Complete an entry in the Learning Journal.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Monday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7614428"/>
                  </a:ext>
                </a:extLst>
              </a:tr>
              <a:tr h="567117">
                <a:tc>
                  <a:txBody>
                    <a:bodyPr/>
                    <a:lstStyle/>
                    <a:p>
                      <a:pPr marL="36195" marR="36195">
                        <a:lnSpc>
                          <a:spcPct val="200000"/>
                        </a:lnSpc>
                        <a:spcAft>
                          <a:spcPts val="1200"/>
                        </a:spcAft>
                      </a:pPr>
                      <a:r>
                        <a:rPr lang="en-KE" sz="1800" kern="100">
                          <a:effectLst/>
                        </a:rPr>
                        <a:t>Take the Self-Quiz.</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Tuesday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dirty="0">
                          <a:effectLst/>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7241719"/>
                  </a:ext>
                </a:extLst>
              </a:tr>
            </a:tbl>
          </a:graphicData>
        </a:graphic>
      </p:graphicFrame>
    </p:spTree>
    <p:extLst>
      <p:ext uri="{BB962C8B-B14F-4D97-AF65-F5344CB8AC3E}">
        <p14:creationId xmlns:p14="http://schemas.microsoft.com/office/powerpoint/2010/main" val="25050968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396B-4ACD-470F-B131-DC9CB8540333}"/>
              </a:ext>
            </a:extLst>
          </p:cNvPr>
          <p:cNvSpPr>
            <a:spLocks noGrp="1"/>
          </p:cNvSpPr>
          <p:nvPr>
            <p:ph type="title"/>
          </p:nvPr>
        </p:nvSpPr>
        <p:spPr>
          <a:xfrm>
            <a:off x="1066800" y="642594"/>
            <a:ext cx="10058400" cy="866166"/>
          </a:xfrm>
        </p:spPr>
        <p:txBody>
          <a:bodyPr/>
          <a:lstStyle/>
          <a:p>
            <a:r>
              <a:rPr lang="en-US" b="1" dirty="0"/>
              <a:t>Reassigning variables</a:t>
            </a:r>
          </a:p>
        </p:txBody>
      </p:sp>
      <p:sp>
        <p:nvSpPr>
          <p:cNvPr id="3" name="Content Placeholder 2">
            <a:extLst>
              <a:ext uri="{FF2B5EF4-FFF2-40B4-BE49-F238E27FC236}">
                <a16:creationId xmlns:a16="http://schemas.microsoft.com/office/drawing/2014/main" id="{6B855B8F-1224-4A23-6B56-D41FA3564593}"/>
              </a:ext>
            </a:extLst>
          </p:cNvPr>
          <p:cNvSpPr>
            <a:spLocks noGrp="1"/>
          </p:cNvSpPr>
          <p:nvPr>
            <p:ph idx="1"/>
          </p:nvPr>
        </p:nvSpPr>
        <p:spPr>
          <a:xfrm>
            <a:off x="1066800" y="1508760"/>
            <a:ext cx="10058400" cy="4443984"/>
          </a:xfrm>
        </p:spPr>
        <p:txBody>
          <a:bodyPr>
            <a:normAutofit fontScale="92500" lnSpcReduction="10000"/>
          </a:bodyPr>
          <a:lstStyle/>
          <a:p>
            <a:r>
              <a:rPr lang="en-US" sz="2400" dirty="0"/>
              <a:t>It is legal to make more than one assignment to the same variable. A new assignment makes an existing variable refer to a new value (and stop referring to the old value).</a:t>
            </a:r>
          </a:p>
          <a:p>
            <a:r>
              <a:rPr lang="en-US" sz="2400" dirty="0"/>
              <a:t>&gt;&gt;&gt; x = 5</a:t>
            </a:r>
          </a:p>
          <a:p>
            <a:r>
              <a:rPr lang="en-US" sz="2400" dirty="0"/>
              <a:t>&gt;&gt;&gt; x</a:t>
            </a:r>
          </a:p>
          <a:p>
            <a:r>
              <a:rPr lang="en-US" sz="2400" dirty="0"/>
              <a:t>5</a:t>
            </a:r>
          </a:p>
          <a:p>
            <a:r>
              <a:rPr lang="en-US" sz="2400" dirty="0"/>
              <a:t>&gt;&gt;&gt; x = 7</a:t>
            </a:r>
          </a:p>
          <a:p>
            <a:r>
              <a:rPr lang="en-US" sz="2400" dirty="0"/>
              <a:t>&gt;&gt;&gt; x</a:t>
            </a:r>
          </a:p>
          <a:p>
            <a:r>
              <a:rPr lang="en-US" sz="2400" dirty="0"/>
              <a:t>7</a:t>
            </a:r>
          </a:p>
          <a:p>
            <a:r>
              <a:rPr lang="en-US" sz="2400" dirty="0"/>
              <a:t>The first time we display x, its value is 5; the second time, its value is 7</a:t>
            </a:r>
          </a:p>
        </p:txBody>
      </p:sp>
    </p:spTree>
    <p:extLst>
      <p:ext uri="{BB962C8B-B14F-4D97-AF65-F5344CB8AC3E}">
        <p14:creationId xmlns:p14="http://schemas.microsoft.com/office/powerpoint/2010/main" val="19818212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5B22AA-58CE-1A34-830E-8F19D4314466}"/>
              </a:ext>
            </a:extLst>
          </p:cNvPr>
          <p:cNvSpPr>
            <a:spLocks noGrp="1"/>
          </p:cNvSpPr>
          <p:nvPr>
            <p:ph idx="1"/>
          </p:nvPr>
        </p:nvSpPr>
        <p:spPr>
          <a:xfrm>
            <a:off x="1066800" y="899160"/>
            <a:ext cx="10058400" cy="5053584"/>
          </a:xfrm>
        </p:spPr>
        <p:txBody>
          <a:bodyPr>
            <a:normAutofit/>
          </a:bodyPr>
          <a:lstStyle/>
          <a:p>
            <a:r>
              <a:rPr lang="en-US" sz="2400" dirty="0"/>
              <a:t>At this point I want to address a common source of confusion. Because Python uses the equal sign (=) for assignment, it is tempting to interpret a statement like a = b as a mathematical proposition of equality; that is, the claim that a and b are equal. But this interpretation is wrong.</a:t>
            </a:r>
          </a:p>
          <a:p>
            <a:r>
              <a:rPr lang="en-US" sz="2400" dirty="0"/>
              <a:t>First, equality is a symmetric relationship and assignment is not. For example, in mathematics, if a = 7 then 7 = a. But in Python, the statement a = 7 is legal and 7 = a is not.</a:t>
            </a:r>
          </a:p>
          <a:p>
            <a:r>
              <a:rPr lang="en-US" sz="2400" dirty="0"/>
              <a:t>Also, in mathematics, a proposition of equality is either true or false for all time. If a = b now, then a will always equal b:</a:t>
            </a:r>
          </a:p>
        </p:txBody>
      </p:sp>
    </p:spTree>
    <p:extLst>
      <p:ext uri="{BB962C8B-B14F-4D97-AF65-F5344CB8AC3E}">
        <p14:creationId xmlns:p14="http://schemas.microsoft.com/office/powerpoint/2010/main" val="646073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D9055-E4D9-7272-C933-02B876375DF1}"/>
              </a:ext>
            </a:extLst>
          </p:cNvPr>
          <p:cNvSpPr>
            <a:spLocks noGrp="1"/>
          </p:cNvSpPr>
          <p:nvPr>
            <p:ph idx="1"/>
          </p:nvPr>
        </p:nvSpPr>
        <p:spPr>
          <a:xfrm>
            <a:off x="1066800" y="746760"/>
            <a:ext cx="10058400" cy="5364480"/>
          </a:xfrm>
        </p:spPr>
        <p:txBody>
          <a:bodyPr>
            <a:normAutofit/>
          </a:bodyPr>
          <a:lstStyle/>
          <a:p>
            <a:r>
              <a:rPr lang="en-US" sz="2400" dirty="0"/>
              <a:t>&gt;&gt;&gt; a = 5</a:t>
            </a:r>
          </a:p>
          <a:p>
            <a:r>
              <a:rPr lang="en-US" sz="2400" dirty="0"/>
              <a:t>&gt;&gt;&gt; b = a # a and b are now equal</a:t>
            </a:r>
          </a:p>
          <a:p>
            <a:r>
              <a:rPr lang="en-US" sz="2400" dirty="0"/>
              <a:t>&gt;&gt;&gt; a = 3 # a and b are no longer equal</a:t>
            </a:r>
          </a:p>
          <a:p>
            <a:r>
              <a:rPr lang="en-US" sz="2400" dirty="0"/>
              <a:t>&gt;&gt;&gt; b</a:t>
            </a:r>
          </a:p>
          <a:p>
            <a:r>
              <a:rPr lang="en-US" sz="2400" dirty="0"/>
              <a:t>5</a:t>
            </a:r>
          </a:p>
          <a:p>
            <a:r>
              <a:rPr lang="en-US" sz="2400" dirty="0"/>
              <a:t>The third line changes the value of a but does not change the value of b, so they are no longer equal.</a:t>
            </a:r>
          </a:p>
          <a:p>
            <a:r>
              <a:rPr lang="en-US" sz="2400" dirty="0"/>
              <a:t>Reassigning variables is often useful, but you should use it with caution. </a:t>
            </a:r>
          </a:p>
          <a:p>
            <a:r>
              <a:rPr lang="en-US" sz="2400" dirty="0"/>
              <a:t>If the values of variables change frequently, it can make the code difficult to read and debug.</a:t>
            </a:r>
          </a:p>
          <a:p>
            <a:endParaRPr lang="en-US" dirty="0"/>
          </a:p>
        </p:txBody>
      </p:sp>
    </p:spTree>
    <p:extLst>
      <p:ext uri="{BB962C8B-B14F-4D97-AF65-F5344CB8AC3E}">
        <p14:creationId xmlns:p14="http://schemas.microsoft.com/office/powerpoint/2010/main" val="28036651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8FDB-9B55-81FA-F72E-5A087D54AEF9}"/>
              </a:ext>
            </a:extLst>
          </p:cNvPr>
          <p:cNvSpPr>
            <a:spLocks noGrp="1"/>
          </p:cNvSpPr>
          <p:nvPr>
            <p:ph type="title"/>
          </p:nvPr>
        </p:nvSpPr>
        <p:spPr>
          <a:xfrm>
            <a:off x="1066800" y="502653"/>
            <a:ext cx="10058400" cy="805206"/>
          </a:xfrm>
        </p:spPr>
        <p:txBody>
          <a:bodyPr/>
          <a:lstStyle/>
          <a:p>
            <a:r>
              <a:rPr lang="en-US" b="1" dirty="0"/>
              <a:t>Updating variables</a:t>
            </a:r>
          </a:p>
        </p:txBody>
      </p:sp>
      <p:sp>
        <p:nvSpPr>
          <p:cNvPr id="3" name="Content Placeholder 2">
            <a:extLst>
              <a:ext uri="{FF2B5EF4-FFF2-40B4-BE49-F238E27FC236}">
                <a16:creationId xmlns:a16="http://schemas.microsoft.com/office/drawing/2014/main" id="{6AFC01F7-29A6-A178-5BE9-23C9BFC2E31A}"/>
              </a:ext>
            </a:extLst>
          </p:cNvPr>
          <p:cNvSpPr>
            <a:spLocks noGrp="1"/>
          </p:cNvSpPr>
          <p:nvPr>
            <p:ph idx="1"/>
          </p:nvPr>
        </p:nvSpPr>
        <p:spPr>
          <a:xfrm>
            <a:off x="1066800" y="1307858"/>
            <a:ext cx="10058400" cy="5169141"/>
          </a:xfrm>
        </p:spPr>
        <p:txBody>
          <a:bodyPr>
            <a:normAutofit fontScale="92500"/>
          </a:bodyPr>
          <a:lstStyle/>
          <a:p>
            <a:r>
              <a:rPr lang="en-US" sz="2000" dirty="0"/>
              <a:t>A common kind of reassignment is an update, where the new value of the variable depends on the old.</a:t>
            </a:r>
          </a:p>
          <a:p>
            <a:pPr lvl="1"/>
            <a:r>
              <a:rPr lang="en-US" sz="1800" dirty="0"/>
              <a:t>&gt;&gt;&gt; x = x + 1</a:t>
            </a:r>
          </a:p>
          <a:p>
            <a:r>
              <a:rPr lang="en-US" sz="2000" dirty="0"/>
              <a:t>This means “get the current value of x, add one, and then update x with the new value.”</a:t>
            </a:r>
          </a:p>
          <a:p>
            <a:r>
              <a:rPr lang="en-US" sz="2000" dirty="0"/>
              <a:t>If you try to update a variable that doesn’t exist, you get an error, because Python evaluates the right side before it assigns a value to x:</a:t>
            </a:r>
          </a:p>
          <a:p>
            <a:pPr lvl="1"/>
            <a:r>
              <a:rPr lang="en-US" sz="1800" dirty="0"/>
              <a:t>&gt;&gt;&gt; x = x + 1</a:t>
            </a:r>
          </a:p>
          <a:p>
            <a:r>
              <a:rPr lang="en-US" sz="2000" dirty="0"/>
              <a:t>NameError: name 'x' is not defined</a:t>
            </a:r>
          </a:p>
          <a:p>
            <a:r>
              <a:rPr lang="en-US" sz="2000" dirty="0"/>
              <a:t>Before you can update a variable, you have to initialize it, usually with a simple assignment:</a:t>
            </a:r>
          </a:p>
          <a:p>
            <a:pPr lvl="1"/>
            <a:r>
              <a:rPr lang="en-US" sz="1800" dirty="0"/>
              <a:t>&gt;&gt;&gt; x = 0</a:t>
            </a:r>
          </a:p>
          <a:p>
            <a:pPr lvl="1"/>
            <a:r>
              <a:rPr lang="en-US" sz="1800" dirty="0"/>
              <a:t>&gt;&gt;&gt; x = x + 1</a:t>
            </a:r>
          </a:p>
          <a:p>
            <a:r>
              <a:rPr lang="en-US" sz="2000" dirty="0"/>
              <a:t>Updating a variable by adding 1 is called an increment; subtracting 1 is called a decrement.</a:t>
            </a:r>
          </a:p>
        </p:txBody>
      </p:sp>
    </p:spTree>
    <p:extLst>
      <p:ext uri="{BB962C8B-B14F-4D97-AF65-F5344CB8AC3E}">
        <p14:creationId xmlns:p14="http://schemas.microsoft.com/office/powerpoint/2010/main" val="38061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C0838-C921-002F-4349-48621456A5A6}"/>
              </a:ext>
            </a:extLst>
          </p:cNvPr>
          <p:cNvSpPr>
            <a:spLocks noGrp="1"/>
          </p:cNvSpPr>
          <p:nvPr>
            <p:ph idx="1"/>
          </p:nvPr>
        </p:nvSpPr>
        <p:spPr>
          <a:xfrm>
            <a:off x="1066800" y="565265"/>
            <a:ext cx="10058400" cy="5702531"/>
          </a:xfrm>
        </p:spPr>
        <p:txBody>
          <a:bodyPr>
            <a:normAutofit fontScale="70000" lnSpcReduction="20000"/>
          </a:bodyPr>
          <a:lstStyle/>
          <a:p>
            <a:r>
              <a:rPr lang="en-US" sz="3100" dirty="0"/>
              <a:t>The `/` operator performs division.</a:t>
            </a:r>
          </a:p>
          <a:p>
            <a:r>
              <a:rPr lang="en-US" sz="3100" dirty="0"/>
              <a:t>Example:</a:t>
            </a:r>
          </a:p>
          <a:p>
            <a:r>
              <a:rPr lang="en-US" sz="3100" dirty="0"/>
              <a:t>  `84 / 2` evaluates to `42.0`</a:t>
            </a:r>
          </a:p>
          <a:p>
            <a:r>
              <a:rPr lang="en-US" sz="3100" dirty="0"/>
              <a:t>The result of division with the `/` operator is a floating-point number, even if the division is exact.</a:t>
            </a:r>
          </a:p>
          <a:p>
            <a:r>
              <a:rPr lang="en-US" sz="3100" dirty="0"/>
              <a:t>The `**` operator performs exponentiation, raising a number to a power.</a:t>
            </a:r>
          </a:p>
          <a:p>
            <a:r>
              <a:rPr lang="en-US" sz="3100" dirty="0"/>
              <a:t>Example:</a:t>
            </a:r>
          </a:p>
          <a:p>
            <a:r>
              <a:rPr lang="en-US" sz="3100" dirty="0"/>
              <a:t>  `6**2 + 6` evaluates to `42`</a:t>
            </a:r>
          </a:p>
          <a:p>
            <a:r>
              <a:rPr lang="en-US" sz="3100" dirty="0"/>
              <a:t>In Python, the `^` operator is a bitwise operator called XOR, not used for exponentiation.</a:t>
            </a:r>
          </a:p>
          <a:p>
            <a:r>
              <a:rPr lang="en-US" sz="3100" dirty="0"/>
              <a:t>Example:</a:t>
            </a:r>
          </a:p>
          <a:p>
            <a:r>
              <a:rPr lang="en-US" sz="3100" dirty="0"/>
              <a:t>  `6 ^ 2` evaluates to `4`</a:t>
            </a:r>
          </a:p>
          <a:p>
            <a:r>
              <a:rPr lang="en-US" sz="3100" dirty="0"/>
              <a:t>Bitwise operators are not covered in this book, but more information can be found at </a:t>
            </a:r>
            <a:r>
              <a:rPr lang="en-US" sz="3100" dirty="0">
                <a:hlinkClick r:id="rId2"/>
              </a:rPr>
              <a:t>http://wiki.python.org/moin/BitwiseOperators</a:t>
            </a:r>
            <a:r>
              <a:rPr lang="en-US" sz="3100" dirty="0"/>
              <a:t> </a:t>
            </a:r>
            <a:r>
              <a:rPr lang="en-US" sz="1400" dirty="0"/>
              <a:t>.</a:t>
            </a:r>
          </a:p>
          <a:p>
            <a:endParaRPr lang="en-US" dirty="0"/>
          </a:p>
        </p:txBody>
      </p:sp>
    </p:spTree>
    <p:extLst>
      <p:ext uri="{BB962C8B-B14F-4D97-AF65-F5344CB8AC3E}">
        <p14:creationId xmlns:p14="http://schemas.microsoft.com/office/powerpoint/2010/main" val="595317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6C01-2CF6-DD3D-6AD7-FAA9B07451FE}"/>
              </a:ext>
            </a:extLst>
          </p:cNvPr>
          <p:cNvSpPr>
            <a:spLocks noGrp="1"/>
          </p:cNvSpPr>
          <p:nvPr>
            <p:ph type="title"/>
          </p:nvPr>
        </p:nvSpPr>
        <p:spPr>
          <a:xfrm>
            <a:off x="1066800" y="642594"/>
            <a:ext cx="10058400" cy="896646"/>
          </a:xfrm>
        </p:spPr>
        <p:txBody>
          <a:bodyPr/>
          <a:lstStyle/>
          <a:p>
            <a:r>
              <a:rPr lang="en-US" b="1" dirty="0"/>
              <a:t>The while statement</a:t>
            </a:r>
          </a:p>
        </p:txBody>
      </p:sp>
      <p:sp>
        <p:nvSpPr>
          <p:cNvPr id="3" name="Content Placeholder 2">
            <a:extLst>
              <a:ext uri="{FF2B5EF4-FFF2-40B4-BE49-F238E27FC236}">
                <a16:creationId xmlns:a16="http://schemas.microsoft.com/office/drawing/2014/main" id="{6E067578-4AA5-842F-BA63-64B98CCFC88B}"/>
              </a:ext>
            </a:extLst>
          </p:cNvPr>
          <p:cNvSpPr>
            <a:spLocks noGrp="1"/>
          </p:cNvSpPr>
          <p:nvPr>
            <p:ph idx="1"/>
          </p:nvPr>
        </p:nvSpPr>
        <p:spPr>
          <a:xfrm>
            <a:off x="1066800" y="1539240"/>
            <a:ext cx="10058400" cy="4800600"/>
          </a:xfrm>
        </p:spPr>
        <p:txBody>
          <a:bodyPr>
            <a:normAutofit fontScale="92500"/>
          </a:bodyPr>
          <a:lstStyle/>
          <a:p>
            <a:r>
              <a:rPr lang="en-US" sz="2400" dirty="0"/>
              <a:t>Computers are often used to automate repetitive tasks. Repeating identical or similar tasks without making errors is something that computers do well and people do poorly. In a computer program, repetition is also called iteration.</a:t>
            </a:r>
          </a:p>
          <a:p>
            <a:r>
              <a:rPr lang="en-US" sz="2400" dirty="0"/>
              <a:t>Because iteration is so common, Python provides language features to make it easier. One is the </a:t>
            </a:r>
            <a:r>
              <a:rPr lang="en-US" sz="2400" b="1" i="1" dirty="0"/>
              <a:t>for</a:t>
            </a:r>
            <a:r>
              <a:rPr lang="en-US" sz="2400" dirty="0"/>
              <a:t> statement and another is the </a:t>
            </a:r>
            <a:r>
              <a:rPr lang="en-US" sz="2400" b="1" i="1" dirty="0"/>
              <a:t>while </a:t>
            </a:r>
            <a:r>
              <a:rPr lang="en-US" sz="2400" dirty="0"/>
              <a:t>statement. Here is a version of countdown that uses a </a:t>
            </a:r>
            <a:r>
              <a:rPr lang="en-US" sz="2400" b="1" i="1" dirty="0"/>
              <a:t>while </a:t>
            </a:r>
            <a:r>
              <a:rPr lang="en-US" sz="2400" dirty="0"/>
              <a:t>statement:</a:t>
            </a:r>
          </a:p>
          <a:p>
            <a:r>
              <a:rPr lang="en-US" sz="2400" dirty="0"/>
              <a:t>def countdown(n):</a:t>
            </a:r>
          </a:p>
          <a:p>
            <a:pPr lvl="1"/>
            <a:r>
              <a:rPr lang="en-US" sz="2000" dirty="0"/>
              <a:t>while n &gt; 0:</a:t>
            </a:r>
          </a:p>
          <a:p>
            <a:pPr lvl="2"/>
            <a:r>
              <a:rPr lang="en-US" sz="2000" dirty="0"/>
              <a:t>print(n)</a:t>
            </a:r>
          </a:p>
          <a:p>
            <a:pPr lvl="2"/>
            <a:r>
              <a:rPr lang="en-US" sz="2000" dirty="0"/>
              <a:t>n = n - 1</a:t>
            </a:r>
          </a:p>
          <a:p>
            <a:pPr lvl="1"/>
            <a:r>
              <a:rPr lang="en-US" sz="2000" dirty="0"/>
              <a:t>print('Blastoff!')</a:t>
            </a:r>
          </a:p>
        </p:txBody>
      </p:sp>
    </p:spTree>
    <p:extLst>
      <p:ext uri="{BB962C8B-B14F-4D97-AF65-F5344CB8AC3E}">
        <p14:creationId xmlns:p14="http://schemas.microsoft.com/office/powerpoint/2010/main" val="38688974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007FE-6096-0AF2-760C-4CDF9FF88324}"/>
              </a:ext>
            </a:extLst>
          </p:cNvPr>
          <p:cNvSpPr>
            <a:spLocks noGrp="1"/>
          </p:cNvSpPr>
          <p:nvPr>
            <p:ph idx="1"/>
          </p:nvPr>
        </p:nvSpPr>
        <p:spPr>
          <a:xfrm>
            <a:off x="1066800" y="731520"/>
            <a:ext cx="10058400" cy="5394960"/>
          </a:xfrm>
        </p:spPr>
        <p:txBody>
          <a:bodyPr>
            <a:normAutofit fontScale="85000" lnSpcReduction="20000"/>
          </a:bodyPr>
          <a:lstStyle/>
          <a:p>
            <a:r>
              <a:rPr lang="en-US" sz="2800" dirty="0"/>
              <a:t>You can almost read the while statement as if it were English. It means, “While n is greater than 0, display the value of n and then decrement n. When you get to 0, display the word Blastoff!”</a:t>
            </a:r>
          </a:p>
          <a:p>
            <a:r>
              <a:rPr lang="en-US" sz="2800" dirty="0"/>
              <a:t>More formally, here is the flow of execution for a while statement: </a:t>
            </a:r>
          </a:p>
          <a:p>
            <a:pPr marL="617220" lvl="1" indent="-342900">
              <a:buFont typeface="+mj-lt"/>
              <a:buAutoNum type="arabicPeriod"/>
            </a:pPr>
            <a:r>
              <a:rPr lang="en-US" sz="2400" dirty="0"/>
              <a:t>Determine whether the condition is true or false.</a:t>
            </a:r>
          </a:p>
          <a:p>
            <a:pPr marL="617220" lvl="1" indent="-342900">
              <a:buFont typeface="+mj-lt"/>
              <a:buAutoNum type="arabicPeriod"/>
            </a:pPr>
            <a:r>
              <a:rPr lang="en-US" sz="2400" dirty="0"/>
              <a:t>If false, exit the while statement and continue execution at the next statement. </a:t>
            </a:r>
          </a:p>
          <a:p>
            <a:pPr marL="617220" lvl="1" indent="-342900">
              <a:buFont typeface="+mj-lt"/>
              <a:buAutoNum type="arabicPeriod"/>
            </a:pPr>
            <a:r>
              <a:rPr lang="en-US" sz="2400" dirty="0"/>
              <a:t>If the condition is true, run the body and then go back to step 1. </a:t>
            </a:r>
          </a:p>
          <a:p>
            <a:r>
              <a:rPr lang="en-US" sz="2800" dirty="0"/>
              <a:t>This type of flow is called a loop because the third step loops back around to the top. The body of the loop should change the value of one or more variables so that the condition becomes false eventually and the loop terminates. </a:t>
            </a:r>
          </a:p>
          <a:p>
            <a:r>
              <a:rPr lang="en-US" sz="2800" dirty="0"/>
              <a:t>Otherwise the loop will repeat forever, which is called an infinite loop. An endless source of amusement for computer scientists is the observation that the directions on shampoo, “Lather, rinse, repeat”, are an infinite loop. </a:t>
            </a:r>
          </a:p>
          <a:p>
            <a:endParaRPr lang="en-US" dirty="0"/>
          </a:p>
        </p:txBody>
      </p:sp>
    </p:spTree>
    <p:extLst>
      <p:ext uri="{BB962C8B-B14F-4D97-AF65-F5344CB8AC3E}">
        <p14:creationId xmlns:p14="http://schemas.microsoft.com/office/powerpoint/2010/main" val="31147616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EE52E-FBEA-9F7A-D2A0-67736E4809C1}"/>
              </a:ext>
            </a:extLst>
          </p:cNvPr>
          <p:cNvSpPr>
            <a:spLocks noGrp="1"/>
          </p:cNvSpPr>
          <p:nvPr>
            <p:ph idx="1"/>
          </p:nvPr>
        </p:nvSpPr>
        <p:spPr>
          <a:xfrm>
            <a:off x="1066800" y="518160"/>
            <a:ext cx="10058400" cy="5821680"/>
          </a:xfrm>
        </p:spPr>
        <p:txBody>
          <a:bodyPr>
            <a:normAutofit fontScale="92500" lnSpcReduction="10000"/>
          </a:bodyPr>
          <a:lstStyle/>
          <a:p>
            <a:r>
              <a:rPr lang="en-US" sz="2800" dirty="0"/>
              <a:t>In the case of countdown, we can prove that the loop terminates: if </a:t>
            </a:r>
            <a:r>
              <a:rPr lang="en-US" sz="2800" b="1" i="1" dirty="0"/>
              <a:t>n</a:t>
            </a:r>
            <a:r>
              <a:rPr lang="en-US" sz="2800" dirty="0"/>
              <a:t> is zero or negative, the loop never runs. Otherwise, n gets smaller each time through the loop, so eventually we have to get to 0.</a:t>
            </a:r>
          </a:p>
          <a:p>
            <a:r>
              <a:rPr lang="en-US" sz="2800" dirty="0"/>
              <a:t>For some other loops, it is not so easy to tell. For example:</a:t>
            </a:r>
          </a:p>
          <a:p>
            <a:pPr lvl="1"/>
            <a:r>
              <a:rPr lang="en-US" sz="2400" dirty="0"/>
              <a:t>def sequence(n):</a:t>
            </a:r>
          </a:p>
          <a:p>
            <a:pPr lvl="2"/>
            <a:r>
              <a:rPr lang="en-US" sz="2400" dirty="0"/>
              <a:t>while n != 1:</a:t>
            </a:r>
          </a:p>
          <a:p>
            <a:pPr lvl="3"/>
            <a:r>
              <a:rPr lang="en-US" sz="2400" dirty="0"/>
              <a:t>print(n)</a:t>
            </a:r>
          </a:p>
          <a:p>
            <a:pPr lvl="3"/>
            <a:r>
              <a:rPr lang="en-US" sz="2400" dirty="0"/>
              <a:t>if n % 2 == 0:                                     # n is even</a:t>
            </a:r>
          </a:p>
          <a:p>
            <a:pPr lvl="4"/>
            <a:r>
              <a:rPr lang="en-US" sz="2400" dirty="0"/>
              <a:t>n = n / 2</a:t>
            </a:r>
          </a:p>
          <a:p>
            <a:pPr lvl="2"/>
            <a:r>
              <a:rPr lang="en-US" sz="2400" dirty="0"/>
              <a:t>else:                                                            # n is odd</a:t>
            </a:r>
          </a:p>
          <a:p>
            <a:pPr lvl="3"/>
            <a:r>
              <a:rPr lang="en-US" sz="2400" dirty="0"/>
              <a:t>n = n*3 + 1</a:t>
            </a:r>
          </a:p>
          <a:p>
            <a:r>
              <a:rPr lang="en-US" sz="2800" dirty="0"/>
              <a:t>The condition for this loop is n != 1, so the loop will continue until n is 1, which makes the condition false.</a:t>
            </a:r>
          </a:p>
        </p:txBody>
      </p:sp>
    </p:spTree>
    <p:extLst>
      <p:ext uri="{BB962C8B-B14F-4D97-AF65-F5344CB8AC3E}">
        <p14:creationId xmlns:p14="http://schemas.microsoft.com/office/powerpoint/2010/main" val="2854237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B5440-BF3D-5533-7D12-631E2BB39E97}"/>
              </a:ext>
            </a:extLst>
          </p:cNvPr>
          <p:cNvSpPr>
            <a:spLocks noGrp="1"/>
          </p:cNvSpPr>
          <p:nvPr>
            <p:ph idx="1"/>
          </p:nvPr>
        </p:nvSpPr>
        <p:spPr>
          <a:xfrm>
            <a:off x="1066800" y="868680"/>
            <a:ext cx="10058400" cy="5084064"/>
          </a:xfrm>
        </p:spPr>
        <p:txBody>
          <a:bodyPr/>
          <a:lstStyle/>
          <a:p>
            <a:r>
              <a:rPr lang="en-US" sz="2800" dirty="0"/>
              <a:t>Each time through the loop, the program outputs the value of n and then checks whether it is even or odd.</a:t>
            </a:r>
          </a:p>
          <a:p>
            <a:r>
              <a:rPr lang="en-US" sz="2800" dirty="0"/>
              <a:t>If it is even, n is divided by 2. If it is odd, the value of n is replaced with n*3 + 1. For example, if the argument passed to sequence is 3, the resulting values of n are 3, 10, 5, 16, 8, 4, 2, 1.</a:t>
            </a:r>
          </a:p>
          <a:p>
            <a:r>
              <a:rPr lang="en-US" sz="2800" dirty="0"/>
              <a:t>The hard question is whether we can prove that this program terminates for all positive values of n. So far, no one has been able to prove it or disprove it! (See http: //en.wikipedia.org/wiki/</a:t>
            </a:r>
            <a:r>
              <a:rPr lang="en-US" sz="2800" dirty="0" err="1"/>
              <a:t>Collatz_conjecture</a:t>
            </a:r>
            <a:r>
              <a:rPr lang="en-US" sz="2800" dirty="0"/>
              <a:t>.)</a:t>
            </a:r>
          </a:p>
          <a:p>
            <a:endParaRPr lang="en-US" dirty="0"/>
          </a:p>
        </p:txBody>
      </p:sp>
    </p:spTree>
    <p:extLst>
      <p:ext uri="{BB962C8B-B14F-4D97-AF65-F5344CB8AC3E}">
        <p14:creationId xmlns:p14="http://schemas.microsoft.com/office/powerpoint/2010/main" val="3656523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1A10-A987-B58B-67C6-6C84C4C3DCD9}"/>
              </a:ext>
            </a:extLst>
          </p:cNvPr>
          <p:cNvSpPr>
            <a:spLocks noGrp="1"/>
          </p:cNvSpPr>
          <p:nvPr>
            <p:ph type="title"/>
          </p:nvPr>
        </p:nvSpPr>
        <p:spPr>
          <a:xfrm>
            <a:off x="1066800" y="642594"/>
            <a:ext cx="10058400" cy="927126"/>
          </a:xfrm>
        </p:spPr>
        <p:txBody>
          <a:bodyPr/>
          <a:lstStyle/>
          <a:p>
            <a:r>
              <a:rPr lang="en-US" b="1" dirty="0"/>
              <a:t>Python break Statement</a:t>
            </a:r>
          </a:p>
        </p:txBody>
      </p:sp>
      <p:sp>
        <p:nvSpPr>
          <p:cNvPr id="3" name="Content Placeholder 2">
            <a:extLst>
              <a:ext uri="{FF2B5EF4-FFF2-40B4-BE49-F238E27FC236}">
                <a16:creationId xmlns:a16="http://schemas.microsoft.com/office/drawing/2014/main" id="{6E80482A-CE41-3B37-386A-F9EA3DB0DFFE}"/>
              </a:ext>
            </a:extLst>
          </p:cNvPr>
          <p:cNvSpPr>
            <a:spLocks noGrp="1"/>
          </p:cNvSpPr>
          <p:nvPr>
            <p:ph idx="1"/>
          </p:nvPr>
        </p:nvSpPr>
        <p:spPr>
          <a:xfrm>
            <a:off x="1066800" y="1569720"/>
            <a:ext cx="10058400" cy="4800600"/>
          </a:xfrm>
        </p:spPr>
        <p:txBody>
          <a:bodyPr>
            <a:normAutofit/>
          </a:bodyPr>
          <a:lstStyle/>
          <a:p>
            <a:r>
              <a:rPr lang="en-US" sz="2400" dirty="0"/>
              <a:t>The break statement is used to terminate the loop immediately when it is encountered.</a:t>
            </a:r>
          </a:p>
          <a:p>
            <a:r>
              <a:rPr lang="en-US" sz="2400" dirty="0"/>
              <a:t>The syntax of the break statement is: </a:t>
            </a:r>
            <a:r>
              <a:rPr lang="en-US" sz="2400" b="1" i="1" dirty="0"/>
              <a:t>break</a:t>
            </a:r>
          </a:p>
          <a:p>
            <a:r>
              <a:rPr lang="en-US" sz="2400" dirty="0"/>
              <a:t>The working of break statement in for loop and while loop is shown below.</a:t>
            </a:r>
          </a:p>
          <a:p>
            <a:endParaRPr lang="en-US" sz="2400" dirty="0"/>
          </a:p>
        </p:txBody>
      </p:sp>
      <p:pic>
        <p:nvPicPr>
          <p:cNvPr id="9" name="Picture 8">
            <a:extLst>
              <a:ext uri="{FF2B5EF4-FFF2-40B4-BE49-F238E27FC236}">
                <a16:creationId xmlns:a16="http://schemas.microsoft.com/office/drawing/2014/main" id="{4821DE62-F291-7AB9-3206-B94A833C8340}"/>
              </a:ext>
            </a:extLst>
          </p:cNvPr>
          <p:cNvPicPr>
            <a:picLocks noChangeAspect="1"/>
          </p:cNvPicPr>
          <p:nvPr/>
        </p:nvPicPr>
        <p:blipFill>
          <a:blip r:embed="rId2"/>
          <a:stretch>
            <a:fillRect/>
          </a:stretch>
        </p:blipFill>
        <p:spPr>
          <a:xfrm>
            <a:off x="7339100" y="3762434"/>
            <a:ext cx="3191741" cy="2607886"/>
          </a:xfrm>
          <a:prstGeom prst="rect">
            <a:avLst/>
          </a:prstGeom>
        </p:spPr>
      </p:pic>
      <p:pic>
        <p:nvPicPr>
          <p:cNvPr id="11" name="Picture 10">
            <a:extLst>
              <a:ext uri="{FF2B5EF4-FFF2-40B4-BE49-F238E27FC236}">
                <a16:creationId xmlns:a16="http://schemas.microsoft.com/office/drawing/2014/main" id="{26106149-F86E-3046-2C86-95655FFBD586}"/>
              </a:ext>
            </a:extLst>
          </p:cNvPr>
          <p:cNvPicPr>
            <a:picLocks noChangeAspect="1"/>
          </p:cNvPicPr>
          <p:nvPr/>
        </p:nvPicPr>
        <p:blipFill>
          <a:blip r:embed="rId3"/>
          <a:stretch>
            <a:fillRect/>
          </a:stretch>
        </p:blipFill>
        <p:spPr>
          <a:xfrm>
            <a:off x="1323660" y="3849434"/>
            <a:ext cx="3529242" cy="2520886"/>
          </a:xfrm>
          <a:prstGeom prst="rect">
            <a:avLst/>
          </a:prstGeom>
        </p:spPr>
      </p:pic>
    </p:spTree>
    <p:extLst>
      <p:ext uri="{BB962C8B-B14F-4D97-AF65-F5344CB8AC3E}">
        <p14:creationId xmlns:p14="http://schemas.microsoft.com/office/powerpoint/2010/main" val="3538304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9FD4-FA18-AE58-40A4-E329FD84892A}"/>
              </a:ext>
            </a:extLst>
          </p:cNvPr>
          <p:cNvSpPr>
            <a:spLocks noGrp="1"/>
          </p:cNvSpPr>
          <p:nvPr>
            <p:ph idx="1"/>
          </p:nvPr>
        </p:nvSpPr>
        <p:spPr>
          <a:xfrm>
            <a:off x="1066800" y="457200"/>
            <a:ext cx="10058400" cy="5958840"/>
          </a:xfrm>
        </p:spPr>
        <p:txBody>
          <a:bodyPr>
            <a:normAutofit fontScale="92500" lnSpcReduction="10000"/>
          </a:bodyPr>
          <a:lstStyle/>
          <a:p>
            <a:pPr marL="0" indent="0">
              <a:buNone/>
            </a:pPr>
            <a:r>
              <a:rPr lang="en-US" sz="2400" b="1" dirty="0"/>
              <a:t>1. Break statement with</a:t>
            </a:r>
            <a:r>
              <a:rPr lang="en-US" sz="2400" b="1" i="1" u="sng" dirty="0"/>
              <a:t> for </a:t>
            </a:r>
            <a:r>
              <a:rPr lang="en-US" sz="2400" b="1" dirty="0"/>
              <a:t>loop</a:t>
            </a:r>
          </a:p>
          <a:p>
            <a:r>
              <a:rPr lang="en-US" sz="2400" dirty="0"/>
              <a:t>We can use the </a:t>
            </a:r>
            <a:r>
              <a:rPr lang="en-US" sz="2400" b="1" i="1" dirty="0"/>
              <a:t>break</a:t>
            </a:r>
            <a:r>
              <a:rPr lang="en-US" sz="2400" dirty="0"/>
              <a:t> statement with the </a:t>
            </a:r>
            <a:r>
              <a:rPr lang="en-US" sz="2400" b="1" i="1" dirty="0"/>
              <a:t>for</a:t>
            </a:r>
            <a:r>
              <a:rPr lang="en-US" sz="2400" dirty="0"/>
              <a:t> loop to terminate the loop when a certain condition is met. For example,</a:t>
            </a:r>
          </a:p>
          <a:p>
            <a:pPr lvl="1"/>
            <a:r>
              <a:rPr lang="en-US" sz="2000" dirty="0"/>
              <a:t>for i in range(5):</a:t>
            </a:r>
          </a:p>
          <a:p>
            <a:pPr lvl="1"/>
            <a:r>
              <a:rPr lang="en-US" sz="2000" dirty="0"/>
              <a:t>    if i == 3:</a:t>
            </a:r>
          </a:p>
          <a:p>
            <a:pPr lvl="1"/>
            <a:r>
              <a:rPr lang="en-US" sz="2000" dirty="0"/>
              <a:t>        break</a:t>
            </a:r>
          </a:p>
          <a:p>
            <a:pPr lvl="1"/>
            <a:r>
              <a:rPr lang="en-US" sz="2000" dirty="0"/>
              <a:t>    print(i)</a:t>
            </a:r>
          </a:p>
          <a:p>
            <a:r>
              <a:rPr lang="en-US" sz="2400" dirty="0"/>
              <a:t>In the above example, we have used the for loop to print the value of i. Notice the use of the break statement,</a:t>
            </a:r>
          </a:p>
          <a:p>
            <a:pPr lvl="1"/>
            <a:r>
              <a:rPr lang="en-US" sz="2400" dirty="0"/>
              <a:t>if i == 3:</a:t>
            </a:r>
          </a:p>
          <a:p>
            <a:pPr lvl="1"/>
            <a:r>
              <a:rPr lang="en-US" sz="2400" dirty="0"/>
              <a:t>    break</a:t>
            </a:r>
          </a:p>
          <a:p>
            <a:r>
              <a:rPr lang="en-US" sz="2400" dirty="0"/>
              <a:t>Here, when i is equal to 3, the break statement terminates the loop. Hence, the output doesn't include values after 2.</a:t>
            </a:r>
          </a:p>
          <a:p>
            <a:r>
              <a:rPr lang="en-US" sz="2400" b="1" dirty="0"/>
              <a:t>Note: </a:t>
            </a:r>
            <a:r>
              <a:rPr lang="en-US" sz="2400" dirty="0"/>
              <a:t>The break statement is almost always used with decision-making statements.</a:t>
            </a:r>
          </a:p>
        </p:txBody>
      </p:sp>
    </p:spTree>
    <p:extLst>
      <p:ext uri="{BB962C8B-B14F-4D97-AF65-F5344CB8AC3E}">
        <p14:creationId xmlns:p14="http://schemas.microsoft.com/office/powerpoint/2010/main" val="36383970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A8C4C-7438-4EE6-F333-92FCF7B5691E}"/>
              </a:ext>
            </a:extLst>
          </p:cNvPr>
          <p:cNvSpPr>
            <a:spLocks noGrp="1"/>
          </p:cNvSpPr>
          <p:nvPr>
            <p:ph idx="1"/>
          </p:nvPr>
        </p:nvSpPr>
        <p:spPr>
          <a:xfrm>
            <a:off x="1066800" y="533400"/>
            <a:ext cx="10058400" cy="5806440"/>
          </a:xfrm>
        </p:spPr>
        <p:txBody>
          <a:bodyPr>
            <a:normAutofit fontScale="92500" lnSpcReduction="10000"/>
          </a:bodyPr>
          <a:lstStyle/>
          <a:p>
            <a:pPr marL="0" indent="0">
              <a:buNone/>
            </a:pPr>
            <a:r>
              <a:rPr lang="en-US" sz="2800" b="1" dirty="0"/>
              <a:t>2. Break statement with while loop</a:t>
            </a:r>
          </a:p>
          <a:p>
            <a:r>
              <a:rPr lang="en-US" sz="2400" dirty="0"/>
              <a:t>We can also terminate the while loop using the break statement. For example,</a:t>
            </a:r>
          </a:p>
          <a:p>
            <a:pPr lvl="1"/>
            <a:r>
              <a:rPr lang="en-US" sz="2400" dirty="0"/>
              <a:t># program to find first 5 multiples of 6</a:t>
            </a:r>
          </a:p>
          <a:p>
            <a:pPr lvl="1"/>
            <a:r>
              <a:rPr lang="en-US" sz="2400" dirty="0"/>
              <a:t>i = 1</a:t>
            </a:r>
          </a:p>
          <a:p>
            <a:pPr lvl="1"/>
            <a:r>
              <a:rPr lang="en-US" sz="2400" dirty="0"/>
              <a:t>while i &lt;= 10:</a:t>
            </a:r>
          </a:p>
          <a:p>
            <a:pPr lvl="1"/>
            <a:r>
              <a:rPr lang="en-US" sz="2400" dirty="0"/>
              <a:t>    print('6 * ',(i), '=',6 * i)</a:t>
            </a:r>
          </a:p>
          <a:p>
            <a:pPr lvl="1"/>
            <a:r>
              <a:rPr lang="en-US" sz="2400" dirty="0"/>
              <a:t>    if i &gt;= 5:</a:t>
            </a:r>
          </a:p>
          <a:p>
            <a:pPr lvl="1"/>
            <a:r>
              <a:rPr lang="en-US" sz="2400" dirty="0"/>
              <a:t>        break</a:t>
            </a:r>
          </a:p>
          <a:p>
            <a:pPr lvl="1"/>
            <a:r>
              <a:rPr lang="en-US" sz="2400" dirty="0"/>
              <a:t>        i = i + 1</a:t>
            </a:r>
          </a:p>
          <a:p>
            <a:r>
              <a:rPr lang="en-US" sz="2400" dirty="0"/>
              <a:t>In the above example, we have used the while loop to find the first 5 multiples of 6. Here notice the line,</a:t>
            </a:r>
          </a:p>
          <a:p>
            <a:pPr lvl="1"/>
            <a:r>
              <a:rPr lang="en-US" sz="2400" dirty="0"/>
              <a:t>if i &gt;= 5:</a:t>
            </a:r>
          </a:p>
          <a:p>
            <a:pPr lvl="1"/>
            <a:r>
              <a:rPr lang="en-US" sz="2400" dirty="0"/>
              <a:t>    break</a:t>
            </a:r>
          </a:p>
          <a:p>
            <a:r>
              <a:rPr lang="en-US" sz="2400" dirty="0"/>
              <a:t>This means when i is greater than or equal to 5, the while loop is terminated.</a:t>
            </a:r>
          </a:p>
        </p:txBody>
      </p:sp>
    </p:spTree>
    <p:extLst>
      <p:ext uri="{BB962C8B-B14F-4D97-AF65-F5344CB8AC3E}">
        <p14:creationId xmlns:p14="http://schemas.microsoft.com/office/powerpoint/2010/main" val="37619465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35DA-704F-15AE-AE3F-8315F65EBB18}"/>
              </a:ext>
            </a:extLst>
          </p:cNvPr>
          <p:cNvSpPr>
            <a:spLocks noGrp="1"/>
          </p:cNvSpPr>
          <p:nvPr>
            <p:ph type="title"/>
          </p:nvPr>
        </p:nvSpPr>
        <p:spPr>
          <a:xfrm>
            <a:off x="1066800" y="642594"/>
            <a:ext cx="10058400" cy="805206"/>
          </a:xfrm>
        </p:spPr>
        <p:txBody>
          <a:bodyPr/>
          <a:lstStyle/>
          <a:p>
            <a:r>
              <a:rPr lang="en-US" b="1" dirty="0"/>
              <a:t>Python continue Statement</a:t>
            </a:r>
          </a:p>
        </p:txBody>
      </p:sp>
      <p:sp>
        <p:nvSpPr>
          <p:cNvPr id="3" name="Content Placeholder 2">
            <a:extLst>
              <a:ext uri="{FF2B5EF4-FFF2-40B4-BE49-F238E27FC236}">
                <a16:creationId xmlns:a16="http://schemas.microsoft.com/office/drawing/2014/main" id="{A7BA06E5-51A8-D088-FF2F-49BE2CF3C84B}"/>
              </a:ext>
            </a:extLst>
          </p:cNvPr>
          <p:cNvSpPr>
            <a:spLocks noGrp="1"/>
          </p:cNvSpPr>
          <p:nvPr>
            <p:ph idx="1"/>
          </p:nvPr>
        </p:nvSpPr>
        <p:spPr>
          <a:xfrm>
            <a:off x="1066800" y="1447800"/>
            <a:ext cx="10058400" cy="4504944"/>
          </a:xfrm>
        </p:spPr>
        <p:txBody>
          <a:bodyPr>
            <a:normAutofit/>
          </a:bodyPr>
          <a:lstStyle/>
          <a:p>
            <a:r>
              <a:rPr lang="en-US" sz="2400" dirty="0"/>
              <a:t>The continue statement is used to skip the current iteration of the loop and the control flow of the program goes to the next iteration.</a:t>
            </a:r>
          </a:p>
          <a:p>
            <a:r>
              <a:rPr lang="en-US" sz="2400" dirty="0"/>
              <a:t>The syntax of the continue statement is: continue</a:t>
            </a:r>
          </a:p>
          <a:p>
            <a:r>
              <a:rPr lang="en-US" sz="2400" dirty="0"/>
              <a:t>The working of the continue statement in for and while loop is shown below.</a:t>
            </a:r>
          </a:p>
        </p:txBody>
      </p:sp>
      <p:pic>
        <p:nvPicPr>
          <p:cNvPr id="5" name="Picture 4">
            <a:extLst>
              <a:ext uri="{FF2B5EF4-FFF2-40B4-BE49-F238E27FC236}">
                <a16:creationId xmlns:a16="http://schemas.microsoft.com/office/drawing/2014/main" id="{855FCF11-812E-B640-E56D-DA3C065DBB24}"/>
              </a:ext>
            </a:extLst>
          </p:cNvPr>
          <p:cNvPicPr>
            <a:picLocks noChangeAspect="1"/>
          </p:cNvPicPr>
          <p:nvPr/>
        </p:nvPicPr>
        <p:blipFill>
          <a:blip r:embed="rId2"/>
          <a:stretch>
            <a:fillRect/>
          </a:stretch>
        </p:blipFill>
        <p:spPr>
          <a:xfrm>
            <a:off x="2338213" y="4024395"/>
            <a:ext cx="3259795" cy="2191011"/>
          </a:xfrm>
          <a:prstGeom prst="rect">
            <a:avLst/>
          </a:prstGeom>
        </p:spPr>
      </p:pic>
      <p:pic>
        <p:nvPicPr>
          <p:cNvPr id="7" name="Picture 6">
            <a:extLst>
              <a:ext uri="{FF2B5EF4-FFF2-40B4-BE49-F238E27FC236}">
                <a16:creationId xmlns:a16="http://schemas.microsoft.com/office/drawing/2014/main" id="{7EC8955C-5B72-32BB-584A-D57B9EF433E7}"/>
              </a:ext>
            </a:extLst>
          </p:cNvPr>
          <p:cNvPicPr>
            <a:picLocks noChangeAspect="1"/>
          </p:cNvPicPr>
          <p:nvPr/>
        </p:nvPicPr>
        <p:blipFill>
          <a:blip r:embed="rId3"/>
          <a:stretch>
            <a:fillRect/>
          </a:stretch>
        </p:blipFill>
        <p:spPr>
          <a:xfrm>
            <a:off x="7119406" y="4024395"/>
            <a:ext cx="2734381" cy="2191011"/>
          </a:xfrm>
          <a:prstGeom prst="rect">
            <a:avLst/>
          </a:prstGeom>
        </p:spPr>
      </p:pic>
    </p:spTree>
    <p:extLst>
      <p:ext uri="{BB962C8B-B14F-4D97-AF65-F5344CB8AC3E}">
        <p14:creationId xmlns:p14="http://schemas.microsoft.com/office/powerpoint/2010/main" val="15470312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A4DF-E28D-F9ED-388A-5CF494C3A402}"/>
              </a:ext>
            </a:extLst>
          </p:cNvPr>
          <p:cNvSpPr>
            <a:spLocks noGrp="1"/>
          </p:cNvSpPr>
          <p:nvPr>
            <p:ph idx="1"/>
          </p:nvPr>
        </p:nvSpPr>
        <p:spPr>
          <a:xfrm>
            <a:off x="1066800" y="502920"/>
            <a:ext cx="10058400" cy="5867400"/>
          </a:xfrm>
        </p:spPr>
        <p:txBody>
          <a:bodyPr>
            <a:normAutofit fontScale="92500" lnSpcReduction="20000"/>
          </a:bodyPr>
          <a:lstStyle/>
          <a:p>
            <a:pPr marL="0" indent="0">
              <a:buNone/>
            </a:pPr>
            <a:r>
              <a:rPr lang="en-US" sz="3000" b="1" dirty="0"/>
              <a:t>1. Continue Statement with </a:t>
            </a:r>
            <a:r>
              <a:rPr lang="en-US" sz="3000" b="1" i="1" u="sng" dirty="0"/>
              <a:t>for</a:t>
            </a:r>
            <a:r>
              <a:rPr lang="en-US" sz="3000" b="1" i="1" dirty="0"/>
              <a:t> </a:t>
            </a:r>
            <a:r>
              <a:rPr lang="en-US" sz="3000" b="1" dirty="0"/>
              <a:t>Loop</a:t>
            </a:r>
          </a:p>
          <a:p>
            <a:r>
              <a:rPr lang="en-US" sz="3000" dirty="0"/>
              <a:t>We can use the continue statement with the for loop to skip the current iteration of the loop. Then the control of the program jumps to the next iteration. For example,</a:t>
            </a:r>
          </a:p>
          <a:p>
            <a:pPr lvl="1"/>
            <a:r>
              <a:rPr lang="en-US" sz="2600" dirty="0"/>
              <a:t>for i in range(5):</a:t>
            </a:r>
          </a:p>
          <a:p>
            <a:pPr lvl="1"/>
            <a:r>
              <a:rPr lang="en-US" sz="2600" dirty="0"/>
              <a:t>    if i == 3:</a:t>
            </a:r>
          </a:p>
          <a:p>
            <a:pPr lvl="1"/>
            <a:r>
              <a:rPr lang="en-US" sz="2600" dirty="0"/>
              <a:t>        continue</a:t>
            </a:r>
          </a:p>
          <a:p>
            <a:pPr lvl="1"/>
            <a:r>
              <a:rPr lang="en-US" sz="2600" dirty="0"/>
              <a:t>    print(i)</a:t>
            </a:r>
          </a:p>
          <a:p>
            <a:r>
              <a:rPr lang="en-US" sz="3000" dirty="0"/>
              <a:t>In the above example, we have used the for loop to print the value of i. Notice the use of the continue statement,</a:t>
            </a:r>
          </a:p>
          <a:p>
            <a:pPr lvl="1"/>
            <a:r>
              <a:rPr lang="en-US" sz="2600" dirty="0"/>
              <a:t>if i == 3:</a:t>
            </a:r>
          </a:p>
          <a:p>
            <a:pPr lvl="1"/>
            <a:r>
              <a:rPr lang="en-US" sz="2600" dirty="0"/>
              <a:t>    continue</a:t>
            </a:r>
          </a:p>
          <a:p>
            <a:r>
              <a:rPr lang="en-US" sz="3000" dirty="0"/>
              <a:t>Here, when i is equal to 3, the continue statement is executed. Hence, the value 3 is not printed to the output.</a:t>
            </a:r>
          </a:p>
          <a:p>
            <a:endParaRPr lang="en-US" dirty="0"/>
          </a:p>
        </p:txBody>
      </p:sp>
    </p:spTree>
    <p:extLst>
      <p:ext uri="{BB962C8B-B14F-4D97-AF65-F5344CB8AC3E}">
        <p14:creationId xmlns:p14="http://schemas.microsoft.com/office/powerpoint/2010/main" val="27869998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CB7A83-5FC1-E24E-CF6A-D07FFB5EDD23}"/>
              </a:ext>
            </a:extLst>
          </p:cNvPr>
          <p:cNvSpPr>
            <a:spLocks noGrp="1"/>
          </p:cNvSpPr>
          <p:nvPr>
            <p:ph idx="1"/>
          </p:nvPr>
        </p:nvSpPr>
        <p:spPr>
          <a:xfrm>
            <a:off x="1066800" y="411480"/>
            <a:ext cx="10058400" cy="6019800"/>
          </a:xfrm>
        </p:spPr>
        <p:txBody>
          <a:bodyPr>
            <a:normAutofit fontScale="85000" lnSpcReduction="20000"/>
          </a:bodyPr>
          <a:lstStyle/>
          <a:p>
            <a:pPr marL="0" indent="0">
              <a:buNone/>
            </a:pPr>
            <a:r>
              <a:rPr lang="en-US" sz="3000" b="1" dirty="0"/>
              <a:t>2. Continue Statement with </a:t>
            </a:r>
            <a:r>
              <a:rPr lang="en-US" sz="3000" b="1" i="1" u="sng" dirty="0"/>
              <a:t>while</a:t>
            </a:r>
            <a:r>
              <a:rPr lang="en-US" sz="3000" b="1" dirty="0"/>
              <a:t> Loop</a:t>
            </a:r>
          </a:p>
          <a:p>
            <a:r>
              <a:rPr lang="en-US" sz="3000" dirty="0"/>
              <a:t>In Python, we can also skip the current iteration of the while loop using the continue statement. For example,</a:t>
            </a:r>
          </a:p>
          <a:p>
            <a:pPr lvl="1"/>
            <a:r>
              <a:rPr lang="en-US" sz="2600" dirty="0"/>
              <a:t># program to print odd numbers from 1 to 10</a:t>
            </a:r>
          </a:p>
          <a:p>
            <a:pPr lvl="1"/>
            <a:r>
              <a:rPr lang="en-US" sz="2600" dirty="0"/>
              <a:t>num = 0</a:t>
            </a:r>
          </a:p>
          <a:p>
            <a:pPr lvl="1"/>
            <a:r>
              <a:rPr lang="en-US" sz="2600" dirty="0"/>
              <a:t>while num &lt; 10:</a:t>
            </a:r>
          </a:p>
          <a:p>
            <a:pPr lvl="1"/>
            <a:r>
              <a:rPr lang="en-US" sz="2600" dirty="0"/>
              <a:t>    num += 1</a:t>
            </a:r>
          </a:p>
          <a:p>
            <a:pPr lvl="1"/>
            <a:r>
              <a:rPr lang="en-US" sz="2600" dirty="0"/>
              <a:t>        if (num % 2) == 0:</a:t>
            </a:r>
          </a:p>
          <a:p>
            <a:pPr lvl="1"/>
            <a:r>
              <a:rPr lang="en-US" sz="2600" dirty="0"/>
              <a:t>        continue</a:t>
            </a:r>
          </a:p>
          <a:p>
            <a:pPr lvl="1"/>
            <a:r>
              <a:rPr lang="en-US" sz="2600" dirty="0"/>
              <a:t>    print(num)</a:t>
            </a:r>
          </a:p>
          <a:p>
            <a:r>
              <a:rPr lang="en-US" sz="3000" dirty="0"/>
              <a:t>In the above example, we have used the while loop to print the odd numbers between 1 to 10. Notice the line,</a:t>
            </a:r>
          </a:p>
          <a:p>
            <a:pPr lvl="1"/>
            <a:r>
              <a:rPr lang="en-US" sz="2600" dirty="0"/>
              <a:t>if (num % 2) == 0:</a:t>
            </a:r>
          </a:p>
          <a:p>
            <a:pPr lvl="1"/>
            <a:r>
              <a:rPr lang="en-US" sz="2600" dirty="0"/>
              <a:t>    continue</a:t>
            </a:r>
          </a:p>
          <a:p>
            <a:r>
              <a:rPr lang="en-US" sz="3000" dirty="0"/>
              <a:t>Here, when the number is even, the continue statement skips the current iteration and starts the next iteration.</a:t>
            </a:r>
          </a:p>
          <a:p>
            <a:endParaRPr lang="en-US" dirty="0"/>
          </a:p>
        </p:txBody>
      </p:sp>
    </p:spTree>
    <p:extLst>
      <p:ext uri="{BB962C8B-B14F-4D97-AF65-F5344CB8AC3E}">
        <p14:creationId xmlns:p14="http://schemas.microsoft.com/office/powerpoint/2010/main" val="1723174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1901-090C-1401-DB57-ADC24B351A14}"/>
              </a:ext>
            </a:extLst>
          </p:cNvPr>
          <p:cNvSpPr>
            <a:spLocks noGrp="1"/>
          </p:cNvSpPr>
          <p:nvPr>
            <p:ph type="title"/>
          </p:nvPr>
        </p:nvSpPr>
        <p:spPr/>
        <p:txBody>
          <a:bodyPr/>
          <a:lstStyle/>
          <a:p>
            <a:r>
              <a:rPr lang="en-US" b="1" dirty="0"/>
              <a:t>Topics </a:t>
            </a:r>
          </a:p>
        </p:txBody>
      </p:sp>
      <p:sp>
        <p:nvSpPr>
          <p:cNvPr id="3" name="Content Placeholder 2">
            <a:extLst>
              <a:ext uri="{FF2B5EF4-FFF2-40B4-BE49-F238E27FC236}">
                <a16:creationId xmlns:a16="http://schemas.microsoft.com/office/drawing/2014/main" id="{E46520D4-98DC-E5BD-129E-059022339F34}"/>
              </a:ext>
            </a:extLst>
          </p:cNvPr>
          <p:cNvSpPr>
            <a:spLocks noGrp="1"/>
          </p:cNvSpPr>
          <p:nvPr>
            <p:ph idx="1"/>
          </p:nvPr>
        </p:nvSpPr>
        <p:spPr/>
        <p:txBody>
          <a:bodyPr/>
          <a:lstStyle/>
          <a:p>
            <a:pPr marL="514350" indent="-514350">
              <a:buFont typeface="+mj-lt"/>
              <a:buAutoNum type="arabicPeriod"/>
            </a:pPr>
            <a:r>
              <a:rPr lang="en-US" sz="3200" dirty="0"/>
              <a:t>Introduction to fundamental programming concepts</a:t>
            </a:r>
          </a:p>
          <a:p>
            <a:pPr marL="514350" indent="-514350">
              <a:buFont typeface="+mj-lt"/>
              <a:buAutoNum type="arabicPeriod"/>
            </a:pPr>
            <a:r>
              <a:rPr lang="en-US" sz="3200" dirty="0"/>
              <a:t>Computer programs</a:t>
            </a:r>
          </a:p>
          <a:p>
            <a:pPr marL="514350" indent="-514350">
              <a:buFont typeface="+mj-lt"/>
              <a:buAutoNum type="arabicPeriod"/>
            </a:pPr>
            <a:r>
              <a:rPr lang="en-US" sz="3200" dirty="0"/>
              <a:t>Debugging</a:t>
            </a:r>
          </a:p>
          <a:p>
            <a:pPr marL="514350" indent="-514350">
              <a:buFont typeface="+mj-lt"/>
              <a:buAutoNum type="arabicPeriod"/>
            </a:pPr>
            <a:r>
              <a:rPr lang="en-US" sz="3200" dirty="0"/>
              <a:t>Errors</a:t>
            </a:r>
          </a:p>
          <a:p>
            <a:pPr marL="514350" indent="-514350">
              <a:buFont typeface="+mj-lt"/>
              <a:buAutoNum type="arabicPeriod"/>
            </a:pPr>
            <a:r>
              <a:rPr lang="en-US" sz="3200" dirty="0"/>
              <a:t>Formal and natural languages</a:t>
            </a:r>
          </a:p>
          <a:p>
            <a:endParaRPr lang="en-US" dirty="0"/>
          </a:p>
        </p:txBody>
      </p:sp>
    </p:spTree>
    <p:extLst>
      <p:ext uri="{BB962C8B-B14F-4D97-AF65-F5344CB8AC3E}">
        <p14:creationId xmlns:p14="http://schemas.microsoft.com/office/powerpoint/2010/main" val="425679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D4436-79CB-6224-9B69-16318756A1D7}"/>
              </a:ext>
            </a:extLst>
          </p:cNvPr>
          <p:cNvSpPr>
            <a:spLocks noGrp="1"/>
          </p:cNvSpPr>
          <p:nvPr>
            <p:ph idx="1"/>
          </p:nvPr>
        </p:nvSpPr>
        <p:spPr>
          <a:xfrm>
            <a:off x="1066800" y="814647"/>
            <a:ext cx="10058400" cy="5286895"/>
          </a:xfrm>
        </p:spPr>
        <p:txBody>
          <a:bodyPr>
            <a:normAutofit fontScale="92500" lnSpcReduction="10000"/>
          </a:bodyPr>
          <a:lstStyle/>
          <a:p>
            <a:pPr marL="0" indent="0">
              <a:buNone/>
            </a:pPr>
            <a:r>
              <a:rPr lang="en-US" sz="2400" b="1" dirty="0"/>
              <a:t>Value and types: </a:t>
            </a:r>
          </a:p>
          <a:p>
            <a:r>
              <a:rPr lang="en-US" sz="2400" dirty="0"/>
              <a:t>Values are basic elements that a program works with, such as letters or numbers.</a:t>
            </a:r>
          </a:p>
          <a:p>
            <a:r>
              <a:rPr lang="en-US" sz="2400" dirty="0"/>
              <a:t>Examples of values: 2 (integer), 42.0 (floating-point number), 'Hello, World!' (string).</a:t>
            </a:r>
          </a:p>
          <a:p>
            <a:r>
              <a:rPr lang="en-US" sz="2400" dirty="0"/>
              <a:t>Values belong to different types: integers (`int`), floating-point numbers (`float`), and strings (`str`).</a:t>
            </a:r>
          </a:p>
          <a:p>
            <a:r>
              <a:rPr lang="en-US" sz="2400" dirty="0"/>
              <a:t>The `type()` function can be used to determine the type of a value.</a:t>
            </a:r>
          </a:p>
          <a:p>
            <a:r>
              <a:rPr lang="en-US" sz="2400" dirty="0"/>
              <a:t>Examples:</a:t>
            </a:r>
          </a:p>
          <a:p>
            <a:r>
              <a:rPr lang="en-US" sz="2400" dirty="0"/>
              <a:t>  `type(2)` evaluates to `&lt;class 'int'&gt;`</a:t>
            </a:r>
          </a:p>
          <a:p>
            <a:r>
              <a:rPr lang="en-US" sz="2400" dirty="0"/>
              <a:t>  `type(42.0)` evaluates to `&lt;class 'float'&gt;`</a:t>
            </a:r>
          </a:p>
          <a:p>
            <a:r>
              <a:rPr lang="en-US" sz="2400" dirty="0"/>
              <a:t>  `type('Hello, World!')` evaluates to `&lt;class 'str'&gt;`</a:t>
            </a:r>
          </a:p>
        </p:txBody>
      </p:sp>
    </p:spTree>
    <p:extLst>
      <p:ext uri="{BB962C8B-B14F-4D97-AF65-F5344CB8AC3E}">
        <p14:creationId xmlns:p14="http://schemas.microsoft.com/office/powerpoint/2010/main" val="28304799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78E4-7E9E-9EE0-1170-D4F41D075B3E}"/>
              </a:ext>
            </a:extLst>
          </p:cNvPr>
          <p:cNvSpPr>
            <a:spLocks noGrp="1"/>
          </p:cNvSpPr>
          <p:nvPr>
            <p:ph type="title"/>
          </p:nvPr>
        </p:nvSpPr>
        <p:spPr>
          <a:xfrm>
            <a:off x="1066800" y="642594"/>
            <a:ext cx="10058400" cy="820446"/>
          </a:xfrm>
        </p:spPr>
        <p:txBody>
          <a:bodyPr/>
          <a:lstStyle/>
          <a:p>
            <a:r>
              <a:rPr lang="en-US" b="1" dirty="0"/>
              <a:t>Python Strings</a:t>
            </a:r>
          </a:p>
        </p:txBody>
      </p:sp>
      <p:sp>
        <p:nvSpPr>
          <p:cNvPr id="3" name="Content Placeholder 2">
            <a:extLst>
              <a:ext uri="{FF2B5EF4-FFF2-40B4-BE49-F238E27FC236}">
                <a16:creationId xmlns:a16="http://schemas.microsoft.com/office/drawing/2014/main" id="{E0A63338-08B8-C087-810E-D9FE3B1BE803}"/>
              </a:ext>
            </a:extLst>
          </p:cNvPr>
          <p:cNvSpPr>
            <a:spLocks noGrp="1"/>
          </p:cNvSpPr>
          <p:nvPr>
            <p:ph idx="1"/>
          </p:nvPr>
        </p:nvSpPr>
        <p:spPr>
          <a:xfrm>
            <a:off x="1066800" y="1463040"/>
            <a:ext cx="10058400" cy="4752366"/>
          </a:xfrm>
        </p:spPr>
        <p:txBody>
          <a:bodyPr>
            <a:normAutofit/>
          </a:bodyPr>
          <a:lstStyle/>
          <a:p>
            <a:r>
              <a:rPr lang="en-US" sz="2400" dirty="0"/>
              <a:t>In computer programming, a string is a sequence of characters. For example, "hello" is a string containing a sequence of characters 'h', 'e', 'l', 'l', and 'o'.</a:t>
            </a:r>
          </a:p>
          <a:p>
            <a:r>
              <a:rPr lang="en-US" sz="2400" dirty="0"/>
              <a:t>We use single quotes or double quotes to represent a string in Python. For example,</a:t>
            </a:r>
          </a:p>
          <a:p>
            <a:pPr lvl="1"/>
            <a:r>
              <a:rPr lang="en-US" sz="2200" dirty="0"/>
              <a:t># create a string using double quotes</a:t>
            </a:r>
          </a:p>
          <a:p>
            <a:pPr lvl="1"/>
            <a:r>
              <a:rPr lang="en-US" sz="2200" dirty="0"/>
              <a:t>string1 = "Python programming"</a:t>
            </a:r>
          </a:p>
          <a:p>
            <a:pPr lvl="1"/>
            <a:r>
              <a:rPr lang="en-US" sz="2200" dirty="0"/>
              <a:t># create a string using single quotes</a:t>
            </a:r>
          </a:p>
          <a:p>
            <a:pPr lvl="1"/>
            <a:r>
              <a:rPr lang="en-US" sz="2200" dirty="0"/>
              <a:t>string1 = 'Python programming'</a:t>
            </a:r>
          </a:p>
          <a:p>
            <a:r>
              <a:rPr lang="en-US" sz="2400" dirty="0"/>
              <a:t>Here, we have created a string variable named string1. The variable is initialized with the string Python Programming.</a:t>
            </a:r>
            <a:endParaRPr lang="en-US" sz="2000" dirty="0"/>
          </a:p>
        </p:txBody>
      </p:sp>
    </p:spTree>
    <p:extLst>
      <p:ext uri="{BB962C8B-B14F-4D97-AF65-F5344CB8AC3E}">
        <p14:creationId xmlns:p14="http://schemas.microsoft.com/office/powerpoint/2010/main" val="29003366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9D641-F4F2-C2A4-33E2-107BD3A7E2A2}"/>
              </a:ext>
            </a:extLst>
          </p:cNvPr>
          <p:cNvSpPr>
            <a:spLocks noGrp="1"/>
          </p:cNvSpPr>
          <p:nvPr>
            <p:ph idx="1"/>
          </p:nvPr>
        </p:nvSpPr>
        <p:spPr>
          <a:xfrm>
            <a:off x="1066800" y="746760"/>
            <a:ext cx="10058400" cy="5547360"/>
          </a:xfrm>
        </p:spPr>
        <p:txBody>
          <a:bodyPr>
            <a:normAutofit/>
          </a:bodyPr>
          <a:lstStyle/>
          <a:p>
            <a:r>
              <a:rPr lang="en-US" sz="2400" dirty="0"/>
              <a:t>Example: Python String</a:t>
            </a:r>
          </a:p>
          <a:p>
            <a:endParaRPr lang="en-US" sz="2200" dirty="0"/>
          </a:p>
        </p:txBody>
      </p:sp>
      <p:pic>
        <p:nvPicPr>
          <p:cNvPr id="5" name="Picture 4">
            <a:extLst>
              <a:ext uri="{FF2B5EF4-FFF2-40B4-BE49-F238E27FC236}">
                <a16:creationId xmlns:a16="http://schemas.microsoft.com/office/drawing/2014/main" id="{C79A77BA-5693-F453-303F-39A331E940B3}"/>
              </a:ext>
            </a:extLst>
          </p:cNvPr>
          <p:cNvPicPr>
            <a:picLocks noChangeAspect="1"/>
          </p:cNvPicPr>
          <p:nvPr/>
        </p:nvPicPr>
        <p:blipFill>
          <a:blip r:embed="rId2"/>
          <a:stretch>
            <a:fillRect/>
          </a:stretch>
        </p:blipFill>
        <p:spPr>
          <a:xfrm>
            <a:off x="1388571" y="1341974"/>
            <a:ext cx="4996370" cy="2803306"/>
          </a:xfrm>
          <a:prstGeom prst="rect">
            <a:avLst/>
          </a:prstGeom>
        </p:spPr>
      </p:pic>
      <p:pic>
        <p:nvPicPr>
          <p:cNvPr id="7" name="Picture 6">
            <a:extLst>
              <a:ext uri="{FF2B5EF4-FFF2-40B4-BE49-F238E27FC236}">
                <a16:creationId xmlns:a16="http://schemas.microsoft.com/office/drawing/2014/main" id="{9A327797-F339-E7E3-8B4A-8A213DE239A5}"/>
              </a:ext>
            </a:extLst>
          </p:cNvPr>
          <p:cNvPicPr>
            <a:picLocks noChangeAspect="1"/>
          </p:cNvPicPr>
          <p:nvPr/>
        </p:nvPicPr>
        <p:blipFill>
          <a:blip r:embed="rId3"/>
          <a:stretch>
            <a:fillRect/>
          </a:stretch>
        </p:blipFill>
        <p:spPr>
          <a:xfrm>
            <a:off x="1388571" y="4539474"/>
            <a:ext cx="2205839" cy="1754646"/>
          </a:xfrm>
          <a:prstGeom prst="rect">
            <a:avLst/>
          </a:prstGeom>
        </p:spPr>
      </p:pic>
      <p:sp>
        <p:nvSpPr>
          <p:cNvPr id="9" name="TextBox 8">
            <a:extLst>
              <a:ext uri="{FF2B5EF4-FFF2-40B4-BE49-F238E27FC236}">
                <a16:creationId xmlns:a16="http://schemas.microsoft.com/office/drawing/2014/main" id="{6A2A3255-9BF5-B4D8-CA96-2DADF8EBBFCB}"/>
              </a:ext>
            </a:extLst>
          </p:cNvPr>
          <p:cNvSpPr txBox="1"/>
          <p:nvPr/>
        </p:nvSpPr>
        <p:spPr>
          <a:xfrm>
            <a:off x="6628162" y="1397675"/>
            <a:ext cx="4497038" cy="4832092"/>
          </a:xfrm>
          <a:prstGeom prst="rect">
            <a:avLst/>
          </a:prstGeom>
          <a:noFill/>
        </p:spPr>
        <p:txBody>
          <a:bodyPr wrap="square">
            <a:spAutoFit/>
          </a:bodyPr>
          <a:lstStyle/>
          <a:p>
            <a:pPr marL="285750" indent="-285750">
              <a:buFont typeface="Arial" panose="020B0604020202020204" pitchFamily="34" charset="0"/>
              <a:buChar char="•"/>
            </a:pPr>
            <a:r>
              <a:rPr lang="en-US" sz="2800" b="0" i="0" dirty="0">
                <a:effectLst/>
                <a:latin typeface="euclid_circular_a"/>
              </a:rPr>
              <a:t>In the above example, we have created string-type variables: name and message with values "Python" and "I love Python" respectively.</a:t>
            </a:r>
          </a:p>
          <a:p>
            <a:pPr marL="285750" indent="-285750">
              <a:buFont typeface="Arial" panose="020B0604020202020204" pitchFamily="34" charset="0"/>
              <a:buChar char="•"/>
            </a:pPr>
            <a:r>
              <a:rPr lang="en-US" sz="2800" dirty="0"/>
              <a:t>Here, we have used double quotes to represent strings but we can use single quotes too.</a:t>
            </a:r>
          </a:p>
        </p:txBody>
      </p:sp>
    </p:spTree>
    <p:extLst>
      <p:ext uri="{BB962C8B-B14F-4D97-AF65-F5344CB8AC3E}">
        <p14:creationId xmlns:p14="http://schemas.microsoft.com/office/powerpoint/2010/main" val="9679656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165AE-ED44-D1E8-AAB9-F405CA2DC27E}"/>
              </a:ext>
            </a:extLst>
          </p:cNvPr>
          <p:cNvSpPr>
            <a:spLocks noGrp="1"/>
          </p:cNvSpPr>
          <p:nvPr>
            <p:ph type="title"/>
          </p:nvPr>
        </p:nvSpPr>
        <p:spPr>
          <a:xfrm>
            <a:off x="1066800" y="642594"/>
            <a:ext cx="10058400" cy="1201446"/>
          </a:xfrm>
        </p:spPr>
        <p:txBody>
          <a:bodyPr/>
          <a:lstStyle/>
          <a:p>
            <a:r>
              <a:rPr lang="en-US" b="1" dirty="0"/>
              <a:t>Access String Characters in Python</a:t>
            </a:r>
          </a:p>
        </p:txBody>
      </p:sp>
      <p:sp>
        <p:nvSpPr>
          <p:cNvPr id="5" name="Content Placeholder 4">
            <a:extLst>
              <a:ext uri="{FF2B5EF4-FFF2-40B4-BE49-F238E27FC236}">
                <a16:creationId xmlns:a16="http://schemas.microsoft.com/office/drawing/2014/main" id="{2C4803ED-F1F2-D0F8-D35B-13F5A6261C28}"/>
              </a:ext>
            </a:extLst>
          </p:cNvPr>
          <p:cNvSpPr>
            <a:spLocks noGrp="1"/>
          </p:cNvSpPr>
          <p:nvPr>
            <p:ph idx="1"/>
          </p:nvPr>
        </p:nvSpPr>
        <p:spPr>
          <a:xfrm>
            <a:off x="1066800" y="1844040"/>
            <a:ext cx="10058400" cy="4108704"/>
          </a:xfrm>
        </p:spPr>
        <p:txBody>
          <a:bodyPr>
            <a:normAutofit/>
          </a:bodyPr>
          <a:lstStyle/>
          <a:p>
            <a:r>
              <a:rPr lang="en-US" sz="2400" dirty="0"/>
              <a:t>We can access the characters in a string in three ways.</a:t>
            </a:r>
          </a:p>
          <a:p>
            <a:r>
              <a:rPr lang="en-US" sz="2400" b="1" dirty="0"/>
              <a:t>a) Indexing: </a:t>
            </a:r>
            <a:r>
              <a:rPr lang="en-US" sz="2400" dirty="0"/>
              <a:t>One way is to treat strings as a list and use index values. For example,</a:t>
            </a:r>
          </a:p>
          <a:p>
            <a:endParaRPr lang="en-US" sz="2400" dirty="0"/>
          </a:p>
        </p:txBody>
      </p:sp>
      <p:pic>
        <p:nvPicPr>
          <p:cNvPr id="7" name="Picture 6">
            <a:extLst>
              <a:ext uri="{FF2B5EF4-FFF2-40B4-BE49-F238E27FC236}">
                <a16:creationId xmlns:a16="http://schemas.microsoft.com/office/drawing/2014/main" id="{DF95F0AC-9C43-D8AE-55D5-D9998C6DCD6A}"/>
              </a:ext>
            </a:extLst>
          </p:cNvPr>
          <p:cNvPicPr>
            <a:picLocks noChangeAspect="1"/>
          </p:cNvPicPr>
          <p:nvPr/>
        </p:nvPicPr>
        <p:blipFill>
          <a:blip r:embed="rId2"/>
          <a:stretch>
            <a:fillRect/>
          </a:stretch>
        </p:blipFill>
        <p:spPr>
          <a:xfrm>
            <a:off x="1352398" y="3290825"/>
            <a:ext cx="5195885" cy="2119375"/>
          </a:xfrm>
          <a:prstGeom prst="rect">
            <a:avLst/>
          </a:prstGeom>
        </p:spPr>
      </p:pic>
    </p:spTree>
    <p:extLst>
      <p:ext uri="{BB962C8B-B14F-4D97-AF65-F5344CB8AC3E}">
        <p14:creationId xmlns:p14="http://schemas.microsoft.com/office/powerpoint/2010/main" val="5512856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5433C-18E6-89D1-9DE5-B147F626745A}"/>
              </a:ext>
            </a:extLst>
          </p:cNvPr>
          <p:cNvSpPr>
            <a:spLocks noGrp="1"/>
          </p:cNvSpPr>
          <p:nvPr>
            <p:ph idx="1"/>
          </p:nvPr>
        </p:nvSpPr>
        <p:spPr>
          <a:xfrm>
            <a:off x="1066800" y="975360"/>
            <a:ext cx="10058400" cy="4977384"/>
          </a:xfrm>
        </p:spPr>
        <p:txBody>
          <a:bodyPr>
            <a:normAutofit/>
          </a:bodyPr>
          <a:lstStyle/>
          <a:p>
            <a:r>
              <a:rPr lang="en-US" sz="2400" b="1" dirty="0"/>
              <a:t>b) Negative Indexing: </a:t>
            </a:r>
            <a:r>
              <a:rPr lang="en-US" sz="2400" dirty="0"/>
              <a:t>Similar to a list, Python allows negative indexing for its strings. For example,</a:t>
            </a:r>
          </a:p>
          <a:p>
            <a:endParaRPr lang="en-US" sz="2400" dirty="0"/>
          </a:p>
        </p:txBody>
      </p:sp>
      <p:pic>
        <p:nvPicPr>
          <p:cNvPr id="5" name="Picture 4">
            <a:extLst>
              <a:ext uri="{FF2B5EF4-FFF2-40B4-BE49-F238E27FC236}">
                <a16:creationId xmlns:a16="http://schemas.microsoft.com/office/drawing/2014/main" id="{523E36EE-1B47-6134-C1E4-5EC0577BFC11}"/>
              </a:ext>
            </a:extLst>
          </p:cNvPr>
          <p:cNvPicPr>
            <a:picLocks noChangeAspect="1"/>
          </p:cNvPicPr>
          <p:nvPr/>
        </p:nvPicPr>
        <p:blipFill>
          <a:blip r:embed="rId2"/>
          <a:stretch>
            <a:fillRect/>
          </a:stretch>
        </p:blipFill>
        <p:spPr>
          <a:xfrm>
            <a:off x="1424796" y="1923038"/>
            <a:ext cx="6096061" cy="2511802"/>
          </a:xfrm>
          <a:prstGeom prst="rect">
            <a:avLst/>
          </a:prstGeom>
        </p:spPr>
      </p:pic>
    </p:spTree>
    <p:extLst>
      <p:ext uri="{BB962C8B-B14F-4D97-AF65-F5344CB8AC3E}">
        <p14:creationId xmlns:p14="http://schemas.microsoft.com/office/powerpoint/2010/main" val="8733855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66B71-98AD-04E8-CDFA-CA7AE308A0FE}"/>
              </a:ext>
            </a:extLst>
          </p:cNvPr>
          <p:cNvSpPr>
            <a:spLocks noGrp="1"/>
          </p:cNvSpPr>
          <p:nvPr>
            <p:ph idx="1"/>
          </p:nvPr>
        </p:nvSpPr>
        <p:spPr>
          <a:xfrm>
            <a:off x="1066800" y="868680"/>
            <a:ext cx="10058400" cy="5084064"/>
          </a:xfrm>
        </p:spPr>
        <p:txBody>
          <a:bodyPr>
            <a:normAutofit/>
          </a:bodyPr>
          <a:lstStyle/>
          <a:p>
            <a:r>
              <a:rPr lang="en-US" sz="2400" b="1" dirty="0"/>
              <a:t>c) Slicing: </a:t>
            </a:r>
            <a:r>
              <a:rPr lang="en-US" sz="2400" dirty="0"/>
              <a:t>Access a range of characters in a string by using the slicing operator colon :. For example, </a:t>
            </a:r>
          </a:p>
          <a:p>
            <a:endParaRPr lang="en-US" sz="2400" dirty="0"/>
          </a:p>
          <a:p>
            <a:endParaRPr lang="en-US" sz="2400" dirty="0"/>
          </a:p>
          <a:p>
            <a:endParaRPr lang="en-US" sz="2400" dirty="0"/>
          </a:p>
          <a:p>
            <a:endParaRPr lang="en-US" sz="2400" dirty="0"/>
          </a:p>
          <a:p>
            <a:r>
              <a:rPr lang="en-US" sz="2400" b="1" dirty="0"/>
              <a:t>Note: </a:t>
            </a:r>
            <a:r>
              <a:rPr lang="en-US" sz="2400" dirty="0"/>
              <a:t>If we try to access an index out of the range or use numbers other than an integer, we will get errors.</a:t>
            </a:r>
          </a:p>
          <a:p>
            <a:endParaRPr lang="en-US" sz="2400" dirty="0"/>
          </a:p>
        </p:txBody>
      </p:sp>
      <p:pic>
        <p:nvPicPr>
          <p:cNvPr id="5" name="Picture 4">
            <a:extLst>
              <a:ext uri="{FF2B5EF4-FFF2-40B4-BE49-F238E27FC236}">
                <a16:creationId xmlns:a16="http://schemas.microsoft.com/office/drawing/2014/main" id="{56A446C4-1699-6E92-CFDB-B67CE88E1B46}"/>
              </a:ext>
            </a:extLst>
          </p:cNvPr>
          <p:cNvPicPr>
            <a:picLocks noChangeAspect="1"/>
          </p:cNvPicPr>
          <p:nvPr/>
        </p:nvPicPr>
        <p:blipFill>
          <a:blip r:embed="rId2"/>
          <a:stretch>
            <a:fillRect/>
          </a:stretch>
        </p:blipFill>
        <p:spPr>
          <a:xfrm>
            <a:off x="1364669" y="1820171"/>
            <a:ext cx="7476323" cy="1608829"/>
          </a:xfrm>
          <a:prstGeom prst="rect">
            <a:avLst/>
          </a:prstGeom>
        </p:spPr>
      </p:pic>
    </p:spTree>
    <p:extLst>
      <p:ext uri="{BB962C8B-B14F-4D97-AF65-F5344CB8AC3E}">
        <p14:creationId xmlns:p14="http://schemas.microsoft.com/office/powerpoint/2010/main" val="36220516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D9417-0CCD-36C8-2217-6AD177792825}"/>
              </a:ext>
            </a:extLst>
          </p:cNvPr>
          <p:cNvSpPr>
            <a:spLocks noGrp="1"/>
          </p:cNvSpPr>
          <p:nvPr>
            <p:ph idx="1"/>
          </p:nvPr>
        </p:nvSpPr>
        <p:spPr>
          <a:xfrm>
            <a:off x="1066800" y="671513"/>
            <a:ext cx="10058400" cy="5557837"/>
          </a:xfrm>
        </p:spPr>
        <p:txBody>
          <a:bodyPr>
            <a:normAutofit fontScale="92500" lnSpcReduction="20000"/>
          </a:bodyPr>
          <a:lstStyle/>
          <a:p>
            <a:r>
              <a:rPr lang="en-US" sz="2800" dirty="0"/>
              <a:t>The operator [</a:t>
            </a:r>
            <a:r>
              <a:rPr lang="en-US" sz="2800" dirty="0" err="1"/>
              <a:t>n:m</a:t>
            </a:r>
            <a:r>
              <a:rPr lang="en-US" sz="2800" dirty="0"/>
              <a:t>] returns the part of the string from the “n-eth” character to the “m-eth” character, including the first but excluding the last. </a:t>
            </a:r>
          </a:p>
          <a:p>
            <a:r>
              <a:rPr lang="en-US" sz="2800" dirty="0"/>
              <a:t>This behavior is counterintuitive, but it might help to imagine the indices pointing between the characters, as in the figure below.</a:t>
            </a:r>
          </a:p>
          <a:p>
            <a:r>
              <a:rPr lang="en-US" sz="2800" dirty="0"/>
              <a:t>If you omit the first index (before the colon), the slice starts at the beginning of the string.</a:t>
            </a:r>
          </a:p>
          <a:p>
            <a:r>
              <a:rPr lang="en-US" sz="2800" dirty="0"/>
              <a:t>If you omit the second index, the slice goes to the end of the string:</a:t>
            </a:r>
          </a:p>
          <a:p>
            <a:pPr lvl="1"/>
            <a:r>
              <a:rPr lang="en-US" sz="2600" dirty="0"/>
              <a:t>&gt;&gt;&gt; fruit = 'banana'</a:t>
            </a:r>
          </a:p>
          <a:p>
            <a:pPr lvl="1"/>
            <a:r>
              <a:rPr lang="en-US" sz="2600" dirty="0"/>
              <a:t>&gt;&gt;&gt; fruit[:3]</a:t>
            </a:r>
          </a:p>
          <a:p>
            <a:pPr lvl="1"/>
            <a:r>
              <a:rPr lang="en-US" sz="2600" dirty="0"/>
              <a:t>‘</a:t>
            </a:r>
            <a:r>
              <a:rPr lang="en-US" sz="2600" dirty="0" err="1"/>
              <a:t>hel</a:t>
            </a:r>
            <a:r>
              <a:rPr lang="en-US" sz="2600" dirty="0"/>
              <a:t>'</a:t>
            </a:r>
          </a:p>
          <a:p>
            <a:pPr lvl="1"/>
            <a:r>
              <a:rPr lang="en-US" sz="2600" dirty="0"/>
              <a:t>&gt;&gt;&gt; fruit[3:]</a:t>
            </a:r>
          </a:p>
          <a:p>
            <a:pPr lvl="1"/>
            <a:r>
              <a:rPr lang="en-US" sz="2600" dirty="0"/>
              <a:t>‘</a:t>
            </a:r>
            <a:r>
              <a:rPr lang="en-US" sz="2600" dirty="0" err="1"/>
              <a:t>llo</a:t>
            </a:r>
            <a:r>
              <a:rPr lang="en-US" sz="2600" dirty="0"/>
              <a:t>'</a:t>
            </a:r>
          </a:p>
        </p:txBody>
      </p:sp>
    </p:spTree>
    <p:extLst>
      <p:ext uri="{BB962C8B-B14F-4D97-AF65-F5344CB8AC3E}">
        <p14:creationId xmlns:p14="http://schemas.microsoft.com/office/powerpoint/2010/main" val="33585072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A5671-F961-D81B-58DF-A1601D281979}"/>
              </a:ext>
            </a:extLst>
          </p:cNvPr>
          <p:cNvSpPr>
            <a:spLocks noGrp="1"/>
          </p:cNvSpPr>
          <p:nvPr>
            <p:ph idx="1"/>
          </p:nvPr>
        </p:nvSpPr>
        <p:spPr>
          <a:xfrm>
            <a:off x="1066800" y="942975"/>
            <a:ext cx="10058400" cy="5009769"/>
          </a:xfrm>
        </p:spPr>
        <p:txBody>
          <a:bodyPr/>
          <a:lstStyle/>
          <a:p>
            <a:r>
              <a:rPr lang="en-US" sz="2400" dirty="0"/>
              <a:t>If the first index is greater than or equal to the second the result is an empty string, represented by two quotation marks:</a:t>
            </a:r>
          </a:p>
          <a:p>
            <a:pPr lvl="1"/>
            <a:r>
              <a:rPr lang="en-US" sz="2200" dirty="0"/>
              <a:t>&gt;&gt;&gt; greet = ‘Hello'</a:t>
            </a:r>
          </a:p>
          <a:p>
            <a:pPr lvl="1"/>
            <a:r>
              <a:rPr lang="en-US" sz="2200" dirty="0"/>
              <a:t>&gt;&gt;&gt; greet[3:3]</a:t>
            </a:r>
          </a:p>
          <a:p>
            <a:pPr lvl="1"/>
            <a:r>
              <a:rPr lang="en-US" sz="2200" dirty="0"/>
              <a:t>''</a:t>
            </a:r>
          </a:p>
          <a:p>
            <a:r>
              <a:rPr lang="en-US" sz="2400" dirty="0"/>
              <a:t>An empty string contains no characters and has length 0, but other than that, it is the same as any other string.</a:t>
            </a:r>
          </a:p>
          <a:p>
            <a:r>
              <a:rPr lang="en-US" sz="2400" dirty="0"/>
              <a:t>Continuing this example, what do you think fruit[:] means? Try it and see.</a:t>
            </a:r>
          </a:p>
          <a:p>
            <a:endParaRPr lang="en-US" dirty="0"/>
          </a:p>
        </p:txBody>
      </p:sp>
    </p:spTree>
    <p:extLst>
      <p:ext uri="{BB962C8B-B14F-4D97-AF65-F5344CB8AC3E}">
        <p14:creationId xmlns:p14="http://schemas.microsoft.com/office/powerpoint/2010/main" val="3402405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44F9-5F28-E14A-14BD-52771D0E6787}"/>
              </a:ext>
            </a:extLst>
          </p:cNvPr>
          <p:cNvSpPr>
            <a:spLocks noGrp="1"/>
          </p:cNvSpPr>
          <p:nvPr>
            <p:ph type="title"/>
          </p:nvPr>
        </p:nvSpPr>
        <p:spPr>
          <a:xfrm>
            <a:off x="1066800" y="642594"/>
            <a:ext cx="10058400" cy="1033806"/>
          </a:xfrm>
        </p:spPr>
        <p:txBody>
          <a:bodyPr/>
          <a:lstStyle/>
          <a:p>
            <a:r>
              <a:rPr lang="en-US" b="1" dirty="0"/>
              <a:t>Python Strings are immutable</a:t>
            </a:r>
          </a:p>
        </p:txBody>
      </p:sp>
      <p:sp>
        <p:nvSpPr>
          <p:cNvPr id="3" name="Content Placeholder 2">
            <a:extLst>
              <a:ext uri="{FF2B5EF4-FFF2-40B4-BE49-F238E27FC236}">
                <a16:creationId xmlns:a16="http://schemas.microsoft.com/office/drawing/2014/main" id="{82D7E405-B11E-F015-91BA-CE57F31B6C10}"/>
              </a:ext>
            </a:extLst>
          </p:cNvPr>
          <p:cNvSpPr>
            <a:spLocks noGrp="1"/>
          </p:cNvSpPr>
          <p:nvPr>
            <p:ph idx="1"/>
          </p:nvPr>
        </p:nvSpPr>
        <p:spPr>
          <a:xfrm>
            <a:off x="1066800" y="1676400"/>
            <a:ext cx="10058400" cy="4276344"/>
          </a:xfrm>
        </p:spPr>
        <p:txBody>
          <a:bodyPr>
            <a:normAutofit/>
          </a:bodyPr>
          <a:lstStyle/>
          <a:p>
            <a:r>
              <a:rPr lang="en-US" sz="2400" dirty="0"/>
              <a:t>It refers to tempting to use the [] operator on the left side of an assignment, with the intention of changing a character in a string. </a:t>
            </a:r>
          </a:p>
          <a:p>
            <a:r>
              <a:rPr lang="en-US" sz="2400" dirty="0"/>
              <a:t>In Python, strings are immutable. That means the characters of a string cannot be changed. For example,</a:t>
            </a:r>
          </a:p>
          <a:p>
            <a:endParaRPr lang="en-US" sz="2400" dirty="0"/>
          </a:p>
        </p:txBody>
      </p:sp>
      <p:pic>
        <p:nvPicPr>
          <p:cNvPr id="5" name="Picture 4">
            <a:extLst>
              <a:ext uri="{FF2B5EF4-FFF2-40B4-BE49-F238E27FC236}">
                <a16:creationId xmlns:a16="http://schemas.microsoft.com/office/drawing/2014/main" id="{0C25FB41-1AEB-E69D-4B31-8C348CD35BEC}"/>
              </a:ext>
            </a:extLst>
          </p:cNvPr>
          <p:cNvPicPr>
            <a:picLocks noChangeAspect="1"/>
          </p:cNvPicPr>
          <p:nvPr/>
        </p:nvPicPr>
        <p:blipFill>
          <a:blip r:embed="rId2"/>
          <a:stretch>
            <a:fillRect/>
          </a:stretch>
        </p:blipFill>
        <p:spPr>
          <a:xfrm>
            <a:off x="1369560" y="3579241"/>
            <a:ext cx="4132080" cy="1309173"/>
          </a:xfrm>
          <a:prstGeom prst="rect">
            <a:avLst/>
          </a:prstGeom>
        </p:spPr>
      </p:pic>
      <p:pic>
        <p:nvPicPr>
          <p:cNvPr id="7" name="Picture 6">
            <a:extLst>
              <a:ext uri="{FF2B5EF4-FFF2-40B4-BE49-F238E27FC236}">
                <a16:creationId xmlns:a16="http://schemas.microsoft.com/office/drawing/2014/main" id="{C7AFA124-E20F-C3D1-46CE-E25803D82FD3}"/>
              </a:ext>
            </a:extLst>
          </p:cNvPr>
          <p:cNvPicPr>
            <a:picLocks noChangeAspect="1"/>
          </p:cNvPicPr>
          <p:nvPr/>
        </p:nvPicPr>
        <p:blipFill>
          <a:blip r:embed="rId3"/>
          <a:stretch>
            <a:fillRect/>
          </a:stretch>
        </p:blipFill>
        <p:spPr>
          <a:xfrm>
            <a:off x="1369560" y="5116224"/>
            <a:ext cx="7256280" cy="1263239"/>
          </a:xfrm>
          <a:prstGeom prst="rect">
            <a:avLst/>
          </a:prstGeom>
        </p:spPr>
      </p:pic>
    </p:spTree>
    <p:extLst>
      <p:ext uri="{BB962C8B-B14F-4D97-AF65-F5344CB8AC3E}">
        <p14:creationId xmlns:p14="http://schemas.microsoft.com/office/powerpoint/2010/main" val="2125040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6B9F28-6262-E706-148E-2768BD129A09}"/>
              </a:ext>
            </a:extLst>
          </p:cNvPr>
          <p:cNvSpPr>
            <a:spLocks noGrp="1"/>
          </p:cNvSpPr>
          <p:nvPr>
            <p:ph idx="1"/>
          </p:nvPr>
        </p:nvSpPr>
        <p:spPr>
          <a:xfrm>
            <a:off x="1066800" y="1005840"/>
            <a:ext cx="10058400" cy="4946904"/>
          </a:xfrm>
        </p:spPr>
        <p:txBody>
          <a:bodyPr>
            <a:normAutofit/>
          </a:bodyPr>
          <a:lstStyle/>
          <a:p>
            <a:r>
              <a:rPr lang="en-US" sz="2400" dirty="0"/>
              <a:t>However, we can assign the variable name to a new string. For example,</a:t>
            </a:r>
          </a:p>
          <a:p>
            <a:endParaRPr lang="en-US" sz="2400" dirty="0"/>
          </a:p>
        </p:txBody>
      </p:sp>
      <p:pic>
        <p:nvPicPr>
          <p:cNvPr id="5" name="Picture 4">
            <a:extLst>
              <a:ext uri="{FF2B5EF4-FFF2-40B4-BE49-F238E27FC236}">
                <a16:creationId xmlns:a16="http://schemas.microsoft.com/office/drawing/2014/main" id="{42B15678-0531-3661-926F-E5EC3E6A9E12}"/>
              </a:ext>
            </a:extLst>
          </p:cNvPr>
          <p:cNvPicPr>
            <a:picLocks noChangeAspect="1"/>
          </p:cNvPicPr>
          <p:nvPr/>
        </p:nvPicPr>
        <p:blipFill>
          <a:blip r:embed="rId2"/>
          <a:stretch>
            <a:fillRect/>
          </a:stretch>
        </p:blipFill>
        <p:spPr>
          <a:xfrm>
            <a:off x="1351362" y="1963012"/>
            <a:ext cx="6423525" cy="2456588"/>
          </a:xfrm>
          <a:prstGeom prst="rect">
            <a:avLst/>
          </a:prstGeom>
        </p:spPr>
      </p:pic>
    </p:spTree>
    <p:extLst>
      <p:ext uri="{BB962C8B-B14F-4D97-AF65-F5344CB8AC3E}">
        <p14:creationId xmlns:p14="http://schemas.microsoft.com/office/powerpoint/2010/main" val="35459495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9F18-B021-9ECD-6D27-66213433BA89}"/>
              </a:ext>
            </a:extLst>
          </p:cNvPr>
          <p:cNvSpPr>
            <a:spLocks noGrp="1"/>
          </p:cNvSpPr>
          <p:nvPr>
            <p:ph type="title"/>
          </p:nvPr>
        </p:nvSpPr>
        <p:spPr>
          <a:xfrm>
            <a:off x="1066800" y="642594"/>
            <a:ext cx="10058400" cy="850926"/>
          </a:xfrm>
        </p:spPr>
        <p:txBody>
          <a:bodyPr/>
          <a:lstStyle/>
          <a:p>
            <a:r>
              <a:rPr lang="en-US" b="1" dirty="0"/>
              <a:t>Python Multiline String</a:t>
            </a:r>
          </a:p>
        </p:txBody>
      </p:sp>
      <p:sp>
        <p:nvSpPr>
          <p:cNvPr id="3" name="Content Placeholder 2">
            <a:extLst>
              <a:ext uri="{FF2B5EF4-FFF2-40B4-BE49-F238E27FC236}">
                <a16:creationId xmlns:a16="http://schemas.microsoft.com/office/drawing/2014/main" id="{85561CBD-C49A-175B-9440-92456E2421E8}"/>
              </a:ext>
            </a:extLst>
          </p:cNvPr>
          <p:cNvSpPr>
            <a:spLocks noGrp="1"/>
          </p:cNvSpPr>
          <p:nvPr>
            <p:ph idx="1"/>
          </p:nvPr>
        </p:nvSpPr>
        <p:spPr>
          <a:xfrm>
            <a:off x="1066800" y="1493520"/>
            <a:ext cx="10058400" cy="4721886"/>
          </a:xfrm>
        </p:spPr>
        <p:txBody>
          <a:bodyPr>
            <a:normAutofit/>
          </a:bodyPr>
          <a:lstStyle/>
          <a:p>
            <a:r>
              <a:rPr lang="en-US" sz="2400" dirty="0"/>
              <a:t>We can also create a multiline string in Python. For this, we use triple double quotes """ or triple single quotes '''. For example,</a:t>
            </a:r>
          </a:p>
          <a:p>
            <a:endParaRPr lang="en-US" sz="2400" dirty="0"/>
          </a:p>
        </p:txBody>
      </p:sp>
      <p:pic>
        <p:nvPicPr>
          <p:cNvPr id="5" name="Picture 4">
            <a:extLst>
              <a:ext uri="{FF2B5EF4-FFF2-40B4-BE49-F238E27FC236}">
                <a16:creationId xmlns:a16="http://schemas.microsoft.com/office/drawing/2014/main" id="{92032A3F-0AC4-E643-1318-5DCF3B06CB85}"/>
              </a:ext>
            </a:extLst>
          </p:cNvPr>
          <p:cNvPicPr>
            <a:picLocks noChangeAspect="1"/>
          </p:cNvPicPr>
          <p:nvPr/>
        </p:nvPicPr>
        <p:blipFill>
          <a:blip r:embed="rId2"/>
          <a:stretch>
            <a:fillRect/>
          </a:stretch>
        </p:blipFill>
        <p:spPr>
          <a:xfrm>
            <a:off x="1321928" y="2425514"/>
            <a:ext cx="3600591" cy="2547587"/>
          </a:xfrm>
          <a:prstGeom prst="rect">
            <a:avLst/>
          </a:prstGeom>
        </p:spPr>
      </p:pic>
      <p:pic>
        <p:nvPicPr>
          <p:cNvPr id="7" name="Picture 6">
            <a:extLst>
              <a:ext uri="{FF2B5EF4-FFF2-40B4-BE49-F238E27FC236}">
                <a16:creationId xmlns:a16="http://schemas.microsoft.com/office/drawing/2014/main" id="{321FAD9B-8111-1093-E7EF-4B3AE99C8B0D}"/>
              </a:ext>
            </a:extLst>
          </p:cNvPr>
          <p:cNvPicPr>
            <a:picLocks noChangeAspect="1"/>
          </p:cNvPicPr>
          <p:nvPr/>
        </p:nvPicPr>
        <p:blipFill>
          <a:blip r:embed="rId3"/>
          <a:stretch>
            <a:fillRect/>
          </a:stretch>
        </p:blipFill>
        <p:spPr>
          <a:xfrm>
            <a:off x="1321927" y="5108410"/>
            <a:ext cx="2795995" cy="1261910"/>
          </a:xfrm>
          <a:prstGeom prst="rect">
            <a:avLst/>
          </a:prstGeom>
        </p:spPr>
      </p:pic>
      <p:sp>
        <p:nvSpPr>
          <p:cNvPr id="9" name="TextBox 8">
            <a:extLst>
              <a:ext uri="{FF2B5EF4-FFF2-40B4-BE49-F238E27FC236}">
                <a16:creationId xmlns:a16="http://schemas.microsoft.com/office/drawing/2014/main" id="{08210529-0FB8-471B-1B8E-668100735D92}"/>
              </a:ext>
            </a:extLst>
          </p:cNvPr>
          <p:cNvSpPr txBox="1"/>
          <p:nvPr/>
        </p:nvSpPr>
        <p:spPr>
          <a:xfrm>
            <a:off x="5284328" y="2782669"/>
            <a:ext cx="5840872" cy="1200329"/>
          </a:xfrm>
          <a:prstGeom prst="rect">
            <a:avLst/>
          </a:prstGeom>
          <a:noFill/>
        </p:spPr>
        <p:txBody>
          <a:bodyPr wrap="square">
            <a:spAutoFit/>
          </a:bodyPr>
          <a:lstStyle/>
          <a:p>
            <a:pPr marL="285750" indent="-285750">
              <a:buFont typeface="Arial" panose="020B0604020202020204" pitchFamily="34" charset="0"/>
              <a:buChar char="•"/>
            </a:pPr>
            <a:r>
              <a:rPr lang="en-US" sz="2400" b="0" i="0" dirty="0">
                <a:effectLst/>
                <a:latin typeface="euclid_circular_a"/>
              </a:rPr>
              <a:t>In the this example, anything inside the enclosing triple-quotes is one multiline string.</a:t>
            </a:r>
            <a:endParaRPr lang="en-US" sz="2400" dirty="0"/>
          </a:p>
        </p:txBody>
      </p:sp>
    </p:spTree>
    <p:extLst>
      <p:ext uri="{BB962C8B-B14F-4D97-AF65-F5344CB8AC3E}">
        <p14:creationId xmlns:p14="http://schemas.microsoft.com/office/powerpoint/2010/main" val="162495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207B9-EBF0-17CB-CD9D-EC119120F3BC}"/>
              </a:ext>
            </a:extLst>
          </p:cNvPr>
          <p:cNvSpPr>
            <a:spLocks noGrp="1"/>
          </p:cNvSpPr>
          <p:nvPr>
            <p:ph idx="1"/>
          </p:nvPr>
        </p:nvSpPr>
        <p:spPr>
          <a:xfrm>
            <a:off x="1066800" y="665018"/>
            <a:ext cx="10058400" cy="5669280"/>
          </a:xfrm>
        </p:spPr>
        <p:txBody>
          <a:bodyPr>
            <a:normAutofit lnSpcReduction="10000"/>
          </a:bodyPr>
          <a:lstStyle/>
          <a:p>
            <a:r>
              <a:rPr lang="en-US" sz="2000" dirty="0"/>
              <a:t>The word "class" is used in the sense of a category, where a type represents a category of values.</a:t>
            </a:r>
          </a:p>
          <a:p>
            <a:r>
              <a:rPr lang="en-US" sz="2000" dirty="0"/>
              <a:t>Integers belong to the `int` type, strings belong to the `str` type, and floating-point numbers belong to the `float` type.</a:t>
            </a:r>
          </a:p>
          <a:p>
            <a:r>
              <a:rPr lang="en-US" sz="2000" dirty="0"/>
              <a:t>Values like '2' and '42.0' may look like numbers but are treated as strings because they are enclosed in quotation marks.</a:t>
            </a:r>
          </a:p>
          <a:p>
            <a:r>
              <a:rPr lang="en-US" sz="2000" dirty="0"/>
              <a:t>Examples:</a:t>
            </a:r>
          </a:p>
          <a:p>
            <a:r>
              <a:rPr lang="en-US" sz="2000" dirty="0"/>
              <a:t>  `type('2')` evaluates to `&lt;class 'str'&gt;`</a:t>
            </a:r>
          </a:p>
          <a:p>
            <a:r>
              <a:rPr lang="en-US" sz="2000" dirty="0"/>
              <a:t>  `type('42.0')` evaluates to `&lt;class 'str'&gt;`</a:t>
            </a:r>
          </a:p>
          <a:p>
            <a:r>
              <a:rPr lang="en-US" sz="2000" dirty="0"/>
              <a:t>When typing a large integer, using commas between groups of digits (e.g., 1,000,000) is not valid in Python.</a:t>
            </a:r>
          </a:p>
          <a:p>
            <a:r>
              <a:rPr lang="en-US" sz="2000" dirty="0"/>
              <a:t>The comma-separated sequence of integers is interpreted differently: `1,000,000` is interpreted as `(1, 0, 0)`.</a:t>
            </a:r>
          </a:p>
          <a:p>
            <a:r>
              <a:rPr lang="en-US" sz="2000" dirty="0"/>
              <a:t>Further explanation about this type of sequence will be provided later.</a:t>
            </a:r>
          </a:p>
        </p:txBody>
      </p:sp>
    </p:spTree>
    <p:extLst>
      <p:ext uri="{BB962C8B-B14F-4D97-AF65-F5344CB8AC3E}">
        <p14:creationId xmlns:p14="http://schemas.microsoft.com/office/powerpoint/2010/main" val="35565961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4181-8034-9037-4027-5285E0D72CD8}"/>
              </a:ext>
            </a:extLst>
          </p:cNvPr>
          <p:cNvSpPr>
            <a:spLocks noGrp="1"/>
          </p:cNvSpPr>
          <p:nvPr>
            <p:ph type="title"/>
          </p:nvPr>
        </p:nvSpPr>
        <p:spPr>
          <a:xfrm>
            <a:off x="1066800" y="502653"/>
            <a:ext cx="10058400" cy="805206"/>
          </a:xfrm>
        </p:spPr>
        <p:txBody>
          <a:bodyPr/>
          <a:lstStyle/>
          <a:p>
            <a:r>
              <a:rPr lang="en-US" b="1" dirty="0"/>
              <a:t>Python String Operations</a:t>
            </a:r>
          </a:p>
        </p:txBody>
      </p:sp>
      <p:sp>
        <p:nvSpPr>
          <p:cNvPr id="3" name="Content Placeholder 2">
            <a:extLst>
              <a:ext uri="{FF2B5EF4-FFF2-40B4-BE49-F238E27FC236}">
                <a16:creationId xmlns:a16="http://schemas.microsoft.com/office/drawing/2014/main" id="{8994C5D6-4572-25E3-B6CE-A87E831358D3}"/>
              </a:ext>
            </a:extLst>
          </p:cNvPr>
          <p:cNvSpPr>
            <a:spLocks noGrp="1"/>
          </p:cNvSpPr>
          <p:nvPr>
            <p:ph idx="1"/>
          </p:nvPr>
        </p:nvSpPr>
        <p:spPr>
          <a:xfrm>
            <a:off x="1066800" y="1307859"/>
            <a:ext cx="10058400" cy="4644885"/>
          </a:xfrm>
        </p:spPr>
        <p:txBody>
          <a:bodyPr>
            <a:normAutofit/>
          </a:bodyPr>
          <a:lstStyle/>
          <a:p>
            <a:r>
              <a:rPr lang="en-US" sz="2400" dirty="0"/>
              <a:t>There are many operations that can be performed with strings which makes it one of the most used data types in Python.</a:t>
            </a:r>
          </a:p>
          <a:p>
            <a:pPr marL="0" indent="0">
              <a:buNone/>
            </a:pPr>
            <a:r>
              <a:rPr lang="en-US" sz="2400" b="1" dirty="0"/>
              <a:t>1. Compare Two Strings</a:t>
            </a:r>
          </a:p>
          <a:p>
            <a:r>
              <a:rPr lang="en-US" sz="2400" dirty="0"/>
              <a:t>We use the == operator to compare two strings. If two strings are equal, the operator returns True. Otherwise, it returns False. For example,</a:t>
            </a:r>
          </a:p>
          <a:p>
            <a:endParaRPr lang="en-US" sz="2400" dirty="0"/>
          </a:p>
        </p:txBody>
      </p:sp>
      <p:pic>
        <p:nvPicPr>
          <p:cNvPr id="5" name="Picture 4">
            <a:extLst>
              <a:ext uri="{FF2B5EF4-FFF2-40B4-BE49-F238E27FC236}">
                <a16:creationId xmlns:a16="http://schemas.microsoft.com/office/drawing/2014/main" id="{F58D64A1-CC13-037F-5A1F-E6EF5844DFC5}"/>
              </a:ext>
            </a:extLst>
          </p:cNvPr>
          <p:cNvPicPr>
            <a:picLocks noChangeAspect="1"/>
          </p:cNvPicPr>
          <p:nvPr/>
        </p:nvPicPr>
        <p:blipFill>
          <a:blip r:embed="rId2"/>
          <a:stretch>
            <a:fillRect/>
          </a:stretch>
        </p:blipFill>
        <p:spPr>
          <a:xfrm>
            <a:off x="1334317" y="4035621"/>
            <a:ext cx="2573249" cy="2319726"/>
          </a:xfrm>
          <a:prstGeom prst="rect">
            <a:avLst/>
          </a:prstGeom>
        </p:spPr>
      </p:pic>
      <p:pic>
        <p:nvPicPr>
          <p:cNvPr id="7" name="Picture 6">
            <a:extLst>
              <a:ext uri="{FF2B5EF4-FFF2-40B4-BE49-F238E27FC236}">
                <a16:creationId xmlns:a16="http://schemas.microsoft.com/office/drawing/2014/main" id="{77856355-458D-4452-7C5E-A3D4EC265AF2}"/>
              </a:ext>
            </a:extLst>
          </p:cNvPr>
          <p:cNvPicPr>
            <a:picLocks noChangeAspect="1"/>
          </p:cNvPicPr>
          <p:nvPr/>
        </p:nvPicPr>
        <p:blipFill>
          <a:blip r:embed="rId3"/>
          <a:stretch>
            <a:fillRect/>
          </a:stretch>
        </p:blipFill>
        <p:spPr>
          <a:xfrm>
            <a:off x="4175082" y="4035621"/>
            <a:ext cx="1067477" cy="1632612"/>
          </a:xfrm>
          <a:prstGeom prst="rect">
            <a:avLst/>
          </a:prstGeom>
        </p:spPr>
      </p:pic>
      <p:sp>
        <p:nvSpPr>
          <p:cNvPr id="8" name="Rectangle 1">
            <a:extLst>
              <a:ext uri="{FF2B5EF4-FFF2-40B4-BE49-F238E27FC236}">
                <a16:creationId xmlns:a16="http://schemas.microsoft.com/office/drawing/2014/main" id="{CA5FDDA1-A537-849C-CF05-48484A8A32E8}"/>
              </a:ext>
            </a:extLst>
          </p:cNvPr>
          <p:cNvSpPr>
            <a:spLocks noChangeArrowheads="1"/>
          </p:cNvSpPr>
          <p:nvPr/>
        </p:nvSpPr>
        <p:spPr bwMode="auto">
          <a:xfrm>
            <a:off x="5510075" y="4047022"/>
            <a:ext cx="5615125" cy="18466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7457" tIns="0" rIns="17457"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euclid_circular_a"/>
              </a:rPr>
              <a:t>In this above example,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Droid Sans Mono"/>
              </a:rPr>
              <a:t>str1</a:t>
            </a:r>
            <a:r>
              <a:rPr kumimoji="0" lang="en-US" altLang="en-US" sz="2400" b="0" i="0" u="none" strike="noStrike" cap="none" normalizeH="0" baseline="0" dirty="0">
                <a:ln>
                  <a:noFill/>
                </a:ln>
                <a:solidFill>
                  <a:schemeClr val="tx1"/>
                </a:solidFill>
                <a:effectLst/>
                <a:latin typeface="euclid_circular_a"/>
              </a:rPr>
              <a:t> and </a:t>
            </a:r>
            <a:r>
              <a:rPr kumimoji="0" lang="en-US" altLang="en-US" sz="2400" b="0" i="0" u="none" strike="noStrike" cap="none" normalizeH="0" baseline="0" dirty="0">
                <a:ln>
                  <a:noFill/>
                </a:ln>
                <a:solidFill>
                  <a:schemeClr val="tx1"/>
                </a:solidFill>
                <a:effectLst/>
                <a:latin typeface="Droid Sans Mono"/>
              </a:rPr>
              <a:t>str2</a:t>
            </a:r>
            <a:r>
              <a:rPr kumimoji="0" lang="en-US" altLang="en-US" sz="2400" b="0" i="0" u="none" strike="noStrike" cap="none" normalizeH="0" baseline="0" dirty="0">
                <a:ln>
                  <a:noFill/>
                </a:ln>
                <a:solidFill>
                  <a:schemeClr val="tx1"/>
                </a:solidFill>
                <a:effectLst/>
                <a:latin typeface="euclid_circular_a"/>
              </a:rPr>
              <a:t> are not equal. Hence, the result is </a:t>
            </a:r>
            <a:r>
              <a:rPr kumimoji="0" lang="en-US" altLang="en-US" sz="2400" b="0" i="0" u="none" strike="noStrike" cap="none" normalizeH="0" baseline="0" dirty="0">
                <a:ln>
                  <a:noFill/>
                </a:ln>
                <a:solidFill>
                  <a:schemeClr val="tx1"/>
                </a:solidFill>
                <a:effectLst/>
                <a:latin typeface="Droid Sans Mono"/>
              </a:rPr>
              <a:t>False</a:t>
            </a:r>
            <a:r>
              <a:rPr kumimoji="0" lang="en-US" altLang="en-US" sz="2400" b="0" i="0" u="none" strike="noStrike" cap="none" normalizeH="0" baseline="0" dirty="0">
                <a:ln>
                  <a:noFill/>
                </a:ln>
                <a:solidFill>
                  <a:schemeClr val="tx1"/>
                </a:solidFill>
                <a:effectLst/>
                <a:latin typeface="euclid_circular_a"/>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Droid Sans Mono"/>
              </a:rPr>
              <a:t>str1</a:t>
            </a:r>
            <a:r>
              <a:rPr kumimoji="0" lang="en-US" altLang="en-US" sz="2400" b="0" i="0" u="none" strike="noStrike" cap="none" normalizeH="0" baseline="0" dirty="0">
                <a:ln>
                  <a:noFill/>
                </a:ln>
                <a:solidFill>
                  <a:schemeClr val="tx1"/>
                </a:solidFill>
                <a:effectLst/>
                <a:latin typeface="euclid_circular_a"/>
              </a:rPr>
              <a:t> and </a:t>
            </a:r>
            <a:r>
              <a:rPr kumimoji="0" lang="en-US" altLang="en-US" sz="2400" b="0" i="0" u="none" strike="noStrike" cap="none" normalizeH="0" baseline="0" dirty="0">
                <a:ln>
                  <a:noFill/>
                </a:ln>
                <a:solidFill>
                  <a:schemeClr val="tx1"/>
                </a:solidFill>
                <a:effectLst/>
                <a:latin typeface="Droid Sans Mono"/>
              </a:rPr>
              <a:t>str3</a:t>
            </a:r>
            <a:r>
              <a:rPr kumimoji="0" lang="en-US" altLang="en-US" sz="2400" b="0" i="0" u="none" strike="noStrike" cap="none" normalizeH="0" baseline="0" dirty="0">
                <a:ln>
                  <a:noFill/>
                </a:ln>
                <a:solidFill>
                  <a:schemeClr val="tx1"/>
                </a:solidFill>
                <a:effectLst/>
                <a:latin typeface="euclid_circular_a"/>
              </a:rPr>
              <a:t> are equal. Hence, the result is </a:t>
            </a:r>
            <a:r>
              <a:rPr kumimoji="0" lang="en-US" altLang="en-US" sz="2400" b="0" i="0" u="none" strike="noStrike" cap="none" normalizeH="0" baseline="0" dirty="0">
                <a:ln>
                  <a:noFill/>
                </a:ln>
                <a:solidFill>
                  <a:schemeClr val="tx1"/>
                </a:solidFill>
                <a:effectLst/>
                <a:latin typeface="Droid Sans Mono"/>
              </a:rPr>
              <a:t>True</a:t>
            </a:r>
            <a:r>
              <a:rPr kumimoji="0" lang="en-US" altLang="en-US" sz="2400" b="0" i="0" u="none" strike="noStrike" cap="none" normalizeH="0" baseline="0" dirty="0">
                <a:ln>
                  <a:noFill/>
                </a:ln>
                <a:solidFill>
                  <a:schemeClr val="tx1"/>
                </a:solidFill>
                <a:effectLst/>
                <a:latin typeface="euclid_circular_a"/>
              </a:rPr>
              <a:t>.</a:t>
            </a:r>
          </a:p>
        </p:txBody>
      </p:sp>
    </p:spTree>
    <p:extLst>
      <p:ext uri="{BB962C8B-B14F-4D97-AF65-F5344CB8AC3E}">
        <p14:creationId xmlns:p14="http://schemas.microsoft.com/office/powerpoint/2010/main" val="13730595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01359-8A27-DFB5-F2D1-F0BC0CBAA54A}"/>
              </a:ext>
            </a:extLst>
          </p:cNvPr>
          <p:cNvSpPr>
            <a:spLocks noGrp="1"/>
          </p:cNvSpPr>
          <p:nvPr>
            <p:ph idx="1"/>
          </p:nvPr>
        </p:nvSpPr>
        <p:spPr>
          <a:xfrm>
            <a:off x="1066800" y="701040"/>
            <a:ext cx="10058400" cy="5547360"/>
          </a:xfrm>
        </p:spPr>
        <p:txBody>
          <a:bodyPr>
            <a:normAutofit/>
          </a:bodyPr>
          <a:lstStyle/>
          <a:p>
            <a:pPr marL="0" indent="0">
              <a:buNone/>
            </a:pPr>
            <a:r>
              <a:rPr lang="en-US" sz="2400" b="1" dirty="0"/>
              <a:t>2. Join Two or More Strings</a:t>
            </a:r>
          </a:p>
          <a:p>
            <a:r>
              <a:rPr lang="en-US" sz="2400" dirty="0"/>
              <a:t>In Python, we can join (concatenate) two or more strings using the + operator.</a:t>
            </a:r>
          </a:p>
          <a:p>
            <a:endParaRPr lang="en-US" sz="2400" dirty="0"/>
          </a:p>
        </p:txBody>
      </p:sp>
      <p:pic>
        <p:nvPicPr>
          <p:cNvPr id="5" name="Picture 4">
            <a:extLst>
              <a:ext uri="{FF2B5EF4-FFF2-40B4-BE49-F238E27FC236}">
                <a16:creationId xmlns:a16="http://schemas.microsoft.com/office/drawing/2014/main" id="{49CECB77-B7F0-4325-DF88-C1A267168F6C}"/>
              </a:ext>
            </a:extLst>
          </p:cNvPr>
          <p:cNvPicPr>
            <a:picLocks noChangeAspect="1"/>
          </p:cNvPicPr>
          <p:nvPr/>
        </p:nvPicPr>
        <p:blipFill>
          <a:blip r:embed="rId2"/>
          <a:stretch>
            <a:fillRect/>
          </a:stretch>
        </p:blipFill>
        <p:spPr>
          <a:xfrm>
            <a:off x="1375284" y="2125868"/>
            <a:ext cx="3470673" cy="3101452"/>
          </a:xfrm>
          <a:prstGeom prst="rect">
            <a:avLst/>
          </a:prstGeom>
        </p:spPr>
      </p:pic>
      <p:sp>
        <p:nvSpPr>
          <p:cNvPr id="6" name="Rectangle 1">
            <a:extLst>
              <a:ext uri="{FF2B5EF4-FFF2-40B4-BE49-F238E27FC236}">
                <a16:creationId xmlns:a16="http://schemas.microsoft.com/office/drawing/2014/main" id="{070515C5-0D0C-7823-B743-DEF0281E19CB}"/>
              </a:ext>
            </a:extLst>
          </p:cNvPr>
          <p:cNvSpPr>
            <a:spLocks noChangeArrowheads="1"/>
          </p:cNvSpPr>
          <p:nvPr/>
        </p:nvSpPr>
        <p:spPr bwMode="auto">
          <a:xfrm>
            <a:off x="5154441" y="2125868"/>
            <a:ext cx="5802593" cy="1106063"/>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7457" tIns="0" rIns="17457"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euclid_circular_a"/>
              </a:rPr>
              <a:t>In the above example, we have used the </a:t>
            </a:r>
            <a:r>
              <a:rPr kumimoji="0" lang="en-US" altLang="en-US" sz="2400" b="0" i="0" u="none" strike="noStrike" cap="none" normalizeH="0" baseline="0" dirty="0">
                <a:ln>
                  <a:noFill/>
                </a:ln>
                <a:solidFill>
                  <a:schemeClr val="tx1"/>
                </a:solidFill>
                <a:effectLst/>
                <a:latin typeface="Droid Sans Mono"/>
              </a:rPr>
              <a:t>+</a:t>
            </a:r>
            <a:r>
              <a:rPr kumimoji="0" lang="en-US" altLang="en-US" sz="2400" b="0" i="0" u="none" strike="noStrike" cap="none" normalizeH="0" baseline="0" dirty="0">
                <a:ln>
                  <a:noFill/>
                </a:ln>
                <a:solidFill>
                  <a:schemeClr val="tx1"/>
                </a:solidFill>
                <a:effectLst/>
                <a:latin typeface="euclid_circular_a"/>
              </a:rPr>
              <a:t> operator to join two strings: </a:t>
            </a:r>
            <a:r>
              <a:rPr kumimoji="0" lang="en-US" altLang="en-US" sz="2400" b="0" i="0" u="none" strike="noStrike" cap="none" normalizeH="0" baseline="0" dirty="0">
                <a:ln>
                  <a:noFill/>
                </a:ln>
                <a:solidFill>
                  <a:schemeClr val="tx1"/>
                </a:solidFill>
                <a:effectLst/>
                <a:latin typeface="Droid Sans Mono"/>
              </a:rPr>
              <a:t>greet</a:t>
            </a:r>
            <a:r>
              <a:rPr kumimoji="0" lang="en-US" altLang="en-US" sz="2400" b="0" i="0" u="none" strike="noStrike" cap="none" normalizeH="0" baseline="0" dirty="0">
                <a:ln>
                  <a:noFill/>
                </a:ln>
                <a:solidFill>
                  <a:schemeClr val="tx1"/>
                </a:solidFill>
                <a:effectLst/>
                <a:latin typeface="euclid_circular_a"/>
              </a:rPr>
              <a:t> and </a:t>
            </a:r>
            <a:r>
              <a:rPr kumimoji="0" lang="en-US" altLang="en-US" sz="2400" b="0" i="0" u="none" strike="noStrike" cap="none" normalizeH="0" baseline="0" dirty="0">
                <a:ln>
                  <a:noFill/>
                </a:ln>
                <a:solidFill>
                  <a:schemeClr val="tx1"/>
                </a:solidFill>
                <a:effectLst/>
                <a:latin typeface="Droid Sans Mono"/>
              </a:rPr>
              <a:t>name</a:t>
            </a:r>
            <a:r>
              <a:rPr kumimoji="0" lang="en-US" altLang="en-US" sz="2400" b="0" i="0" u="none" strike="noStrike" cap="none" normalizeH="0" baseline="0" dirty="0">
                <a:ln>
                  <a:noFill/>
                </a:ln>
                <a:solidFill>
                  <a:schemeClr val="tx1"/>
                </a:solidFill>
                <a:effectLst/>
                <a:latin typeface="euclid_circular_a"/>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64597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EF59-2FE2-2643-EDD0-BBD8EE76735D}"/>
              </a:ext>
            </a:extLst>
          </p:cNvPr>
          <p:cNvSpPr>
            <a:spLocks noGrp="1"/>
          </p:cNvSpPr>
          <p:nvPr>
            <p:ph type="title"/>
          </p:nvPr>
        </p:nvSpPr>
        <p:spPr>
          <a:xfrm>
            <a:off x="1066800" y="642594"/>
            <a:ext cx="10058400" cy="965489"/>
          </a:xfrm>
        </p:spPr>
        <p:txBody>
          <a:bodyPr/>
          <a:lstStyle/>
          <a:p>
            <a:r>
              <a:rPr lang="en-US" b="1" dirty="0"/>
              <a:t>Iterate Through a Python String</a:t>
            </a:r>
          </a:p>
        </p:txBody>
      </p:sp>
      <p:sp>
        <p:nvSpPr>
          <p:cNvPr id="3" name="Content Placeholder 2">
            <a:extLst>
              <a:ext uri="{FF2B5EF4-FFF2-40B4-BE49-F238E27FC236}">
                <a16:creationId xmlns:a16="http://schemas.microsoft.com/office/drawing/2014/main" id="{EDD7B43B-7E50-FCF8-4670-E1E7529A5259}"/>
              </a:ext>
            </a:extLst>
          </p:cNvPr>
          <p:cNvSpPr>
            <a:spLocks noGrp="1"/>
          </p:cNvSpPr>
          <p:nvPr>
            <p:ph idx="1"/>
          </p:nvPr>
        </p:nvSpPr>
        <p:spPr>
          <a:xfrm>
            <a:off x="1066800" y="1608083"/>
            <a:ext cx="10058400" cy="4344661"/>
          </a:xfrm>
        </p:spPr>
        <p:txBody>
          <a:bodyPr>
            <a:normAutofit/>
          </a:bodyPr>
          <a:lstStyle/>
          <a:p>
            <a:r>
              <a:rPr lang="en-US" sz="2400" dirty="0"/>
              <a:t>We can iterate through a string using a for loop. For example,</a:t>
            </a:r>
          </a:p>
          <a:p>
            <a:endParaRPr lang="en-US" sz="2400" dirty="0"/>
          </a:p>
        </p:txBody>
      </p:sp>
      <p:pic>
        <p:nvPicPr>
          <p:cNvPr id="5" name="Picture 4">
            <a:extLst>
              <a:ext uri="{FF2B5EF4-FFF2-40B4-BE49-F238E27FC236}">
                <a16:creationId xmlns:a16="http://schemas.microsoft.com/office/drawing/2014/main" id="{7695F8D1-395B-8110-FEA7-F5C77DB79A13}"/>
              </a:ext>
            </a:extLst>
          </p:cNvPr>
          <p:cNvPicPr>
            <a:picLocks noChangeAspect="1"/>
          </p:cNvPicPr>
          <p:nvPr/>
        </p:nvPicPr>
        <p:blipFill>
          <a:blip r:embed="rId2"/>
          <a:stretch>
            <a:fillRect/>
          </a:stretch>
        </p:blipFill>
        <p:spPr>
          <a:xfrm>
            <a:off x="1303427" y="2191830"/>
            <a:ext cx="4760966" cy="1781080"/>
          </a:xfrm>
          <a:prstGeom prst="rect">
            <a:avLst/>
          </a:prstGeom>
        </p:spPr>
      </p:pic>
      <p:pic>
        <p:nvPicPr>
          <p:cNvPr id="7" name="Picture 6">
            <a:extLst>
              <a:ext uri="{FF2B5EF4-FFF2-40B4-BE49-F238E27FC236}">
                <a16:creationId xmlns:a16="http://schemas.microsoft.com/office/drawing/2014/main" id="{DBD1B82E-AB07-F294-B11F-EB6741347A7C}"/>
              </a:ext>
            </a:extLst>
          </p:cNvPr>
          <p:cNvPicPr>
            <a:picLocks noChangeAspect="1"/>
          </p:cNvPicPr>
          <p:nvPr/>
        </p:nvPicPr>
        <p:blipFill>
          <a:blip r:embed="rId3"/>
          <a:stretch>
            <a:fillRect/>
          </a:stretch>
        </p:blipFill>
        <p:spPr>
          <a:xfrm>
            <a:off x="1303427" y="4208603"/>
            <a:ext cx="935276" cy="2107666"/>
          </a:xfrm>
          <a:prstGeom prst="rect">
            <a:avLst/>
          </a:prstGeom>
        </p:spPr>
      </p:pic>
    </p:spTree>
    <p:extLst>
      <p:ext uri="{BB962C8B-B14F-4D97-AF65-F5344CB8AC3E}">
        <p14:creationId xmlns:p14="http://schemas.microsoft.com/office/powerpoint/2010/main" val="9086312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8ECF-F945-E74E-C6D1-42245165000A}"/>
              </a:ext>
            </a:extLst>
          </p:cNvPr>
          <p:cNvSpPr>
            <a:spLocks noGrp="1"/>
          </p:cNvSpPr>
          <p:nvPr>
            <p:ph type="title"/>
          </p:nvPr>
        </p:nvSpPr>
        <p:spPr>
          <a:xfrm>
            <a:off x="1066800" y="642594"/>
            <a:ext cx="10058400" cy="850926"/>
          </a:xfrm>
        </p:spPr>
        <p:txBody>
          <a:bodyPr/>
          <a:lstStyle/>
          <a:p>
            <a:r>
              <a:rPr lang="en-US" b="1" dirty="0"/>
              <a:t>Python String Length</a:t>
            </a:r>
          </a:p>
        </p:txBody>
      </p:sp>
      <p:sp>
        <p:nvSpPr>
          <p:cNvPr id="3" name="Content Placeholder 2">
            <a:extLst>
              <a:ext uri="{FF2B5EF4-FFF2-40B4-BE49-F238E27FC236}">
                <a16:creationId xmlns:a16="http://schemas.microsoft.com/office/drawing/2014/main" id="{AA6A0D5C-52CA-A68F-7DED-FB51205393DC}"/>
              </a:ext>
            </a:extLst>
          </p:cNvPr>
          <p:cNvSpPr>
            <a:spLocks noGrp="1"/>
          </p:cNvSpPr>
          <p:nvPr>
            <p:ph idx="1"/>
          </p:nvPr>
        </p:nvSpPr>
        <p:spPr>
          <a:xfrm>
            <a:off x="1066800" y="1493520"/>
            <a:ext cx="10058400" cy="4459224"/>
          </a:xfrm>
        </p:spPr>
        <p:txBody>
          <a:bodyPr>
            <a:normAutofit/>
          </a:bodyPr>
          <a:lstStyle/>
          <a:p>
            <a:r>
              <a:rPr lang="en-US" sz="2400" b="1" i="1" dirty="0"/>
              <a:t>len</a:t>
            </a:r>
            <a:r>
              <a:rPr lang="en-US" sz="2400" dirty="0"/>
              <a:t> is a built-in function that returns the number of characters in a string</a:t>
            </a:r>
          </a:p>
          <a:p>
            <a:r>
              <a:rPr lang="en-US" sz="2400" dirty="0"/>
              <a:t>In Python, we use the len() method to find the length of a string. For example,</a:t>
            </a:r>
          </a:p>
        </p:txBody>
      </p:sp>
      <p:pic>
        <p:nvPicPr>
          <p:cNvPr id="5" name="Picture 4">
            <a:extLst>
              <a:ext uri="{FF2B5EF4-FFF2-40B4-BE49-F238E27FC236}">
                <a16:creationId xmlns:a16="http://schemas.microsoft.com/office/drawing/2014/main" id="{1A05183B-C83A-2682-93D9-99FB1215A175}"/>
              </a:ext>
            </a:extLst>
          </p:cNvPr>
          <p:cNvPicPr>
            <a:picLocks noChangeAspect="1"/>
          </p:cNvPicPr>
          <p:nvPr/>
        </p:nvPicPr>
        <p:blipFill>
          <a:blip r:embed="rId2"/>
          <a:stretch>
            <a:fillRect/>
          </a:stretch>
        </p:blipFill>
        <p:spPr>
          <a:xfrm>
            <a:off x="1326660" y="3429000"/>
            <a:ext cx="4010315" cy="1935480"/>
          </a:xfrm>
          <a:prstGeom prst="rect">
            <a:avLst/>
          </a:prstGeom>
        </p:spPr>
      </p:pic>
    </p:spTree>
    <p:extLst>
      <p:ext uri="{BB962C8B-B14F-4D97-AF65-F5344CB8AC3E}">
        <p14:creationId xmlns:p14="http://schemas.microsoft.com/office/powerpoint/2010/main" val="3718643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05C1-66D2-9C0D-CAA8-312E65A0B2B3}"/>
              </a:ext>
            </a:extLst>
          </p:cNvPr>
          <p:cNvSpPr>
            <a:spLocks noGrp="1"/>
          </p:cNvSpPr>
          <p:nvPr>
            <p:ph type="title"/>
          </p:nvPr>
        </p:nvSpPr>
        <p:spPr/>
        <p:txBody>
          <a:bodyPr/>
          <a:lstStyle/>
          <a:p>
            <a:r>
              <a:rPr lang="en-US" b="1" dirty="0"/>
              <a:t>String Membership Test</a:t>
            </a:r>
          </a:p>
        </p:txBody>
      </p:sp>
      <p:sp>
        <p:nvSpPr>
          <p:cNvPr id="3" name="Content Placeholder 2">
            <a:extLst>
              <a:ext uri="{FF2B5EF4-FFF2-40B4-BE49-F238E27FC236}">
                <a16:creationId xmlns:a16="http://schemas.microsoft.com/office/drawing/2014/main" id="{62CA6FF2-5FFA-96D7-DF37-42F95A80CC9D}"/>
              </a:ext>
            </a:extLst>
          </p:cNvPr>
          <p:cNvSpPr>
            <a:spLocks noGrp="1"/>
          </p:cNvSpPr>
          <p:nvPr>
            <p:ph idx="1"/>
          </p:nvPr>
        </p:nvSpPr>
        <p:spPr/>
        <p:txBody>
          <a:bodyPr>
            <a:normAutofit/>
          </a:bodyPr>
          <a:lstStyle/>
          <a:p>
            <a:r>
              <a:rPr lang="en-US" sz="2400" dirty="0"/>
              <a:t>We can test if a substring exists within a string or not, using the keyword </a:t>
            </a:r>
            <a:r>
              <a:rPr lang="en-US" sz="2400" b="1" i="1" dirty="0"/>
              <a:t>in</a:t>
            </a:r>
            <a:r>
              <a:rPr lang="en-US" sz="2400" dirty="0"/>
              <a:t>.</a:t>
            </a:r>
          </a:p>
          <a:p>
            <a:endParaRPr lang="en-US" sz="2400" dirty="0"/>
          </a:p>
        </p:txBody>
      </p:sp>
      <p:pic>
        <p:nvPicPr>
          <p:cNvPr id="5" name="Picture 4">
            <a:extLst>
              <a:ext uri="{FF2B5EF4-FFF2-40B4-BE49-F238E27FC236}">
                <a16:creationId xmlns:a16="http://schemas.microsoft.com/office/drawing/2014/main" id="{E85BE666-D8C7-9B1C-618E-991DE78D1F1A}"/>
              </a:ext>
            </a:extLst>
          </p:cNvPr>
          <p:cNvPicPr>
            <a:picLocks noChangeAspect="1"/>
          </p:cNvPicPr>
          <p:nvPr/>
        </p:nvPicPr>
        <p:blipFill>
          <a:blip r:embed="rId2"/>
          <a:stretch>
            <a:fillRect/>
          </a:stretch>
        </p:blipFill>
        <p:spPr>
          <a:xfrm>
            <a:off x="1331401" y="3190842"/>
            <a:ext cx="7038413" cy="1213518"/>
          </a:xfrm>
          <a:prstGeom prst="rect">
            <a:avLst/>
          </a:prstGeom>
        </p:spPr>
      </p:pic>
    </p:spTree>
    <p:extLst>
      <p:ext uri="{BB962C8B-B14F-4D97-AF65-F5344CB8AC3E}">
        <p14:creationId xmlns:p14="http://schemas.microsoft.com/office/powerpoint/2010/main" val="4751955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BEA36-41B6-BEB9-A7F9-DA13BF614C44}"/>
              </a:ext>
            </a:extLst>
          </p:cNvPr>
          <p:cNvSpPr>
            <a:spLocks noGrp="1"/>
          </p:cNvSpPr>
          <p:nvPr>
            <p:ph idx="1"/>
          </p:nvPr>
        </p:nvSpPr>
        <p:spPr>
          <a:xfrm>
            <a:off x="1066800" y="742950"/>
            <a:ext cx="10058400" cy="5400675"/>
          </a:xfrm>
        </p:spPr>
        <p:txBody>
          <a:bodyPr>
            <a:normAutofit lnSpcReduction="10000"/>
          </a:bodyPr>
          <a:lstStyle/>
          <a:p>
            <a:r>
              <a:rPr lang="en-US" sz="2400" dirty="0"/>
              <a:t>The following function prints all the letters from word1 that also appear in word2:</a:t>
            </a:r>
          </a:p>
          <a:p>
            <a:pPr lvl="1"/>
            <a:r>
              <a:rPr lang="en-US" sz="2000" dirty="0"/>
              <a:t>def in_both(word1, word2):</a:t>
            </a:r>
          </a:p>
          <a:p>
            <a:pPr lvl="1"/>
            <a:r>
              <a:rPr lang="en-US" sz="2000" dirty="0"/>
              <a:t>for letter in word1:</a:t>
            </a:r>
          </a:p>
          <a:p>
            <a:pPr lvl="1"/>
            <a:r>
              <a:rPr lang="en-US" sz="2000" dirty="0"/>
              <a:t>if letter in word2:</a:t>
            </a:r>
          </a:p>
          <a:p>
            <a:pPr lvl="1"/>
            <a:r>
              <a:rPr lang="en-US" sz="2000" dirty="0"/>
              <a:t>print(letter)</a:t>
            </a:r>
          </a:p>
          <a:p>
            <a:r>
              <a:rPr lang="en-US" sz="2400" dirty="0"/>
              <a:t>With well-chosen variable names, Python sometimes reads like English. You could read this loop, “for (each) letter in (the first) word, if (the) letter (appears) in (the second) word, print (the) letter.”</a:t>
            </a:r>
          </a:p>
          <a:p>
            <a:r>
              <a:rPr lang="en-US" sz="2400" dirty="0"/>
              <a:t>Here’s what you get if you compare apples and oranges:</a:t>
            </a:r>
          </a:p>
          <a:p>
            <a:pPr lvl="1"/>
            <a:r>
              <a:rPr lang="en-US" sz="2000" dirty="0"/>
              <a:t>&gt;&gt;&gt; in_both('apples', 'oranges')</a:t>
            </a:r>
          </a:p>
          <a:p>
            <a:pPr lvl="1"/>
            <a:r>
              <a:rPr lang="en-US" sz="2000" dirty="0"/>
              <a:t>a</a:t>
            </a:r>
          </a:p>
          <a:p>
            <a:pPr lvl="1"/>
            <a:r>
              <a:rPr lang="en-US" sz="2000" dirty="0"/>
              <a:t>e</a:t>
            </a:r>
          </a:p>
          <a:p>
            <a:pPr lvl="1"/>
            <a:r>
              <a:rPr lang="en-US" sz="2000" dirty="0"/>
              <a:t>s</a:t>
            </a:r>
          </a:p>
        </p:txBody>
      </p:sp>
    </p:spTree>
    <p:extLst>
      <p:ext uri="{BB962C8B-B14F-4D97-AF65-F5344CB8AC3E}">
        <p14:creationId xmlns:p14="http://schemas.microsoft.com/office/powerpoint/2010/main" val="2471991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F512-FB48-D07A-E05E-9E8B6D342145}"/>
              </a:ext>
            </a:extLst>
          </p:cNvPr>
          <p:cNvSpPr>
            <a:spLocks noGrp="1"/>
          </p:cNvSpPr>
          <p:nvPr>
            <p:ph type="title"/>
          </p:nvPr>
        </p:nvSpPr>
        <p:spPr>
          <a:xfrm>
            <a:off x="1066800" y="480825"/>
            <a:ext cx="10058400" cy="576606"/>
          </a:xfrm>
        </p:spPr>
        <p:txBody>
          <a:bodyPr>
            <a:normAutofit fontScale="90000"/>
          </a:bodyPr>
          <a:lstStyle/>
          <a:p>
            <a:r>
              <a:rPr lang="en-US" b="1" dirty="0"/>
              <a:t>Methods of Python String</a:t>
            </a:r>
          </a:p>
        </p:txBody>
      </p:sp>
      <p:sp>
        <p:nvSpPr>
          <p:cNvPr id="3" name="Content Placeholder 2">
            <a:extLst>
              <a:ext uri="{FF2B5EF4-FFF2-40B4-BE49-F238E27FC236}">
                <a16:creationId xmlns:a16="http://schemas.microsoft.com/office/drawing/2014/main" id="{9370F329-085D-A2D5-E76C-C9AEB24AE0F3}"/>
              </a:ext>
            </a:extLst>
          </p:cNvPr>
          <p:cNvSpPr>
            <a:spLocks noGrp="1"/>
          </p:cNvSpPr>
          <p:nvPr>
            <p:ph idx="1"/>
          </p:nvPr>
        </p:nvSpPr>
        <p:spPr>
          <a:xfrm>
            <a:off x="1066800" y="1057431"/>
            <a:ext cx="10058400" cy="4895313"/>
          </a:xfrm>
        </p:spPr>
        <p:txBody>
          <a:bodyPr>
            <a:normAutofit/>
          </a:bodyPr>
          <a:lstStyle/>
          <a:p>
            <a:r>
              <a:rPr lang="en-US" sz="2400" dirty="0"/>
              <a:t>Besides those mentioned above, there are various string methods present in Python. Here are some of those methods:</a:t>
            </a:r>
          </a:p>
          <a:p>
            <a:endParaRPr lang="en-US" sz="2400" dirty="0"/>
          </a:p>
        </p:txBody>
      </p:sp>
      <p:graphicFrame>
        <p:nvGraphicFramePr>
          <p:cNvPr id="4" name="Table 3">
            <a:extLst>
              <a:ext uri="{FF2B5EF4-FFF2-40B4-BE49-F238E27FC236}">
                <a16:creationId xmlns:a16="http://schemas.microsoft.com/office/drawing/2014/main" id="{3F999576-7811-9778-DA40-389A64E5DF5F}"/>
              </a:ext>
            </a:extLst>
          </p:cNvPr>
          <p:cNvGraphicFramePr>
            <a:graphicFrameLocks noGrp="1"/>
          </p:cNvGraphicFramePr>
          <p:nvPr>
            <p:extLst>
              <p:ext uri="{D42A27DB-BD31-4B8C-83A1-F6EECF244321}">
                <p14:modId xmlns:p14="http://schemas.microsoft.com/office/powerpoint/2010/main" val="2734053750"/>
              </p:ext>
            </p:extLst>
          </p:nvPr>
        </p:nvGraphicFramePr>
        <p:xfrm>
          <a:off x="1341120" y="1981517"/>
          <a:ext cx="9784080" cy="4395655"/>
        </p:xfrm>
        <a:graphic>
          <a:graphicData uri="http://schemas.openxmlformats.org/drawingml/2006/table">
            <a:tbl>
              <a:tblPr/>
              <a:tblGrid>
                <a:gridCol w="4892040">
                  <a:extLst>
                    <a:ext uri="{9D8B030D-6E8A-4147-A177-3AD203B41FA5}">
                      <a16:colId xmlns:a16="http://schemas.microsoft.com/office/drawing/2014/main" val="666037769"/>
                    </a:ext>
                  </a:extLst>
                </a:gridCol>
                <a:gridCol w="4892040">
                  <a:extLst>
                    <a:ext uri="{9D8B030D-6E8A-4147-A177-3AD203B41FA5}">
                      <a16:colId xmlns:a16="http://schemas.microsoft.com/office/drawing/2014/main" val="1719699742"/>
                    </a:ext>
                  </a:extLst>
                </a:gridCol>
              </a:tblGrid>
              <a:tr h="377481">
                <a:tc>
                  <a:txBody>
                    <a:bodyPr/>
                    <a:lstStyle/>
                    <a:p>
                      <a:pPr algn="l"/>
                      <a:r>
                        <a:rPr lang="en-US" sz="1600" b="1" u="sng">
                          <a:effectLst>
                            <a:outerShdw blurRad="38100" dist="38100" dir="2700000" algn="tl">
                              <a:srgbClr val="000000">
                                <a:alpha val="43137"/>
                              </a:srgbClr>
                            </a:outerShdw>
                          </a:effectLst>
                        </a:rPr>
                        <a:t>Methods</a:t>
                      </a:r>
                    </a:p>
                  </a:txBody>
                  <a:tcPr marL="132748" marR="132748" marT="66374" marB="66374" anchor="ctr">
                    <a:lnL>
                      <a:noFill/>
                    </a:lnL>
                    <a:lnR>
                      <a:noFill/>
                    </a:lnR>
                    <a:lnT>
                      <a:noFill/>
                    </a:lnT>
                    <a:lnB>
                      <a:noFill/>
                    </a:lnB>
                    <a:solidFill>
                      <a:srgbClr val="F8FAFF"/>
                    </a:solidFill>
                  </a:tcPr>
                </a:tc>
                <a:tc>
                  <a:txBody>
                    <a:bodyPr/>
                    <a:lstStyle/>
                    <a:p>
                      <a:pPr algn="l"/>
                      <a:r>
                        <a:rPr lang="en-US" sz="1600" b="1" u="sng" dirty="0">
                          <a:effectLst>
                            <a:outerShdw blurRad="38100" dist="38100" dir="2700000" algn="tl">
                              <a:srgbClr val="000000">
                                <a:alpha val="43137"/>
                              </a:srgbClr>
                            </a:outerShdw>
                          </a:effectLst>
                        </a:rPr>
                        <a:t>Description</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726508706"/>
                  </a:ext>
                </a:extLst>
              </a:tr>
              <a:tr h="438322">
                <a:tc>
                  <a:txBody>
                    <a:bodyPr/>
                    <a:lstStyle/>
                    <a:p>
                      <a:r>
                        <a:rPr lang="en-US" sz="1600" u="none" strike="noStrike">
                          <a:solidFill>
                            <a:srgbClr val="0556F3"/>
                          </a:solidFill>
                          <a:effectLst/>
                          <a:hlinkClick r:id="rId2"/>
                        </a:rPr>
                        <a:t>upper()</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converts the string to uppercase</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3788324121"/>
                  </a:ext>
                </a:extLst>
              </a:tr>
              <a:tr h="438322">
                <a:tc>
                  <a:txBody>
                    <a:bodyPr/>
                    <a:lstStyle/>
                    <a:p>
                      <a:r>
                        <a:rPr lang="en-US" sz="1600" u="none" strike="noStrike">
                          <a:solidFill>
                            <a:srgbClr val="0556F3"/>
                          </a:solidFill>
                          <a:effectLst/>
                          <a:hlinkClick r:id="rId3"/>
                        </a:rPr>
                        <a:t>lower()</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converts the string to lowercase</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1671477503"/>
                  </a:ext>
                </a:extLst>
              </a:tr>
              <a:tr h="377481">
                <a:tc>
                  <a:txBody>
                    <a:bodyPr/>
                    <a:lstStyle/>
                    <a:p>
                      <a:r>
                        <a:rPr lang="en-US" sz="1600" u="none" strike="noStrike">
                          <a:solidFill>
                            <a:srgbClr val="0556F3"/>
                          </a:solidFill>
                          <a:effectLst/>
                          <a:hlinkClick r:id="rId4"/>
                        </a:rPr>
                        <a:t>partition()</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returns a tuple</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1374368309"/>
                  </a:ext>
                </a:extLst>
              </a:tr>
              <a:tr h="377481">
                <a:tc>
                  <a:txBody>
                    <a:bodyPr/>
                    <a:lstStyle/>
                    <a:p>
                      <a:r>
                        <a:rPr lang="en-US" sz="1600" u="none" strike="noStrike" dirty="0">
                          <a:solidFill>
                            <a:srgbClr val="0556F3"/>
                          </a:solidFill>
                          <a:effectLst/>
                          <a:hlinkClick r:id="rId5"/>
                        </a:rPr>
                        <a:t>replace()</a:t>
                      </a:r>
                      <a:endParaRPr lang="en-US" sz="1600" dirty="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replaces substring inside</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3636917400"/>
                  </a:ext>
                </a:extLst>
              </a:tr>
              <a:tr h="438322">
                <a:tc>
                  <a:txBody>
                    <a:bodyPr/>
                    <a:lstStyle/>
                    <a:p>
                      <a:r>
                        <a:rPr lang="en-US" sz="1600" u="none" strike="noStrike" dirty="0">
                          <a:solidFill>
                            <a:srgbClr val="0556F3"/>
                          </a:solidFill>
                          <a:effectLst/>
                          <a:hlinkClick r:id="rId6"/>
                        </a:rPr>
                        <a:t>find()</a:t>
                      </a:r>
                      <a:endParaRPr lang="en-US" sz="1600" dirty="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returns the index of first occurrence of substring</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737889908"/>
                  </a:ext>
                </a:extLst>
              </a:tr>
              <a:tr h="377481">
                <a:tc>
                  <a:txBody>
                    <a:bodyPr/>
                    <a:lstStyle/>
                    <a:p>
                      <a:r>
                        <a:rPr lang="en-US" sz="1600" u="none" strike="noStrike">
                          <a:solidFill>
                            <a:srgbClr val="0556F3"/>
                          </a:solidFill>
                          <a:effectLst/>
                          <a:hlinkClick r:id="rId7"/>
                        </a:rPr>
                        <a:t>rstrip()</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removes trailing characters</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3524692357"/>
                  </a:ext>
                </a:extLst>
              </a:tr>
              <a:tr h="377481">
                <a:tc>
                  <a:txBody>
                    <a:bodyPr/>
                    <a:lstStyle/>
                    <a:p>
                      <a:r>
                        <a:rPr lang="en-US" sz="1600" u="none" strike="noStrike">
                          <a:solidFill>
                            <a:srgbClr val="0556F3"/>
                          </a:solidFill>
                          <a:effectLst/>
                          <a:hlinkClick r:id="rId8"/>
                        </a:rPr>
                        <a:t>split()</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splits string from left</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2184574899"/>
                  </a:ext>
                </a:extLst>
              </a:tr>
              <a:tr h="438322">
                <a:tc>
                  <a:txBody>
                    <a:bodyPr/>
                    <a:lstStyle/>
                    <a:p>
                      <a:r>
                        <a:rPr lang="en-US" sz="1600" u="none" strike="noStrike">
                          <a:solidFill>
                            <a:srgbClr val="0556F3"/>
                          </a:solidFill>
                          <a:effectLst/>
                          <a:hlinkClick r:id="rId9"/>
                        </a:rPr>
                        <a:t>startswith()</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a:effectLst/>
                        </a:rPr>
                        <a:t>checks if string starts with the specified string</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4063638187"/>
                  </a:ext>
                </a:extLst>
              </a:tr>
              <a:tr h="377481">
                <a:tc>
                  <a:txBody>
                    <a:bodyPr/>
                    <a:lstStyle/>
                    <a:p>
                      <a:r>
                        <a:rPr lang="en-US" sz="1600" u="none" strike="noStrike">
                          <a:solidFill>
                            <a:srgbClr val="0556F3"/>
                          </a:solidFill>
                          <a:effectLst/>
                          <a:hlinkClick r:id="rId10"/>
                        </a:rPr>
                        <a:t>isnumeric()</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dirty="0">
                          <a:effectLst/>
                        </a:rPr>
                        <a:t>checks numeric characters</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138703579"/>
                  </a:ext>
                </a:extLst>
              </a:tr>
              <a:tr h="377481">
                <a:tc>
                  <a:txBody>
                    <a:bodyPr/>
                    <a:lstStyle/>
                    <a:p>
                      <a:r>
                        <a:rPr lang="en-US" sz="1600" u="none" strike="noStrike">
                          <a:solidFill>
                            <a:srgbClr val="0556F3"/>
                          </a:solidFill>
                          <a:effectLst/>
                          <a:hlinkClick r:id="rId11"/>
                        </a:rPr>
                        <a:t>index()</a:t>
                      </a:r>
                      <a:endParaRPr lang="en-US" sz="1600">
                        <a:effectLst/>
                      </a:endParaRPr>
                    </a:p>
                  </a:txBody>
                  <a:tcPr marL="132748" marR="132748" marT="66374" marB="66374" anchor="ctr">
                    <a:lnL>
                      <a:noFill/>
                    </a:lnL>
                    <a:lnR>
                      <a:noFill/>
                    </a:lnR>
                    <a:lnT>
                      <a:noFill/>
                    </a:lnT>
                    <a:lnB>
                      <a:noFill/>
                    </a:lnB>
                    <a:solidFill>
                      <a:srgbClr val="F8FAFF"/>
                    </a:solidFill>
                  </a:tcPr>
                </a:tc>
                <a:tc>
                  <a:txBody>
                    <a:bodyPr/>
                    <a:lstStyle/>
                    <a:p>
                      <a:r>
                        <a:rPr lang="en-US" sz="1600" dirty="0">
                          <a:effectLst/>
                        </a:rPr>
                        <a:t>returns index of substring</a:t>
                      </a:r>
                    </a:p>
                  </a:txBody>
                  <a:tcPr marL="132748" marR="132748" marT="66374" marB="66374" anchor="ctr">
                    <a:lnL>
                      <a:noFill/>
                    </a:lnL>
                    <a:lnR>
                      <a:noFill/>
                    </a:lnR>
                    <a:lnT>
                      <a:noFill/>
                    </a:lnT>
                    <a:lnB>
                      <a:noFill/>
                    </a:lnB>
                    <a:solidFill>
                      <a:srgbClr val="F8FAFF"/>
                    </a:solidFill>
                  </a:tcPr>
                </a:tc>
                <a:extLst>
                  <a:ext uri="{0D108BD9-81ED-4DB2-BD59-A6C34878D82A}">
                    <a16:rowId xmlns:a16="http://schemas.microsoft.com/office/drawing/2014/main" val="1652432101"/>
                  </a:ext>
                </a:extLst>
              </a:tr>
            </a:tbl>
          </a:graphicData>
        </a:graphic>
      </p:graphicFrame>
    </p:spTree>
    <p:extLst>
      <p:ext uri="{BB962C8B-B14F-4D97-AF65-F5344CB8AC3E}">
        <p14:creationId xmlns:p14="http://schemas.microsoft.com/office/powerpoint/2010/main" val="28833352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AEF-262F-2775-B748-68A3E402578B}"/>
              </a:ext>
            </a:extLst>
          </p:cNvPr>
          <p:cNvSpPr>
            <a:spLocks noGrp="1"/>
          </p:cNvSpPr>
          <p:nvPr>
            <p:ph type="title"/>
          </p:nvPr>
        </p:nvSpPr>
        <p:spPr>
          <a:xfrm>
            <a:off x="1066800" y="642594"/>
            <a:ext cx="10058400" cy="805206"/>
          </a:xfrm>
        </p:spPr>
        <p:txBody>
          <a:bodyPr/>
          <a:lstStyle/>
          <a:p>
            <a:r>
              <a:rPr lang="en-US" b="1" dirty="0"/>
              <a:t>Escape Sequences in Python</a:t>
            </a:r>
          </a:p>
        </p:txBody>
      </p:sp>
      <p:sp>
        <p:nvSpPr>
          <p:cNvPr id="3" name="Content Placeholder 2">
            <a:extLst>
              <a:ext uri="{FF2B5EF4-FFF2-40B4-BE49-F238E27FC236}">
                <a16:creationId xmlns:a16="http://schemas.microsoft.com/office/drawing/2014/main" id="{10D4B955-BDD1-EC8F-364D-116EF7942A81}"/>
              </a:ext>
            </a:extLst>
          </p:cNvPr>
          <p:cNvSpPr>
            <a:spLocks noGrp="1"/>
          </p:cNvSpPr>
          <p:nvPr>
            <p:ph idx="1"/>
          </p:nvPr>
        </p:nvSpPr>
        <p:spPr>
          <a:xfrm>
            <a:off x="1066800" y="1447800"/>
            <a:ext cx="10058400" cy="4504944"/>
          </a:xfrm>
        </p:spPr>
        <p:txBody>
          <a:bodyPr>
            <a:normAutofit/>
          </a:bodyPr>
          <a:lstStyle/>
          <a:p>
            <a:r>
              <a:rPr lang="en-US" sz="2400" dirty="0"/>
              <a:t>The escape sequence is used to escape some of the characters present inside a string.</a:t>
            </a:r>
          </a:p>
          <a:p>
            <a:r>
              <a:rPr lang="en-US" sz="2400" dirty="0"/>
              <a:t>Suppose we need to include both double quote and single quote inside a string,</a:t>
            </a:r>
          </a:p>
          <a:p>
            <a:endParaRPr lang="en-US" sz="2400" dirty="0"/>
          </a:p>
        </p:txBody>
      </p:sp>
      <p:pic>
        <p:nvPicPr>
          <p:cNvPr id="5" name="Picture 4">
            <a:extLst>
              <a:ext uri="{FF2B5EF4-FFF2-40B4-BE49-F238E27FC236}">
                <a16:creationId xmlns:a16="http://schemas.microsoft.com/office/drawing/2014/main" id="{E9DD34AB-B208-7D32-F6E2-56996B2174DB}"/>
              </a:ext>
            </a:extLst>
          </p:cNvPr>
          <p:cNvPicPr>
            <a:picLocks noChangeAspect="1"/>
          </p:cNvPicPr>
          <p:nvPr/>
        </p:nvPicPr>
        <p:blipFill>
          <a:blip r:embed="rId2"/>
          <a:stretch>
            <a:fillRect/>
          </a:stretch>
        </p:blipFill>
        <p:spPr>
          <a:xfrm>
            <a:off x="1327578" y="3362087"/>
            <a:ext cx="5216181" cy="1194673"/>
          </a:xfrm>
          <a:prstGeom prst="rect">
            <a:avLst/>
          </a:prstGeom>
        </p:spPr>
      </p:pic>
      <p:sp>
        <p:nvSpPr>
          <p:cNvPr id="6" name="Rectangle 1">
            <a:extLst>
              <a:ext uri="{FF2B5EF4-FFF2-40B4-BE49-F238E27FC236}">
                <a16:creationId xmlns:a16="http://schemas.microsoft.com/office/drawing/2014/main" id="{89A7199D-B511-B247-558C-5EF994AEF48F}"/>
              </a:ext>
            </a:extLst>
          </p:cNvPr>
          <p:cNvSpPr>
            <a:spLocks noChangeArrowheads="1"/>
          </p:cNvSpPr>
          <p:nvPr/>
        </p:nvSpPr>
        <p:spPr bwMode="auto">
          <a:xfrm>
            <a:off x="1327578" y="5061619"/>
            <a:ext cx="9797622" cy="738664"/>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7457" tIns="0" rIns="17457"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euclid_circular_a"/>
              </a:rPr>
              <a:t>Since strings are represented by single or double quotes, the compiler will treat </a:t>
            </a:r>
            <a:r>
              <a:rPr kumimoji="0" lang="en-US" altLang="en-US" sz="2400" b="0" i="0" u="none" strike="noStrike" cap="none" normalizeH="0" baseline="0" dirty="0">
                <a:ln>
                  <a:noFill/>
                </a:ln>
                <a:solidFill>
                  <a:schemeClr val="tx1"/>
                </a:solidFill>
                <a:effectLst/>
                <a:latin typeface="Droid Sans Mono"/>
              </a:rPr>
              <a:t>"He said, "</a:t>
            </a:r>
            <a:r>
              <a:rPr kumimoji="0" lang="en-US" altLang="en-US" sz="2400" b="0" i="0" u="none" strike="noStrike" cap="none" normalizeH="0" baseline="0" dirty="0">
                <a:ln>
                  <a:noFill/>
                </a:ln>
                <a:solidFill>
                  <a:schemeClr val="tx1"/>
                </a:solidFill>
                <a:effectLst/>
                <a:latin typeface="euclid_circular_a"/>
              </a:rPr>
              <a:t> as the string. Hence, the above code will cause an error.</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34335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39DB1-9AC0-FEDE-71DB-F53129CD6FE8}"/>
              </a:ext>
            </a:extLst>
          </p:cNvPr>
          <p:cNvSpPr>
            <a:spLocks noGrp="1"/>
          </p:cNvSpPr>
          <p:nvPr>
            <p:ph idx="1"/>
          </p:nvPr>
        </p:nvSpPr>
        <p:spPr>
          <a:xfrm>
            <a:off x="1066800" y="960120"/>
            <a:ext cx="10058400" cy="4992624"/>
          </a:xfrm>
        </p:spPr>
        <p:txBody>
          <a:bodyPr/>
          <a:lstStyle/>
          <a:p>
            <a:r>
              <a:rPr lang="en-US" sz="2400" dirty="0"/>
              <a:t>To solve this issue, we use the escape character \ in Python.</a:t>
            </a:r>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6495C148-50A7-4267-F7AB-C0B40769F053}"/>
              </a:ext>
            </a:extLst>
          </p:cNvPr>
          <p:cNvPicPr>
            <a:picLocks noChangeAspect="1"/>
          </p:cNvPicPr>
          <p:nvPr/>
        </p:nvPicPr>
        <p:blipFill>
          <a:blip r:embed="rId2"/>
          <a:stretch>
            <a:fillRect/>
          </a:stretch>
        </p:blipFill>
        <p:spPr>
          <a:xfrm>
            <a:off x="1446626" y="1461962"/>
            <a:ext cx="5667552" cy="3216718"/>
          </a:xfrm>
          <a:prstGeom prst="rect">
            <a:avLst/>
          </a:prstGeom>
        </p:spPr>
      </p:pic>
    </p:spTree>
    <p:extLst>
      <p:ext uri="{BB962C8B-B14F-4D97-AF65-F5344CB8AC3E}">
        <p14:creationId xmlns:p14="http://schemas.microsoft.com/office/powerpoint/2010/main" val="1500528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82275-FEB1-C429-A0B6-F45DAF01166F}"/>
              </a:ext>
            </a:extLst>
          </p:cNvPr>
          <p:cNvSpPr>
            <a:spLocks noGrp="1"/>
          </p:cNvSpPr>
          <p:nvPr>
            <p:ph idx="1"/>
          </p:nvPr>
        </p:nvSpPr>
        <p:spPr>
          <a:xfrm>
            <a:off x="1066800" y="609600"/>
            <a:ext cx="10058400" cy="5638800"/>
          </a:xfrm>
        </p:spPr>
        <p:txBody>
          <a:bodyPr>
            <a:normAutofit/>
          </a:bodyPr>
          <a:lstStyle/>
          <a:p>
            <a:r>
              <a:rPr lang="en-US" sz="2400" dirty="0"/>
              <a:t>Here is a list of all the escape sequences supported by Python.</a:t>
            </a:r>
          </a:p>
          <a:p>
            <a:endParaRPr lang="en-US" sz="2400" dirty="0"/>
          </a:p>
        </p:txBody>
      </p:sp>
      <p:graphicFrame>
        <p:nvGraphicFramePr>
          <p:cNvPr id="4" name="Table 3">
            <a:extLst>
              <a:ext uri="{FF2B5EF4-FFF2-40B4-BE49-F238E27FC236}">
                <a16:creationId xmlns:a16="http://schemas.microsoft.com/office/drawing/2014/main" id="{6F46D19C-66D0-9510-44A3-ACF8D428A5AB}"/>
              </a:ext>
            </a:extLst>
          </p:cNvPr>
          <p:cNvGraphicFramePr>
            <a:graphicFrameLocks noGrp="1"/>
          </p:cNvGraphicFramePr>
          <p:nvPr>
            <p:extLst>
              <p:ext uri="{D42A27DB-BD31-4B8C-83A1-F6EECF244321}">
                <p14:modId xmlns:p14="http://schemas.microsoft.com/office/powerpoint/2010/main" val="1067041129"/>
              </p:ext>
            </p:extLst>
          </p:nvPr>
        </p:nvGraphicFramePr>
        <p:xfrm>
          <a:off x="1325880" y="1086614"/>
          <a:ext cx="6797318" cy="5161786"/>
        </p:xfrm>
        <a:graphic>
          <a:graphicData uri="http://schemas.openxmlformats.org/drawingml/2006/table">
            <a:tbl>
              <a:tblPr/>
              <a:tblGrid>
                <a:gridCol w="3398659">
                  <a:extLst>
                    <a:ext uri="{9D8B030D-6E8A-4147-A177-3AD203B41FA5}">
                      <a16:colId xmlns:a16="http://schemas.microsoft.com/office/drawing/2014/main" val="822223039"/>
                    </a:ext>
                  </a:extLst>
                </a:gridCol>
                <a:gridCol w="3398659">
                  <a:extLst>
                    <a:ext uri="{9D8B030D-6E8A-4147-A177-3AD203B41FA5}">
                      <a16:colId xmlns:a16="http://schemas.microsoft.com/office/drawing/2014/main" val="2542671051"/>
                    </a:ext>
                  </a:extLst>
                </a:gridCol>
              </a:tblGrid>
              <a:tr h="323440">
                <a:tc>
                  <a:txBody>
                    <a:bodyPr/>
                    <a:lstStyle/>
                    <a:p>
                      <a:pPr algn="l"/>
                      <a:r>
                        <a:rPr lang="en-US" sz="1600" b="1" u="sng">
                          <a:effectLst>
                            <a:outerShdw blurRad="38100" dist="38100" dir="2700000" algn="tl">
                              <a:srgbClr val="000000">
                                <a:alpha val="43137"/>
                              </a:srgbClr>
                            </a:outerShdw>
                          </a:effectLst>
                        </a:rPr>
                        <a:t>Escape Sequence</a:t>
                      </a:r>
                    </a:p>
                  </a:txBody>
                  <a:tcPr marL="124183" marR="124183" marT="62092" marB="62092" anchor="ctr">
                    <a:lnL>
                      <a:noFill/>
                    </a:lnL>
                    <a:lnR>
                      <a:noFill/>
                    </a:lnR>
                    <a:lnT>
                      <a:noFill/>
                    </a:lnT>
                    <a:lnB>
                      <a:noFill/>
                    </a:lnB>
                    <a:solidFill>
                      <a:srgbClr val="F8FAFF"/>
                    </a:solidFill>
                  </a:tcPr>
                </a:tc>
                <a:tc>
                  <a:txBody>
                    <a:bodyPr/>
                    <a:lstStyle/>
                    <a:p>
                      <a:pPr algn="l"/>
                      <a:r>
                        <a:rPr lang="en-US" sz="1600" b="1" u="sng" dirty="0">
                          <a:effectLst>
                            <a:outerShdw blurRad="38100" dist="38100" dir="2700000" algn="tl">
                              <a:srgbClr val="000000">
                                <a:alpha val="43137"/>
                              </a:srgbClr>
                            </a:outerShdw>
                          </a:effectLst>
                        </a:rPr>
                        <a:t>Description</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3874536597"/>
                  </a:ext>
                </a:extLst>
              </a:tr>
              <a:tr h="323440">
                <a:tc>
                  <a:txBody>
                    <a:bodyPr/>
                    <a:lstStyle/>
                    <a:p>
                      <a:r>
                        <a:rPr lang="en-US" sz="1600">
                          <a:effectLst/>
                        </a:rPr>
                        <a:t>\\</a:t>
                      </a:r>
                    </a:p>
                  </a:txBody>
                  <a:tcPr marL="124183" marR="124183" marT="62092" marB="62092" anchor="ctr">
                    <a:lnL>
                      <a:noFill/>
                    </a:lnL>
                    <a:lnR>
                      <a:noFill/>
                    </a:lnR>
                    <a:lnT>
                      <a:noFill/>
                    </a:lnT>
                    <a:lnB>
                      <a:noFill/>
                    </a:lnB>
                    <a:solidFill>
                      <a:srgbClr val="F8FAFF"/>
                    </a:solidFill>
                  </a:tcPr>
                </a:tc>
                <a:tc>
                  <a:txBody>
                    <a:bodyPr/>
                    <a:lstStyle/>
                    <a:p>
                      <a:r>
                        <a:rPr lang="en-US" sz="1600">
                          <a:effectLst/>
                        </a:rPr>
                        <a:t>Backslash</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3450573785"/>
                  </a:ext>
                </a:extLst>
              </a:tr>
              <a:tr h="323440">
                <a:tc>
                  <a:txBody>
                    <a:bodyPr/>
                    <a:lstStyle/>
                    <a:p>
                      <a:r>
                        <a:rPr lang="en-US" sz="1600">
                          <a:effectLst/>
                        </a:rPr>
                        <a:t>\'</a:t>
                      </a:r>
                    </a:p>
                  </a:txBody>
                  <a:tcPr marL="124183" marR="124183" marT="62092" marB="62092" anchor="ctr">
                    <a:lnL>
                      <a:noFill/>
                    </a:lnL>
                    <a:lnR>
                      <a:noFill/>
                    </a:lnR>
                    <a:lnT>
                      <a:noFill/>
                    </a:lnT>
                    <a:lnB>
                      <a:noFill/>
                    </a:lnB>
                    <a:solidFill>
                      <a:srgbClr val="F8FAFF"/>
                    </a:solidFill>
                  </a:tcPr>
                </a:tc>
                <a:tc>
                  <a:txBody>
                    <a:bodyPr/>
                    <a:lstStyle/>
                    <a:p>
                      <a:r>
                        <a:rPr lang="en-US" sz="1600">
                          <a:effectLst/>
                        </a:rPr>
                        <a:t>Single quote</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3968618616"/>
                  </a:ext>
                </a:extLst>
              </a:tr>
              <a:tr h="323440">
                <a:tc>
                  <a:txBody>
                    <a:bodyPr/>
                    <a:lstStyle/>
                    <a:p>
                      <a:r>
                        <a:rPr lang="en-US" sz="1600">
                          <a:effectLst/>
                        </a:rPr>
                        <a:t>\"</a:t>
                      </a:r>
                    </a:p>
                  </a:txBody>
                  <a:tcPr marL="124183" marR="124183" marT="62092" marB="62092" anchor="ctr">
                    <a:lnL>
                      <a:noFill/>
                    </a:lnL>
                    <a:lnR>
                      <a:noFill/>
                    </a:lnR>
                    <a:lnT>
                      <a:noFill/>
                    </a:lnT>
                    <a:lnB>
                      <a:noFill/>
                    </a:lnB>
                    <a:solidFill>
                      <a:srgbClr val="F8FAFF"/>
                    </a:solidFill>
                  </a:tcPr>
                </a:tc>
                <a:tc>
                  <a:txBody>
                    <a:bodyPr/>
                    <a:lstStyle/>
                    <a:p>
                      <a:r>
                        <a:rPr lang="en-US" sz="1600">
                          <a:effectLst/>
                        </a:rPr>
                        <a:t>Double quote</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1908678527"/>
                  </a:ext>
                </a:extLst>
              </a:tr>
              <a:tr h="323440">
                <a:tc>
                  <a:txBody>
                    <a:bodyPr/>
                    <a:lstStyle/>
                    <a:p>
                      <a:r>
                        <a:rPr lang="en-US" sz="1600">
                          <a:effectLst/>
                        </a:rPr>
                        <a:t>\a</a:t>
                      </a:r>
                    </a:p>
                  </a:txBody>
                  <a:tcPr marL="124183" marR="124183" marT="62092" marB="62092" anchor="ctr">
                    <a:lnL>
                      <a:noFill/>
                    </a:lnL>
                    <a:lnR>
                      <a:noFill/>
                    </a:lnR>
                    <a:lnT>
                      <a:noFill/>
                    </a:lnT>
                    <a:lnB>
                      <a:noFill/>
                    </a:lnB>
                    <a:solidFill>
                      <a:srgbClr val="F8FAFF"/>
                    </a:solidFill>
                  </a:tcPr>
                </a:tc>
                <a:tc>
                  <a:txBody>
                    <a:bodyPr/>
                    <a:lstStyle/>
                    <a:p>
                      <a:r>
                        <a:rPr lang="en-US" sz="1600">
                          <a:effectLst/>
                        </a:rPr>
                        <a:t>ASCII Bell</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2553728579"/>
                  </a:ext>
                </a:extLst>
              </a:tr>
              <a:tr h="323440">
                <a:tc>
                  <a:txBody>
                    <a:bodyPr/>
                    <a:lstStyle/>
                    <a:p>
                      <a:r>
                        <a:rPr lang="en-US" sz="1600">
                          <a:effectLst/>
                        </a:rPr>
                        <a:t>\b</a:t>
                      </a:r>
                    </a:p>
                  </a:txBody>
                  <a:tcPr marL="124183" marR="124183" marT="62092" marB="62092" anchor="ctr">
                    <a:lnL>
                      <a:noFill/>
                    </a:lnL>
                    <a:lnR>
                      <a:noFill/>
                    </a:lnR>
                    <a:lnT>
                      <a:noFill/>
                    </a:lnT>
                    <a:lnB>
                      <a:noFill/>
                    </a:lnB>
                    <a:solidFill>
                      <a:srgbClr val="F8FAFF"/>
                    </a:solidFill>
                  </a:tcPr>
                </a:tc>
                <a:tc>
                  <a:txBody>
                    <a:bodyPr/>
                    <a:lstStyle/>
                    <a:p>
                      <a:r>
                        <a:rPr lang="en-US" sz="1600">
                          <a:effectLst/>
                        </a:rPr>
                        <a:t>ASCII Backspace</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39167674"/>
                  </a:ext>
                </a:extLst>
              </a:tr>
              <a:tr h="323440">
                <a:tc>
                  <a:txBody>
                    <a:bodyPr/>
                    <a:lstStyle/>
                    <a:p>
                      <a:r>
                        <a:rPr lang="en-US" sz="1600">
                          <a:effectLst/>
                        </a:rPr>
                        <a:t>\f</a:t>
                      </a:r>
                    </a:p>
                  </a:txBody>
                  <a:tcPr marL="124183" marR="124183" marT="62092" marB="62092" anchor="ctr">
                    <a:lnL>
                      <a:noFill/>
                    </a:lnL>
                    <a:lnR>
                      <a:noFill/>
                    </a:lnR>
                    <a:lnT>
                      <a:noFill/>
                    </a:lnT>
                    <a:lnB>
                      <a:noFill/>
                    </a:lnB>
                    <a:solidFill>
                      <a:srgbClr val="F8FAFF"/>
                    </a:solidFill>
                  </a:tcPr>
                </a:tc>
                <a:tc>
                  <a:txBody>
                    <a:bodyPr/>
                    <a:lstStyle/>
                    <a:p>
                      <a:r>
                        <a:rPr lang="en-US" sz="1600">
                          <a:effectLst/>
                        </a:rPr>
                        <a:t>ASCII Formfeed</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551371388"/>
                  </a:ext>
                </a:extLst>
              </a:tr>
              <a:tr h="323440">
                <a:tc>
                  <a:txBody>
                    <a:bodyPr/>
                    <a:lstStyle/>
                    <a:p>
                      <a:r>
                        <a:rPr lang="en-US" sz="1600">
                          <a:effectLst/>
                        </a:rPr>
                        <a:t>\n</a:t>
                      </a:r>
                    </a:p>
                  </a:txBody>
                  <a:tcPr marL="124183" marR="124183" marT="62092" marB="62092" anchor="ctr">
                    <a:lnL>
                      <a:noFill/>
                    </a:lnL>
                    <a:lnR>
                      <a:noFill/>
                    </a:lnR>
                    <a:lnT>
                      <a:noFill/>
                    </a:lnT>
                    <a:lnB>
                      <a:noFill/>
                    </a:lnB>
                    <a:solidFill>
                      <a:srgbClr val="F8FAFF"/>
                    </a:solidFill>
                  </a:tcPr>
                </a:tc>
                <a:tc>
                  <a:txBody>
                    <a:bodyPr/>
                    <a:lstStyle/>
                    <a:p>
                      <a:r>
                        <a:rPr lang="en-US" sz="1600">
                          <a:effectLst/>
                        </a:rPr>
                        <a:t>ASCII Linefeed</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1708902477"/>
                  </a:ext>
                </a:extLst>
              </a:tr>
              <a:tr h="323440">
                <a:tc>
                  <a:txBody>
                    <a:bodyPr/>
                    <a:lstStyle/>
                    <a:p>
                      <a:r>
                        <a:rPr lang="en-US" sz="1600">
                          <a:effectLst/>
                        </a:rPr>
                        <a:t>\r</a:t>
                      </a:r>
                    </a:p>
                  </a:txBody>
                  <a:tcPr marL="124183" marR="124183" marT="62092" marB="62092" anchor="ctr">
                    <a:lnL>
                      <a:noFill/>
                    </a:lnL>
                    <a:lnR>
                      <a:noFill/>
                    </a:lnR>
                    <a:lnT>
                      <a:noFill/>
                    </a:lnT>
                    <a:lnB>
                      <a:noFill/>
                    </a:lnB>
                    <a:solidFill>
                      <a:srgbClr val="F8FAFF"/>
                    </a:solidFill>
                  </a:tcPr>
                </a:tc>
                <a:tc>
                  <a:txBody>
                    <a:bodyPr/>
                    <a:lstStyle/>
                    <a:p>
                      <a:r>
                        <a:rPr lang="en-US" sz="1600">
                          <a:effectLst/>
                        </a:rPr>
                        <a:t>ASCII Carriage Return</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1121976230"/>
                  </a:ext>
                </a:extLst>
              </a:tr>
              <a:tr h="323440">
                <a:tc>
                  <a:txBody>
                    <a:bodyPr/>
                    <a:lstStyle/>
                    <a:p>
                      <a:r>
                        <a:rPr lang="en-US" sz="1600">
                          <a:effectLst/>
                        </a:rPr>
                        <a:t>\t</a:t>
                      </a:r>
                    </a:p>
                  </a:txBody>
                  <a:tcPr marL="124183" marR="124183" marT="62092" marB="62092" anchor="ctr">
                    <a:lnL>
                      <a:noFill/>
                    </a:lnL>
                    <a:lnR>
                      <a:noFill/>
                    </a:lnR>
                    <a:lnT>
                      <a:noFill/>
                    </a:lnT>
                    <a:lnB>
                      <a:noFill/>
                    </a:lnB>
                    <a:solidFill>
                      <a:srgbClr val="F8FAFF"/>
                    </a:solidFill>
                  </a:tcPr>
                </a:tc>
                <a:tc>
                  <a:txBody>
                    <a:bodyPr/>
                    <a:lstStyle/>
                    <a:p>
                      <a:r>
                        <a:rPr lang="en-US" sz="1600">
                          <a:effectLst/>
                        </a:rPr>
                        <a:t>ASCII Horizontal Tab</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1505656108"/>
                  </a:ext>
                </a:extLst>
              </a:tr>
              <a:tr h="323440">
                <a:tc>
                  <a:txBody>
                    <a:bodyPr/>
                    <a:lstStyle/>
                    <a:p>
                      <a:r>
                        <a:rPr lang="en-US" sz="1600">
                          <a:effectLst/>
                        </a:rPr>
                        <a:t>\v</a:t>
                      </a:r>
                    </a:p>
                  </a:txBody>
                  <a:tcPr marL="124183" marR="124183" marT="62092" marB="62092" anchor="ctr">
                    <a:lnL>
                      <a:noFill/>
                    </a:lnL>
                    <a:lnR>
                      <a:noFill/>
                    </a:lnR>
                    <a:lnT>
                      <a:noFill/>
                    </a:lnT>
                    <a:lnB>
                      <a:noFill/>
                    </a:lnB>
                    <a:solidFill>
                      <a:srgbClr val="F8FAFF"/>
                    </a:solidFill>
                  </a:tcPr>
                </a:tc>
                <a:tc>
                  <a:txBody>
                    <a:bodyPr/>
                    <a:lstStyle/>
                    <a:p>
                      <a:r>
                        <a:rPr lang="en-US" sz="1600">
                          <a:effectLst/>
                        </a:rPr>
                        <a:t>ASCII Vertical Tab</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891107188"/>
                  </a:ext>
                </a:extLst>
              </a:tr>
              <a:tr h="501658">
                <a:tc>
                  <a:txBody>
                    <a:bodyPr/>
                    <a:lstStyle/>
                    <a:p>
                      <a:r>
                        <a:rPr lang="en-US" sz="1600">
                          <a:effectLst/>
                        </a:rPr>
                        <a:t>\ooo</a:t>
                      </a:r>
                    </a:p>
                  </a:txBody>
                  <a:tcPr marL="124183" marR="124183" marT="62092" marB="62092" anchor="ctr">
                    <a:lnL>
                      <a:noFill/>
                    </a:lnL>
                    <a:lnR>
                      <a:noFill/>
                    </a:lnR>
                    <a:lnT>
                      <a:noFill/>
                    </a:lnT>
                    <a:lnB>
                      <a:noFill/>
                    </a:lnB>
                    <a:solidFill>
                      <a:srgbClr val="F8FAFF"/>
                    </a:solidFill>
                  </a:tcPr>
                </a:tc>
                <a:tc>
                  <a:txBody>
                    <a:bodyPr/>
                    <a:lstStyle/>
                    <a:p>
                      <a:r>
                        <a:rPr lang="en-US" sz="1600">
                          <a:effectLst/>
                        </a:rPr>
                        <a:t>Character with octal value ooo</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2478850376"/>
                  </a:ext>
                </a:extLst>
              </a:tr>
              <a:tr h="501658">
                <a:tc>
                  <a:txBody>
                    <a:bodyPr/>
                    <a:lstStyle/>
                    <a:p>
                      <a:r>
                        <a:rPr lang="en-US" sz="1600">
                          <a:effectLst/>
                        </a:rPr>
                        <a:t>\xHH</a:t>
                      </a:r>
                    </a:p>
                  </a:txBody>
                  <a:tcPr marL="124183" marR="124183" marT="62092" marB="62092" anchor="ctr">
                    <a:lnL>
                      <a:noFill/>
                    </a:lnL>
                    <a:lnR>
                      <a:noFill/>
                    </a:lnR>
                    <a:lnT>
                      <a:noFill/>
                    </a:lnT>
                    <a:lnB>
                      <a:noFill/>
                    </a:lnB>
                    <a:solidFill>
                      <a:srgbClr val="F8FAFF"/>
                    </a:solidFill>
                  </a:tcPr>
                </a:tc>
                <a:tc>
                  <a:txBody>
                    <a:bodyPr/>
                    <a:lstStyle/>
                    <a:p>
                      <a:r>
                        <a:rPr lang="en-US" sz="1600" dirty="0">
                          <a:effectLst/>
                        </a:rPr>
                        <a:t>Character with hexadecimal value HH</a:t>
                      </a:r>
                    </a:p>
                  </a:txBody>
                  <a:tcPr marL="124183" marR="124183" marT="62092" marB="62092" anchor="ctr">
                    <a:lnL>
                      <a:noFill/>
                    </a:lnL>
                    <a:lnR>
                      <a:noFill/>
                    </a:lnR>
                    <a:lnT>
                      <a:noFill/>
                    </a:lnT>
                    <a:lnB>
                      <a:noFill/>
                    </a:lnB>
                    <a:solidFill>
                      <a:srgbClr val="F8FAFF"/>
                    </a:solidFill>
                  </a:tcPr>
                </a:tc>
                <a:extLst>
                  <a:ext uri="{0D108BD9-81ED-4DB2-BD59-A6C34878D82A}">
                    <a16:rowId xmlns:a16="http://schemas.microsoft.com/office/drawing/2014/main" val="693190313"/>
                  </a:ext>
                </a:extLst>
              </a:tr>
            </a:tbl>
          </a:graphicData>
        </a:graphic>
      </p:graphicFrame>
    </p:spTree>
    <p:extLst>
      <p:ext uri="{BB962C8B-B14F-4D97-AF65-F5344CB8AC3E}">
        <p14:creationId xmlns:p14="http://schemas.microsoft.com/office/powerpoint/2010/main" val="192163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B7C1-8219-F43B-DDE7-200FB95BB0FF}"/>
              </a:ext>
            </a:extLst>
          </p:cNvPr>
          <p:cNvSpPr>
            <a:spLocks noGrp="1"/>
          </p:cNvSpPr>
          <p:nvPr>
            <p:ph type="title"/>
          </p:nvPr>
        </p:nvSpPr>
        <p:spPr>
          <a:xfrm>
            <a:off x="1066800" y="642594"/>
            <a:ext cx="10058400" cy="737319"/>
          </a:xfrm>
        </p:spPr>
        <p:txBody>
          <a:bodyPr/>
          <a:lstStyle/>
          <a:p>
            <a:r>
              <a:rPr lang="en-US" b="1" dirty="0"/>
              <a:t>Debugging</a:t>
            </a:r>
          </a:p>
        </p:txBody>
      </p:sp>
      <p:sp>
        <p:nvSpPr>
          <p:cNvPr id="3" name="Content Placeholder 2">
            <a:extLst>
              <a:ext uri="{FF2B5EF4-FFF2-40B4-BE49-F238E27FC236}">
                <a16:creationId xmlns:a16="http://schemas.microsoft.com/office/drawing/2014/main" id="{93F9DDD6-0A7F-0C05-5467-1CE2F2D2928B}"/>
              </a:ext>
            </a:extLst>
          </p:cNvPr>
          <p:cNvSpPr>
            <a:spLocks noGrp="1"/>
          </p:cNvSpPr>
          <p:nvPr>
            <p:ph idx="1"/>
          </p:nvPr>
        </p:nvSpPr>
        <p:spPr>
          <a:xfrm>
            <a:off x="1066800" y="1379913"/>
            <a:ext cx="10058400" cy="4835493"/>
          </a:xfrm>
        </p:spPr>
        <p:txBody>
          <a:bodyPr>
            <a:normAutofit/>
          </a:bodyPr>
          <a:lstStyle/>
          <a:p>
            <a:r>
              <a:rPr lang="en-US" sz="1800" dirty="0"/>
              <a:t>Programming errors are called bugs and the process of finding and fixing them is called debugging.</a:t>
            </a:r>
          </a:p>
          <a:p>
            <a:r>
              <a:rPr lang="en-US" sz="1800" dirty="0"/>
              <a:t>Debugging can evoke strong emotions such as anger, frustration, or embarrassment.</a:t>
            </a:r>
          </a:p>
          <a:p>
            <a:r>
              <a:rPr lang="en-US" sz="1800" dirty="0"/>
              <a:t>People tend to respond to computers as if they were human beings, attributing traits and emotions to them.</a:t>
            </a:r>
          </a:p>
          <a:p>
            <a:r>
              <a:rPr lang="en-US" sz="1800" dirty="0"/>
              <a:t>It is helpful to view the computer as an employee with strengths (e.g., speed and precision) and weaknesses (e.g., lack of empathy and big-picture understanding).</a:t>
            </a:r>
          </a:p>
          <a:p>
            <a:r>
              <a:rPr lang="en-US" sz="1800" dirty="0"/>
              <a:t>The role of the programmer is to be a good manager, leveraging the computer's strengths and finding ways to mitigate its weaknesses.</a:t>
            </a:r>
          </a:p>
          <a:p>
            <a:r>
              <a:rPr lang="en-US" sz="1800" dirty="0"/>
              <a:t>Emotions can be harnessed to engage with the problem effectively while avoiding interference with productivity.</a:t>
            </a:r>
          </a:p>
          <a:p>
            <a:r>
              <a:rPr lang="en-US" sz="1800" dirty="0"/>
              <a:t>Debugging is a valuable skill applicable beyond programming.</a:t>
            </a:r>
          </a:p>
          <a:p>
            <a:r>
              <a:rPr lang="en-US" sz="1800" dirty="0"/>
              <a:t>Each chapter provides debugging suggestions to assist in the learning process.</a:t>
            </a:r>
          </a:p>
        </p:txBody>
      </p:sp>
    </p:spTree>
    <p:extLst>
      <p:ext uri="{BB962C8B-B14F-4D97-AF65-F5344CB8AC3E}">
        <p14:creationId xmlns:p14="http://schemas.microsoft.com/office/powerpoint/2010/main" val="29527804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3682-AF6E-3DBF-76BE-77121FC9B86F}"/>
              </a:ext>
            </a:extLst>
          </p:cNvPr>
          <p:cNvSpPr>
            <a:spLocks noGrp="1"/>
          </p:cNvSpPr>
          <p:nvPr>
            <p:ph type="title"/>
          </p:nvPr>
        </p:nvSpPr>
        <p:spPr>
          <a:xfrm>
            <a:off x="1066800" y="642594"/>
            <a:ext cx="10058400" cy="774726"/>
          </a:xfrm>
        </p:spPr>
        <p:txBody>
          <a:bodyPr/>
          <a:lstStyle/>
          <a:p>
            <a:r>
              <a:rPr lang="en-US" b="1" dirty="0"/>
              <a:t>Python String Formatting (f-Strings)</a:t>
            </a:r>
          </a:p>
        </p:txBody>
      </p:sp>
      <p:sp>
        <p:nvSpPr>
          <p:cNvPr id="3" name="Content Placeholder 2">
            <a:extLst>
              <a:ext uri="{FF2B5EF4-FFF2-40B4-BE49-F238E27FC236}">
                <a16:creationId xmlns:a16="http://schemas.microsoft.com/office/drawing/2014/main" id="{34257390-3558-642C-DFCD-BB5E37D491E7}"/>
              </a:ext>
            </a:extLst>
          </p:cNvPr>
          <p:cNvSpPr>
            <a:spLocks noGrp="1"/>
          </p:cNvSpPr>
          <p:nvPr>
            <p:ph idx="1"/>
          </p:nvPr>
        </p:nvSpPr>
        <p:spPr>
          <a:xfrm>
            <a:off x="1066800" y="1417320"/>
            <a:ext cx="10058400" cy="4535424"/>
          </a:xfrm>
        </p:spPr>
        <p:txBody>
          <a:bodyPr>
            <a:normAutofit/>
          </a:bodyPr>
          <a:lstStyle/>
          <a:p>
            <a:r>
              <a:rPr lang="en-US" sz="2400" dirty="0"/>
              <a:t>Python f-Strings make it really easy to print values and variables. For example,</a:t>
            </a:r>
          </a:p>
          <a:p>
            <a:endParaRPr lang="en-US" sz="2400" dirty="0"/>
          </a:p>
        </p:txBody>
      </p:sp>
      <p:pic>
        <p:nvPicPr>
          <p:cNvPr id="5" name="Picture 4">
            <a:extLst>
              <a:ext uri="{FF2B5EF4-FFF2-40B4-BE49-F238E27FC236}">
                <a16:creationId xmlns:a16="http://schemas.microsoft.com/office/drawing/2014/main" id="{477DA3DA-32CD-77CA-335A-5CEAD1726E07}"/>
              </a:ext>
            </a:extLst>
          </p:cNvPr>
          <p:cNvPicPr>
            <a:picLocks noChangeAspect="1"/>
          </p:cNvPicPr>
          <p:nvPr/>
        </p:nvPicPr>
        <p:blipFill>
          <a:blip r:embed="rId2"/>
          <a:stretch>
            <a:fillRect/>
          </a:stretch>
        </p:blipFill>
        <p:spPr>
          <a:xfrm>
            <a:off x="1332351" y="2245801"/>
            <a:ext cx="7431272" cy="2130468"/>
          </a:xfrm>
          <a:prstGeom prst="rect">
            <a:avLst/>
          </a:prstGeom>
        </p:spPr>
      </p:pic>
      <p:pic>
        <p:nvPicPr>
          <p:cNvPr id="7" name="Picture 6">
            <a:extLst>
              <a:ext uri="{FF2B5EF4-FFF2-40B4-BE49-F238E27FC236}">
                <a16:creationId xmlns:a16="http://schemas.microsoft.com/office/drawing/2014/main" id="{AE993BA6-901A-A69B-8B86-7319403547E0}"/>
              </a:ext>
            </a:extLst>
          </p:cNvPr>
          <p:cNvPicPr>
            <a:picLocks noChangeAspect="1"/>
          </p:cNvPicPr>
          <p:nvPr/>
        </p:nvPicPr>
        <p:blipFill>
          <a:blip r:embed="rId3"/>
          <a:stretch>
            <a:fillRect/>
          </a:stretch>
        </p:blipFill>
        <p:spPr>
          <a:xfrm>
            <a:off x="1332351" y="4557937"/>
            <a:ext cx="3001002" cy="1576475"/>
          </a:xfrm>
          <a:prstGeom prst="rect">
            <a:avLst/>
          </a:prstGeom>
        </p:spPr>
      </p:pic>
      <p:sp>
        <p:nvSpPr>
          <p:cNvPr id="8" name="Rectangle 1">
            <a:extLst>
              <a:ext uri="{FF2B5EF4-FFF2-40B4-BE49-F238E27FC236}">
                <a16:creationId xmlns:a16="http://schemas.microsoft.com/office/drawing/2014/main" id="{97AFFF43-7389-47D8-2C27-D4B6286E1506}"/>
              </a:ext>
            </a:extLst>
          </p:cNvPr>
          <p:cNvSpPr>
            <a:spLocks noChangeArrowheads="1"/>
          </p:cNvSpPr>
          <p:nvPr/>
        </p:nvSpPr>
        <p:spPr bwMode="auto">
          <a:xfrm>
            <a:off x="4490609" y="4610508"/>
            <a:ext cx="6634591" cy="1107996"/>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euclid_circular_a"/>
              </a:rPr>
              <a:t>Here, </a:t>
            </a:r>
            <a:r>
              <a:rPr kumimoji="0" lang="en-US" altLang="en-US" sz="2400" b="0" i="0" u="none" strike="noStrike" cap="none" normalizeH="0" baseline="0" dirty="0">
                <a:ln>
                  <a:noFill/>
                </a:ln>
                <a:solidFill>
                  <a:schemeClr val="tx1"/>
                </a:solidFill>
                <a:effectLst/>
                <a:latin typeface="Droid Sans Mono"/>
              </a:rPr>
              <a:t>f'{name} is from {country}'</a:t>
            </a:r>
            <a:r>
              <a:rPr kumimoji="0" lang="en-US" altLang="en-US" sz="2400" b="0" i="0" u="none" strike="noStrike" cap="none" normalizeH="0" baseline="0" dirty="0">
                <a:ln>
                  <a:noFill/>
                </a:ln>
                <a:solidFill>
                  <a:schemeClr val="tx1"/>
                </a:solidFill>
                <a:effectLst/>
                <a:latin typeface="euclid_circular_a"/>
              </a:rPr>
              <a:t> is an </a:t>
            </a:r>
            <a:r>
              <a:rPr kumimoji="0" lang="en-US" altLang="en-US" sz="2400" b="1" i="0" u="none" strike="noStrike" cap="none" normalizeH="0" baseline="0" dirty="0">
                <a:ln>
                  <a:noFill/>
                </a:ln>
                <a:solidFill>
                  <a:schemeClr val="tx1"/>
                </a:solidFill>
                <a:effectLst/>
                <a:latin typeface="euclid_circular_a"/>
              </a:rPr>
              <a:t>f-string</a:t>
            </a:r>
            <a:r>
              <a:rPr kumimoji="0" lang="en-US" altLang="en-US" sz="2400" b="0" i="0" u="none" strike="noStrike" cap="none" normalizeH="0" baseline="0" dirty="0">
                <a:ln>
                  <a:noFill/>
                </a:ln>
                <a:solidFill>
                  <a:schemeClr val="tx1"/>
                </a:solidFill>
                <a:effectLst/>
                <a:latin typeface="euclid_circular_a"/>
              </a:rPr>
              <a:t>.</a:t>
            </a:r>
            <a:endParaRPr kumimoji="0" lang="en-US" altLang="en-US" sz="24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euclid_circular_a"/>
              </a:rPr>
              <a:t>This new formatting syntax is powerful and easy to use.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99942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AE99-88E7-8636-3794-9671595B1B7F}"/>
              </a:ext>
            </a:extLst>
          </p:cNvPr>
          <p:cNvSpPr>
            <a:spLocks noGrp="1"/>
          </p:cNvSpPr>
          <p:nvPr>
            <p:ph type="title"/>
          </p:nvPr>
        </p:nvSpPr>
        <p:spPr>
          <a:xfrm>
            <a:off x="1066800" y="642594"/>
            <a:ext cx="10058400" cy="850926"/>
          </a:xfrm>
        </p:spPr>
        <p:txBody>
          <a:bodyPr/>
          <a:lstStyle/>
          <a:p>
            <a:r>
              <a:rPr lang="en-US" b="1" dirty="0"/>
              <a:t>Traversal with a for loop</a:t>
            </a:r>
          </a:p>
        </p:txBody>
      </p:sp>
      <p:sp>
        <p:nvSpPr>
          <p:cNvPr id="3" name="Content Placeholder 2">
            <a:extLst>
              <a:ext uri="{FF2B5EF4-FFF2-40B4-BE49-F238E27FC236}">
                <a16:creationId xmlns:a16="http://schemas.microsoft.com/office/drawing/2014/main" id="{2A0ED5CF-31D7-D07D-1561-EAC488BCF94C}"/>
              </a:ext>
            </a:extLst>
          </p:cNvPr>
          <p:cNvSpPr>
            <a:spLocks noGrp="1"/>
          </p:cNvSpPr>
          <p:nvPr>
            <p:ph idx="1"/>
          </p:nvPr>
        </p:nvSpPr>
        <p:spPr>
          <a:xfrm>
            <a:off x="1066800" y="1493520"/>
            <a:ext cx="10058400" cy="4721886"/>
          </a:xfrm>
        </p:spPr>
        <p:txBody>
          <a:bodyPr>
            <a:normAutofit fontScale="92500"/>
          </a:bodyPr>
          <a:lstStyle/>
          <a:p>
            <a:r>
              <a:rPr lang="en-US" sz="2800" dirty="0"/>
              <a:t>A lot of computations involve processing a string one character at a time. Often they start at the beginning, select each character in turn, do something to it, and continue until the end. </a:t>
            </a:r>
          </a:p>
          <a:p>
            <a:r>
              <a:rPr lang="en-US" sz="2800" dirty="0"/>
              <a:t>This pattern of processing is called a traversal. One way to write a traversal is with a while loop:</a:t>
            </a:r>
          </a:p>
          <a:p>
            <a:pPr lvl="1"/>
            <a:r>
              <a:rPr lang="en-US" sz="2400" dirty="0"/>
              <a:t>index = 0</a:t>
            </a:r>
          </a:p>
          <a:p>
            <a:pPr lvl="1"/>
            <a:r>
              <a:rPr lang="en-US" sz="2400" dirty="0"/>
              <a:t>while index &lt; len(fruit):</a:t>
            </a:r>
          </a:p>
          <a:p>
            <a:pPr lvl="1"/>
            <a:r>
              <a:rPr lang="en-US" sz="2400" dirty="0"/>
              <a:t>letter = fruit[index]</a:t>
            </a:r>
          </a:p>
          <a:p>
            <a:pPr lvl="1"/>
            <a:r>
              <a:rPr lang="en-US" sz="2400" dirty="0"/>
              <a:t>print(letter)</a:t>
            </a:r>
          </a:p>
          <a:p>
            <a:pPr lvl="1"/>
            <a:r>
              <a:rPr lang="en-US" sz="2400" dirty="0"/>
              <a:t>index = index + 1</a:t>
            </a:r>
          </a:p>
        </p:txBody>
      </p:sp>
    </p:spTree>
    <p:extLst>
      <p:ext uri="{BB962C8B-B14F-4D97-AF65-F5344CB8AC3E}">
        <p14:creationId xmlns:p14="http://schemas.microsoft.com/office/powerpoint/2010/main" val="28593583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41AB1-D960-0BE1-CEF9-AF593810322E}"/>
              </a:ext>
            </a:extLst>
          </p:cNvPr>
          <p:cNvSpPr>
            <a:spLocks noGrp="1"/>
          </p:cNvSpPr>
          <p:nvPr>
            <p:ph idx="1"/>
          </p:nvPr>
        </p:nvSpPr>
        <p:spPr>
          <a:xfrm>
            <a:off x="1066800" y="853440"/>
            <a:ext cx="10058400" cy="5099304"/>
          </a:xfrm>
        </p:spPr>
        <p:txBody>
          <a:bodyPr>
            <a:normAutofit/>
          </a:bodyPr>
          <a:lstStyle/>
          <a:p>
            <a:r>
              <a:rPr lang="en-US" sz="2400" dirty="0"/>
              <a:t>This loop traverses the string and displays each letter on a line by itself. The loop condition is index &lt; len(fruit), so when index is equal to the length of the string, the condition is false, and the body of the loop doesn’t run. The last character accessed is the one with the index len(fruit)-1, which is the last character in the string. </a:t>
            </a:r>
          </a:p>
          <a:p>
            <a:r>
              <a:rPr lang="en-US" sz="2400" dirty="0"/>
              <a:t>As an exercise, write a function that takes a string as an argument and displays the letters backward, one per line.</a:t>
            </a:r>
          </a:p>
          <a:p>
            <a:r>
              <a:rPr lang="en-US" sz="2400" dirty="0"/>
              <a:t>Another way to write a traversal is with a for loop:</a:t>
            </a:r>
          </a:p>
          <a:p>
            <a:pPr lvl="1"/>
            <a:r>
              <a:rPr lang="en-US" sz="2000" dirty="0"/>
              <a:t>for letter in fruit:</a:t>
            </a:r>
          </a:p>
          <a:p>
            <a:pPr lvl="1"/>
            <a:r>
              <a:rPr lang="en-US" sz="2000" dirty="0"/>
              <a:t>print(letter)</a:t>
            </a:r>
          </a:p>
          <a:p>
            <a:endParaRPr lang="en-US" dirty="0"/>
          </a:p>
        </p:txBody>
      </p:sp>
      <p:pic>
        <p:nvPicPr>
          <p:cNvPr id="5" name="Picture 4">
            <a:extLst>
              <a:ext uri="{FF2B5EF4-FFF2-40B4-BE49-F238E27FC236}">
                <a16:creationId xmlns:a16="http://schemas.microsoft.com/office/drawing/2014/main" id="{EC6BAA96-F6D9-6D28-3065-EA616259B19C}"/>
              </a:ext>
            </a:extLst>
          </p:cNvPr>
          <p:cNvPicPr>
            <a:picLocks noChangeAspect="1"/>
          </p:cNvPicPr>
          <p:nvPr/>
        </p:nvPicPr>
        <p:blipFill>
          <a:blip r:embed="rId2"/>
          <a:stretch>
            <a:fillRect/>
          </a:stretch>
        </p:blipFill>
        <p:spPr>
          <a:xfrm>
            <a:off x="3991373" y="4434840"/>
            <a:ext cx="4209254" cy="1798320"/>
          </a:xfrm>
          <a:prstGeom prst="rect">
            <a:avLst/>
          </a:prstGeom>
        </p:spPr>
      </p:pic>
    </p:spTree>
    <p:extLst>
      <p:ext uri="{BB962C8B-B14F-4D97-AF65-F5344CB8AC3E}">
        <p14:creationId xmlns:p14="http://schemas.microsoft.com/office/powerpoint/2010/main" val="2305989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40C2A4-E48B-A80C-63A4-93E505AA3A35}"/>
              </a:ext>
            </a:extLst>
          </p:cNvPr>
          <p:cNvSpPr>
            <a:spLocks noGrp="1"/>
          </p:cNvSpPr>
          <p:nvPr>
            <p:ph idx="1"/>
          </p:nvPr>
        </p:nvSpPr>
        <p:spPr>
          <a:xfrm>
            <a:off x="1066800" y="542925"/>
            <a:ext cx="10058400" cy="5886449"/>
          </a:xfrm>
        </p:spPr>
        <p:txBody>
          <a:bodyPr>
            <a:normAutofit fontScale="92500" lnSpcReduction="20000"/>
          </a:bodyPr>
          <a:lstStyle/>
          <a:p>
            <a:r>
              <a:rPr lang="en-US" sz="1800" dirty="0"/>
              <a:t>Each time through the loop, the next character in the string is assigned to the variable letter. The loop continues until no characters are left.</a:t>
            </a:r>
          </a:p>
          <a:p>
            <a:r>
              <a:rPr lang="en-US" sz="1800" dirty="0"/>
              <a:t>The following example shows how to use concatenation (string addition) and a for loop to generate an abecedarian series (that is, in alphabetical order). In Robert McCloskey’s book Make Way for Ducklings, the names of the ducklings are Jack, Kack, Lack, Mack, Nack, Ouack, Pack, and Quack. This loop outputs these names in order:</a:t>
            </a:r>
          </a:p>
          <a:p>
            <a:r>
              <a:rPr lang="en-US" sz="1800" dirty="0"/>
              <a:t>prefixes = 'JKLMNOPQ'</a:t>
            </a:r>
          </a:p>
          <a:p>
            <a:pPr lvl="1"/>
            <a:r>
              <a:rPr lang="en-US" sz="1600" dirty="0"/>
              <a:t>suffix = 'ack'</a:t>
            </a:r>
          </a:p>
          <a:p>
            <a:r>
              <a:rPr lang="en-US" sz="1800" dirty="0"/>
              <a:t>for letter in prefixes:</a:t>
            </a:r>
          </a:p>
          <a:p>
            <a:pPr lvl="1"/>
            <a:r>
              <a:rPr lang="en-US" sz="1600" dirty="0"/>
              <a:t>print(letter + suffix)</a:t>
            </a:r>
          </a:p>
          <a:p>
            <a:r>
              <a:rPr lang="en-US" sz="1800" dirty="0"/>
              <a:t>The output is:</a:t>
            </a:r>
          </a:p>
          <a:p>
            <a:pPr lvl="1"/>
            <a:r>
              <a:rPr lang="en-US" sz="1600" dirty="0"/>
              <a:t>Jack</a:t>
            </a:r>
          </a:p>
          <a:p>
            <a:pPr lvl="1"/>
            <a:r>
              <a:rPr lang="en-US" sz="1600" dirty="0"/>
              <a:t>Kack</a:t>
            </a:r>
          </a:p>
          <a:p>
            <a:pPr lvl="1"/>
            <a:r>
              <a:rPr lang="en-US" sz="1600" dirty="0"/>
              <a:t>Lack</a:t>
            </a:r>
          </a:p>
          <a:p>
            <a:pPr lvl="1"/>
            <a:r>
              <a:rPr lang="en-US" sz="1600" dirty="0"/>
              <a:t>Mack</a:t>
            </a:r>
          </a:p>
          <a:p>
            <a:pPr lvl="1"/>
            <a:r>
              <a:rPr lang="en-US" sz="1600" dirty="0"/>
              <a:t>Nack</a:t>
            </a:r>
          </a:p>
          <a:p>
            <a:pPr lvl="1"/>
            <a:r>
              <a:rPr lang="en-US" sz="1600" dirty="0"/>
              <a:t>Oack</a:t>
            </a:r>
          </a:p>
          <a:p>
            <a:pPr lvl="1"/>
            <a:r>
              <a:rPr lang="en-US" sz="1600" dirty="0"/>
              <a:t>Pack</a:t>
            </a:r>
          </a:p>
          <a:p>
            <a:pPr lvl="1"/>
            <a:r>
              <a:rPr lang="en-US" sz="1600" dirty="0"/>
              <a:t>Qack</a:t>
            </a:r>
          </a:p>
          <a:p>
            <a:r>
              <a:rPr lang="en-US" sz="1800" dirty="0"/>
              <a:t>Of course, that’s not quite right because “Ouack” and “Quack” are misspelled. As an exercise, modify the program to fix this error.</a:t>
            </a:r>
          </a:p>
        </p:txBody>
      </p:sp>
    </p:spTree>
    <p:extLst>
      <p:ext uri="{BB962C8B-B14F-4D97-AF65-F5344CB8AC3E}">
        <p14:creationId xmlns:p14="http://schemas.microsoft.com/office/powerpoint/2010/main" val="4059465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ECBB-EF7F-5D8E-5EC6-B41B764A4851}"/>
              </a:ext>
            </a:extLst>
          </p:cNvPr>
          <p:cNvSpPr>
            <a:spLocks noGrp="1"/>
          </p:cNvSpPr>
          <p:nvPr>
            <p:ph type="title"/>
          </p:nvPr>
        </p:nvSpPr>
        <p:spPr>
          <a:xfrm>
            <a:off x="1066800" y="483603"/>
            <a:ext cx="10058400" cy="843306"/>
          </a:xfrm>
        </p:spPr>
        <p:txBody>
          <a:bodyPr/>
          <a:lstStyle/>
          <a:p>
            <a:r>
              <a:rPr lang="en-US" b="1" dirty="0"/>
              <a:t>Searching</a:t>
            </a:r>
          </a:p>
        </p:txBody>
      </p:sp>
      <p:sp>
        <p:nvSpPr>
          <p:cNvPr id="3" name="Content Placeholder 2">
            <a:extLst>
              <a:ext uri="{FF2B5EF4-FFF2-40B4-BE49-F238E27FC236}">
                <a16:creationId xmlns:a16="http://schemas.microsoft.com/office/drawing/2014/main" id="{3A1FAABC-D54C-200D-71EA-C681C83ED300}"/>
              </a:ext>
            </a:extLst>
          </p:cNvPr>
          <p:cNvSpPr>
            <a:spLocks noGrp="1"/>
          </p:cNvSpPr>
          <p:nvPr>
            <p:ph idx="1"/>
          </p:nvPr>
        </p:nvSpPr>
        <p:spPr>
          <a:xfrm>
            <a:off x="1066800" y="1326909"/>
            <a:ext cx="10058400" cy="4859579"/>
          </a:xfrm>
        </p:spPr>
        <p:txBody>
          <a:bodyPr>
            <a:normAutofit fontScale="92500" lnSpcReduction="10000"/>
          </a:bodyPr>
          <a:lstStyle/>
          <a:p>
            <a:r>
              <a:rPr lang="en-US" sz="2800" dirty="0"/>
              <a:t>What does the following function do?</a:t>
            </a:r>
          </a:p>
          <a:p>
            <a:pPr lvl="1"/>
            <a:r>
              <a:rPr lang="en-US" sz="2400" dirty="0"/>
              <a:t>def find(word, letter):</a:t>
            </a:r>
          </a:p>
          <a:p>
            <a:pPr lvl="1"/>
            <a:r>
              <a:rPr lang="en-US" sz="2400" dirty="0"/>
              <a:t>index = 0</a:t>
            </a:r>
          </a:p>
          <a:p>
            <a:pPr lvl="1"/>
            <a:r>
              <a:rPr lang="en-US" sz="2400" dirty="0"/>
              <a:t>while index &lt; len(word):</a:t>
            </a:r>
          </a:p>
          <a:p>
            <a:pPr lvl="1"/>
            <a:r>
              <a:rPr lang="en-US" sz="2400" dirty="0"/>
              <a:t>if word[index] == letter:</a:t>
            </a:r>
          </a:p>
          <a:p>
            <a:pPr lvl="1"/>
            <a:r>
              <a:rPr lang="en-US" sz="2400" dirty="0"/>
              <a:t>return index</a:t>
            </a:r>
          </a:p>
          <a:p>
            <a:pPr lvl="1"/>
            <a:r>
              <a:rPr lang="en-US" sz="2400" dirty="0"/>
              <a:t>index = index + 1</a:t>
            </a:r>
          </a:p>
          <a:p>
            <a:pPr lvl="1"/>
            <a:r>
              <a:rPr lang="en-US" sz="2400" dirty="0"/>
              <a:t>return -1</a:t>
            </a:r>
          </a:p>
          <a:p>
            <a:r>
              <a:rPr lang="en-US" sz="2800" dirty="0"/>
              <a:t>In a sense, </a:t>
            </a:r>
            <a:r>
              <a:rPr lang="en-US" sz="2800" b="1" i="1" dirty="0"/>
              <a:t>find </a:t>
            </a:r>
            <a:r>
              <a:rPr lang="en-US" sz="2800" dirty="0"/>
              <a:t>is the inverse of the [] operator. Instead of taking an index and extracting the corresponding character, it takes a character and finds the index where that character appears. If the character is not found, the function returns -1.</a:t>
            </a:r>
          </a:p>
        </p:txBody>
      </p:sp>
    </p:spTree>
    <p:extLst>
      <p:ext uri="{BB962C8B-B14F-4D97-AF65-F5344CB8AC3E}">
        <p14:creationId xmlns:p14="http://schemas.microsoft.com/office/powerpoint/2010/main" val="23416890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AB0B25-0658-4226-3886-8540FE9C1E28}"/>
              </a:ext>
            </a:extLst>
          </p:cNvPr>
          <p:cNvSpPr>
            <a:spLocks noGrp="1"/>
          </p:cNvSpPr>
          <p:nvPr>
            <p:ph idx="1"/>
          </p:nvPr>
        </p:nvSpPr>
        <p:spPr>
          <a:xfrm>
            <a:off x="1066800" y="1328738"/>
            <a:ext cx="10058400" cy="4624006"/>
          </a:xfrm>
        </p:spPr>
        <p:txBody>
          <a:bodyPr>
            <a:normAutofit/>
          </a:bodyPr>
          <a:lstStyle/>
          <a:p>
            <a:r>
              <a:rPr lang="en-US" sz="2400" dirty="0"/>
              <a:t>This is the first example we have seen of a return statement inside a loop. If word[index] == letter, the function breaks out of the loop and returns immediately.</a:t>
            </a:r>
          </a:p>
          <a:p>
            <a:r>
              <a:rPr lang="en-US" sz="2400" dirty="0"/>
              <a:t>If the character doesn’t appear in the string, the program exits the loop normally and returns -1. This pattern of computation—traversing a sequence and returning when we find what we are looking for—is called a search.</a:t>
            </a:r>
          </a:p>
          <a:p>
            <a:r>
              <a:rPr lang="en-US" sz="2400" dirty="0"/>
              <a:t>As an exercise, modify find so that it has a third parameter, the index in word where it should start looking.</a:t>
            </a:r>
          </a:p>
        </p:txBody>
      </p:sp>
    </p:spTree>
    <p:extLst>
      <p:ext uri="{BB962C8B-B14F-4D97-AF65-F5344CB8AC3E}">
        <p14:creationId xmlns:p14="http://schemas.microsoft.com/office/powerpoint/2010/main" val="21613402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D951-DEC4-8DC5-00D6-982C157C63CD}"/>
              </a:ext>
            </a:extLst>
          </p:cNvPr>
          <p:cNvSpPr>
            <a:spLocks noGrp="1"/>
          </p:cNvSpPr>
          <p:nvPr>
            <p:ph type="title"/>
          </p:nvPr>
        </p:nvSpPr>
        <p:spPr>
          <a:xfrm>
            <a:off x="1066800" y="512178"/>
            <a:ext cx="10058400" cy="786156"/>
          </a:xfrm>
        </p:spPr>
        <p:txBody>
          <a:bodyPr/>
          <a:lstStyle/>
          <a:p>
            <a:r>
              <a:rPr lang="en-US" dirty="0"/>
              <a:t> </a:t>
            </a:r>
            <a:r>
              <a:rPr lang="en-US" b="1" dirty="0"/>
              <a:t>Looping and counting</a:t>
            </a:r>
          </a:p>
        </p:txBody>
      </p:sp>
      <p:sp>
        <p:nvSpPr>
          <p:cNvPr id="3" name="Content Placeholder 2">
            <a:extLst>
              <a:ext uri="{FF2B5EF4-FFF2-40B4-BE49-F238E27FC236}">
                <a16:creationId xmlns:a16="http://schemas.microsoft.com/office/drawing/2014/main" id="{945045B2-A3F1-4CD5-86CB-A6E298587346}"/>
              </a:ext>
            </a:extLst>
          </p:cNvPr>
          <p:cNvSpPr>
            <a:spLocks noGrp="1"/>
          </p:cNvSpPr>
          <p:nvPr>
            <p:ph idx="1"/>
          </p:nvPr>
        </p:nvSpPr>
        <p:spPr>
          <a:xfrm>
            <a:off x="1066800" y="1298334"/>
            <a:ext cx="10058400" cy="5047488"/>
          </a:xfrm>
        </p:spPr>
        <p:txBody>
          <a:bodyPr>
            <a:normAutofit fontScale="70000" lnSpcReduction="20000"/>
          </a:bodyPr>
          <a:lstStyle/>
          <a:p>
            <a:r>
              <a:rPr lang="en-US" sz="3100" dirty="0"/>
              <a:t>The following program counts the number of times the letter a appears in a string:</a:t>
            </a:r>
          </a:p>
          <a:p>
            <a:pPr lvl="1"/>
            <a:r>
              <a:rPr lang="en-US" sz="2300" dirty="0"/>
              <a:t>word = 'banana'</a:t>
            </a:r>
          </a:p>
          <a:p>
            <a:pPr lvl="1"/>
            <a:r>
              <a:rPr lang="en-US" sz="2300" dirty="0"/>
              <a:t>count = 0</a:t>
            </a:r>
          </a:p>
          <a:p>
            <a:pPr lvl="1"/>
            <a:r>
              <a:rPr lang="en-US" sz="2300" dirty="0"/>
              <a:t>for letter in word:</a:t>
            </a:r>
          </a:p>
          <a:p>
            <a:pPr lvl="1"/>
            <a:r>
              <a:rPr lang="en-US" sz="2300" dirty="0"/>
              <a:t>if letter == 'a':</a:t>
            </a:r>
          </a:p>
          <a:p>
            <a:pPr lvl="1"/>
            <a:r>
              <a:rPr lang="en-US" sz="2300" dirty="0"/>
              <a:t>count = count + 1</a:t>
            </a:r>
          </a:p>
          <a:p>
            <a:pPr lvl="1"/>
            <a:r>
              <a:rPr lang="en-US" sz="2300" dirty="0"/>
              <a:t>print(count)</a:t>
            </a:r>
          </a:p>
          <a:p>
            <a:r>
              <a:rPr lang="en-US" sz="3100" dirty="0"/>
              <a:t>This program demonstrates another pattern of computation called a counter. The variable count is initialized to 0 and then incremented each time an a is found. When the loop exits, count contains the result—the total number of a’s.</a:t>
            </a:r>
          </a:p>
          <a:p>
            <a:r>
              <a:rPr lang="en-US" sz="3100" dirty="0"/>
              <a:t>As an exercise, encapsulate this code in a function named count, and generalize it so that it accepts the string and the letter as arguments.</a:t>
            </a:r>
          </a:p>
          <a:p>
            <a:r>
              <a:rPr lang="en-US" sz="3100" dirty="0"/>
              <a:t>Then rewrite the function so that instead of traversing the string, it uses the three parameter version of find from the previous section.</a:t>
            </a:r>
          </a:p>
          <a:p>
            <a:endParaRPr lang="en-US" dirty="0"/>
          </a:p>
        </p:txBody>
      </p:sp>
    </p:spTree>
    <p:extLst>
      <p:ext uri="{BB962C8B-B14F-4D97-AF65-F5344CB8AC3E}">
        <p14:creationId xmlns:p14="http://schemas.microsoft.com/office/powerpoint/2010/main" val="40839379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188A-C0BE-3B9F-C859-092CC2D9E06E}"/>
              </a:ext>
            </a:extLst>
          </p:cNvPr>
          <p:cNvSpPr>
            <a:spLocks noGrp="1"/>
          </p:cNvSpPr>
          <p:nvPr>
            <p:ph type="title"/>
          </p:nvPr>
        </p:nvSpPr>
        <p:spPr>
          <a:xfrm>
            <a:off x="1066800" y="497890"/>
            <a:ext cx="10058400" cy="814731"/>
          </a:xfrm>
        </p:spPr>
        <p:txBody>
          <a:bodyPr/>
          <a:lstStyle/>
          <a:p>
            <a:r>
              <a:rPr lang="en-US" b="1" dirty="0"/>
              <a:t>Algorithm</a:t>
            </a:r>
          </a:p>
        </p:txBody>
      </p:sp>
      <p:sp>
        <p:nvSpPr>
          <p:cNvPr id="3" name="Content Placeholder 2">
            <a:extLst>
              <a:ext uri="{FF2B5EF4-FFF2-40B4-BE49-F238E27FC236}">
                <a16:creationId xmlns:a16="http://schemas.microsoft.com/office/drawing/2014/main" id="{0B089981-C337-7E82-04AC-96EEE04050CD}"/>
              </a:ext>
            </a:extLst>
          </p:cNvPr>
          <p:cNvSpPr>
            <a:spLocks noGrp="1"/>
          </p:cNvSpPr>
          <p:nvPr>
            <p:ph idx="1"/>
          </p:nvPr>
        </p:nvSpPr>
        <p:spPr>
          <a:xfrm>
            <a:off x="1066800" y="1312621"/>
            <a:ext cx="10058400" cy="5047489"/>
          </a:xfrm>
        </p:spPr>
        <p:txBody>
          <a:bodyPr>
            <a:normAutofit fontScale="92500"/>
          </a:bodyPr>
          <a:lstStyle/>
          <a:p>
            <a:r>
              <a:rPr lang="en-US" sz="2400" dirty="0"/>
              <a:t>In computer programming terms, an algorithm is a set of well-defined instructions to solve a particular problem. It takes a set of input(s) and produces the desired output. For example,</a:t>
            </a:r>
          </a:p>
          <a:p>
            <a:r>
              <a:rPr lang="en-US" sz="2400" dirty="0"/>
              <a:t>An algorithm to add two numbers:</a:t>
            </a:r>
          </a:p>
          <a:p>
            <a:pPr lvl="1">
              <a:buFont typeface="Wingdings" panose="05000000000000000000" pitchFamily="2" charset="2"/>
              <a:buChar char="Ø"/>
            </a:pPr>
            <a:r>
              <a:rPr lang="en-US" sz="2000" dirty="0"/>
              <a:t>Take two number inputs</a:t>
            </a:r>
          </a:p>
          <a:p>
            <a:pPr lvl="1">
              <a:buFont typeface="Wingdings" panose="05000000000000000000" pitchFamily="2" charset="2"/>
              <a:buChar char="Ø"/>
            </a:pPr>
            <a:r>
              <a:rPr lang="en-US" sz="2000" dirty="0"/>
              <a:t>Add numbers using the + operator</a:t>
            </a:r>
          </a:p>
          <a:p>
            <a:pPr lvl="1">
              <a:buFont typeface="Wingdings" panose="05000000000000000000" pitchFamily="2" charset="2"/>
              <a:buChar char="Ø"/>
            </a:pPr>
            <a:r>
              <a:rPr lang="en-US" sz="2000" dirty="0"/>
              <a:t>Display the result</a:t>
            </a:r>
          </a:p>
          <a:p>
            <a:r>
              <a:rPr lang="en-US" sz="2400" dirty="0"/>
              <a:t>Qualities of a Good Algorithm</a:t>
            </a:r>
          </a:p>
          <a:p>
            <a:pPr marL="617220" lvl="1" indent="-342900">
              <a:buFont typeface="+mj-lt"/>
              <a:buAutoNum type="arabicPeriod"/>
            </a:pPr>
            <a:r>
              <a:rPr lang="en-US" sz="2000" dirty="0"/>
              <a:t>Input and output should be defined precisely.</a:t>
            </a:r>
          </a:p>
          <a:p>
            <a:pPr marL="617220" lvl="1" indent="-342900">
              <a:buFont typeface="+mj-lt"/>
              <a:buAutoNum type="arabicPeriod"/>
            </a:pPr>
            <a:r>
              <a:rPr lang="en-US" sz="2000" dirty="0"/>
              <a:t>Each step in the algorithm should be clear and unambiguous.</a:t>
            </a:r>
          </a:p>
          <a:p>
            <a:pPr marL="617220" lvl="1" indent="-342900">
              <a:buFont typeface="+mj-lt"/>
              <a:buAutoNum type="arabicPeriod"/>
            </a:pPr>
            <a:r>
              <a:rPr lang="en-US" sz="2000" dirty="0"/>
              <a:t>Algorithms should be most effective among many different ways to solve a problem.</a:t>
            </a:r>
          </a:p>
          <a:p>
            <a:pPr marL="617220" lvl="1" indent="-342900">
              <a:buFont typeface="+mj-lt"/>
              <a:buAutoNum type="arabicPeriod"/>
            </a:pPr>
            <a:r>
              <a:rPr lang="en-US" sz="2000" dirty="0"/>
              <a:t>An algorithm shouldn't include computer code. Instead, the algorithm should be written in such a way that it can be used in different programming languages.</a:t>
            </a:r>
          </a:p>
        </p:txBody>
      </p:sp>
    </p:spTree>
    <p:extLst>
      <p:ext uri="{BB962C8B-B14F-4D97-AF65-F5344CB8AC3E}">
        <p14:creationId xmlns:p14="http://schemas.microsoft.com/office/powerpoint/2010/main" val="25530673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CE12CE-B08B-F8E5-3293-2B3A7FAF13F6}"/>
              </a:ext>
            </a:extLst>
          </p:cNvPr>
          <p:cNvSpPr>
            <a:spLocks noGrp="1"/>
          </p:cNvSpPr>
          <p:nvPr>
            <p:ph type="ctrTitle"/>
          </p:nvPr>
        </p:nvSpPr>
        <p:spPr/>
        <p:txBody>
          <a:bodyPr/>
          <a:lstStyle/>
          <a:p>
            <a:r>
              <a:rPr lang="en-US" b="1" dirty="0"/>
              <a:t>list</a:t>
            </a:r>
          </a:p>
        </p:txBody>
      </p:sp>
      <p:sp>
        <p:nvSpPr>
          <p:cNvPr id="5" name="Subtitle 4">
            <a:extLst>
              <a:ext uri="{FF2B5EF4-FFF2-40B4-BE49-F238E27FC236}">
                <a16:creationId xmlns:a16="http://schemas.microsoft.com/office/drawing/2014/main" id="{267F5EA9-D6B9-D088-E510-75B4F667DA07}"/>
              </a:ext>
            </a:extLst>
          </p:cNvPr>
          <p:cNvSpPr>
            <a:spLocks noGrp="1"/>
          </p:cNvSpPr>
          <p:nvPr>
            <p:ph type="subTitle" idx="1"/>
          </p:nvPr>
        </p:nvSpPr>
        <p:spPr/>
        <p:txBody>
          <a:bodyPr/>
          <a:lstStyle/>
          <a:p>
            <a:r>
              <a:rPr lang="en-US" b="1" dirty="0"/>
              <a:t>UNIT 6</a:t>
            </a:r>
          </a:p>
        </p:txBody>
      </p:sp>
    </p:spTree>
    <p:extLst>
      <p:ext uri="{BB962C8B-B14F-4D97-AF65-F5344CB8AC3E}">
        <p14:creationId xmlns:p14="http://schemas.microsoft.com/office/powerpoint/2010/main" val="34982101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FF8D-C956-25D5-8498-47A02B14D4DF}"/>
              </a:ext>
            </a:extLst>
          </p:cNvPr>
          <p:cNvSpPr>
            <a:spLocks noGrp="1"/>
          </p:cNvSpPr>
          <p:nvPr>
            <p:ph type="title"/>
          </p:nvPr>
        </p:nvSpPr>
        <p:spPr>
          <a:xfrm>
            <a:off x="1066800" y="642594"/>
            <a:ext cx="10058400" cy="1201446"/>
          </a:xfrm>
        </p:spPr>
        <p:txBody>
          <a:bodyPr/>
          <a:lstStyle/>
          <a:p>
            <a:r>
              <a:rPr lang="en-US" b="1" dirty="0"/>
              <a:t>Learning Guide Unit 6</a:t>
            </a:r>
          </a:p>
        </p:txBody>
      </p:sp>
      <p:graphicFrame>
        <p:nvGraphicFramePr>
          <p:cNvPr id="4" name="Content Placeholder 3">
            <a:extLst>
              <a:ext uri="{FF2B5EF4-FFF2-40B4-BE49-F238E27FC236}">
                <a16:creationId xmlns:a16="http://schemas.microsoft.com/office/drawing/2014/main" id="{832C04AE-2B06-92D7-789B-86635D89D8BF}"/>
              </a:ext>
            </a:extLst>
          </p:cNvPr>
          <p:cNvGraphicFramePr>
            <a:graphicFrameLocks noGrp="1"/>
          </p:cNvGraphicFramePr>
          <p:nvPr>
            <p:ph idx="1"/>
            <p:extLst>
              <p:ext uri="{D42A27DB-BD31-4B8C-83A1-F6EECF244321}">
                <p14:modId xmlns:p14="http://schemas.microsoft.com/office/powerpoint/2010/main" val="2505277353"/>
              </p:ext>
            </p:extLst>
          </p:nvPr>
        </p:nvGraphicFramePr>
        <p:xfrm>
          <a:off x="1066800" y="1844040"/>
          <a:ext cx="10058400" cy="3845500"/>
        </p:xfrm>
        <a:graphic>
          <a:graphicData uri="http://schemas.openxmlformats.org/drawingml/2006/table">
            <a:tbl>
              <a:tblPr firstRow="1" firstCol="1" bandRow="1">
                <a:tableStyleId>{5C22544A-7EE6-4342-B048-85BDC9FD1C3A}</a:tableStyleId>
              </a:tblPr>
              <a:tblGrid>
                <a:gridCol w="7802583">
                  <a:extLst>
                    <a:ext uri="{9D8B030D-6E8A-4147-A177-3AD203B41FA5}">
                      <a16:colId xmlns:a16="http://schemas.microsoft.com/office/drawing/2014/main" val="1568724018"/>
                    </a:ext>
                  </a:extLst>
                </a:gridCol>
                <a:gridCol w="1177358">
                  <a:extLst>
                    <a:ext uri="{9D8B030D-6E8A-4147-A177-3AD203B41FA5}">
                      <a16:colId xmlns:a16="http://schemas.microsoft.com/office/drawing/2014/main" val="2857049797"/>
                    </a:ext>
                  </a:extLst>
                </a:gridCol>
                <a:gridCol w="1078459">
                  <a:extLst>
                    <a:ext uri="{9D8B030D-6E8A-4147-A177-3AD203B41FA5}">
                      <a16:colId xmlns:a16="http://schemas.microsoft.com/office/drawing/2014/main" val="3253711216"/>
                    </a:ext>
                  </a:extLst>
                </a:gridCol>
              </a:tblGrid>
              <a:tr h="289560">
                <a:tc gridSpan="2">
                  <a:txBody>
                    <a:bodyPr/>
                    <a:lstStyle/>
                    <a:p>
                      <a:pPr marL="36195" marR="36195">
                        <a:lnSpc>
                          <a:spcPct val="200000"/>
                        </a:lnSpc>
                        <a:spcAft>
                          <a:spcPts val="1200"/>
                        </a:spcAft>
                      </a:pPr>
                      <a:r>
                        <a:rPr lang="en-KE" sz="1800" kern="100" dirty="0">
                          <a:effectLst/>
                        </a:rPr>
                        <a:t>Unit 6: Lists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200000"/>
                        </a:lnSpc>
                        <a:spcAft>
                          <a:spcPts val="1200"/>
                        </a:spcAft>
                      </a:pPr>
                      <a:r>
                        <a:rPr lang="en-US" sz="1800" kern="100">
                          <a:effectLst/>
                        </a:rPr>
                        <a:t>Remark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098804"/>
                  </a:ext>
                </a:extLst>
              </a:tr>
              <a:tr h="204152">
                <a:tc>
                  <a:txBody>
                    <a:bodyPr/>
                    <a:lstStyle/>
                    <a:p>
                      <a:pPr marL="36195" marR="36195">
                        <a:lnSpc>
                          <a:spcPct val="200000"/>
                        </a:lnSpc>
                        <a:spcAft>
                          <a:spcPts val="1200"/>
                        </a:spcAft>
                      </a:pPr>
                      <a:r>
                        <a:rPr lang="en-KE" sz="1800" kern="100" dirty="0">
                          <a:effectLst/>
                        </a:rPr>
                        <a:t>Peer-assess Unit 5 Programming Assignment.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Thursday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6746164"/>
                  </a:ext>
                </a:extLst>
              </a:tr>
              <a:tr h="426946">
                <a:tc>
                  <a:txBody>
                    <a:bodyPr/>
                    <a:lstStyle/>
                    <a:p>
                      <a:pPr marL="36195" marR="36195">
                        <a:lnSpc>
                          <a:spcPct val="200000"/>
                        </a:lnSpc>
                        <a:spcAft>
                          <a:spcPts val="1200"/>
                        </a:spcAft>
                      </a:pPr>
                      <a:r>
                        <a:rPr lang="en-KE" sz="1800" kern="100">
                          <a:effectLst/>
                        </a:rPr>
                        <a:t>Read through the Learning Guide and the Reading Assignment.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Friday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6182372"/>
                  </a:ext>
                </a:extLst>
              </a:tr>
              <a:tr h="362358">
                <a:tc>
                  <a:txBody>
                    <a:bodyPr/>
                    <a:lstStyle/>
                    <a:p>
                      <a:pPr marL="36195" marR="36195">
                        <a:lnSpc>
                          <a:spcPct val="200000"/>
                        </a:lnSpc>
                        <a:spcAft>
                          <a:spcPts val="1200"/>
                        </a:spcAft>
                      </a:pPr>
                      <a:r>
                        <a:rPr lang="en-KE" sz="1800" kern="100">
                          <a:effectLst/>
                        </a:rPr>
                        <a:t>Participate in the Discussion Assignment (post, comment, and rate in the Discussion Forum)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Saturday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85393"/>
                  </a:ext>
                </a:extLst>
              </a:tr>
              <a:tr h="121920">
                <a:tc>
                  <a:txBody>
                    <a:bodyPr/>
                    <a:lstStyle/>
                    <a:p>
                      <a:pPr marL="36195" marR="36195">
                        <a:lnSpc>
                          <a:spcPct val="200000"/>
                        </a:lnSpc>
                        <a:spcAft>
                          <a:spcPts val="1200"/>
                        </a:spcAft>
                      </a:pPr>
                      <a:r>
                        <a:rPr lang="en-KE" sz="1800" kern="100" dirty="0">
                          <a:effectLst/>
                        </a:rPr>
                        <a:t>Complete an entry in the Learning Journal.</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Sunday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9694587"/>
                  </a:ext>
                </a:extLst>
              </a:tr>
              <a:tr h="127952">
                <a:tc>
                  <a:txBody>
                    <a:bodyPr/>
                    <a:lstStyle/>
                    <a:p>
                      <a:pPr marL="36195" marR="36195">
                        <a:lnSpc>
                          <a:spcPct val="200000"/>
                        </a:lnSpc>
                        <a:spcAft>
                          <a:spcPts val="1200"/>
                        </a:spcAft>
                      </a:pPr>
                      <a:r>
                        <a:rPr lang="en-KE" sz="1800" kern="100">
                          <a:effectLst/>
                        </a:rPr>
                        <a:t>Take the Self-Quiz.</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Monday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968022"/>
                  </a:ext>
                </a:extLst>
              </a:tr>
              <a:tr h="0">
                <a:tc>
                  <a:txBody>
                    <a:bodyPr/>
                    <a:lstStyle/>
                    <a:p>
                      <a:pPr marL="36195" marR="36195">
                        <a:lnSpc>
                          <a:spcPct val="200000"/>
                        </a:lnSpc>
                        <a:spcAft>
                          <a:spcPts val="1200"/>
                        </a:spcAft>
                      </a:pPr>
                      <a:r>
                        <a:rPr lang="en-KE" sz="1800" kern="100" dirty="0">
                          <a:effectLst/>
                        </a:rPr>
                        <a:t>Take the Graded Quiz.</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a:effectLst/>
                        </a:rPr>
                        <a:t>Tuesday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1800" kern="100" dirty="0">
                          <a:effectLst/>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5633012"/>
                  </a:ext>
                </a:extLst>
              </a:tr>
            </a:tbl>
          </a:graphicData>
        </a:graphic>
      </p:graphicFrame>
    </p:spTree>
    <p:extLst>
      <p:ext uri="{BB962C8B-B14F-4D97-AF65-F5344CB8AC3E}">
        <p14:creationId xmlns:p14="http://schemas.microsoft.com/office/powerpoint/2010/main" val="12175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6B6DA-A200-0575-3A7D-2E5BC735FA35}"/>
              </a:ext>
            </a:extLst>
          </p:cNvPr>
          <p:cNvSpPr>
            <a:spLocks noGrp="1"/>
          </p:cNvSpPr>
          <p:nvPr>
            <p:ph idx="1"/>
          </p:nvPr>
        </p:nvSpPr>
        <p:spPr>
          <a:xfrm>
            <a:off x="1066800" y="563880"/>
            <a:ext cx="10058400" cy="5821680"/>
          </a:xfrm>
        </p:spPr>
        <p:txBody>
          <a:bodyPr>
            <a:normAutofit/>
          </a:bodyPr>
          <a:lstStyle/>
          <a:p>
            <a:r>
              <a:rPr lang="en-US" sz="2000" dirty="0"/>
              <a:t>Three kinds of errors can occur in a program: syntax errors, runtime errors, and semantic errors. It is useful to distinguish between them in order to track them down more quickly. </a:t>
            </a:r>
          </a:p>
          <a:p>
            <a:pPr lvl="1">
              <a:buFont typeface="Wingdings" panose="05000000000000000000" pitchFamily="2" charset="2"/>
              <a:buChar char="Ø"/>
            </a:pPr>
            <a:r>
              <a:rPr lang="en-US" sz="1800" b="1" dirty="0"/>
              <a:t>Syntax error: </a:t>
            </a:r>
            <a:r>
              <a:rPr lang="en-US" sz="1800" dirty="0"/>
              <a:t>“Syntax” refers to the structure of a program and the rules about that structure. For example, parentheses have to come in matching pairs, so (1 + 2) is legal, but 8) is a syntax error. If there is a syntax error anywhere in your program, Python displays an error message and quits, and you will not be able to run the program. During the first few weeks of your programming career, you might spend a lot of time tracking down syntax errors. As you gain experience, you will make fewer errors and find them faster. </a:t>
            </a:r>
          </a:p>
          <a:p>
            <a:pPr lvl="1">
              <a:buFont typeface="Wingdings" panose="05000000000000000000" pitchFamily="2" charset="2"/>
              <a:buChar char="Ø"/>
            </a:pPr>
            <a:r>
              <a:rPr lang="en-US" sz="1800" b="1" dirty="0"/>
              <a:t>Runtime error: </a:t>
            </a:r>
            <a:r>
              <a:rPr lang="en-US" sz="1800" dirty="0"/>
              <a:t>The second type of error is a runtime error, so called because the error does not appear until after the program has started running. These errors are also called exceptions because they usually indicate that something exceptional (and bad) has happened. Runtime errors are rare in the simple programs you will see in the first few chapters, so it might be a while before you encounter one.</a:t>
            </a:r>
          </a:p>
          <a:p>
            <a:pPr lvl="1">
              <a:buFont typeface="Wingdings" panose="05000000000000000000" pitchFamily="2" charset="2"/>
              <a:buChar char="Ø"/>
            </a:pPr>
            <a:r>
              <a:rPr lang="en-US" sz="1800" b="1" dirty="0"/>
              <a:t>Semantic error: </a:t>
            </a:r>
            <a:r>
              <a:rPr lang="en-US" sz="1800" dirty="0"/>
              <a:t>The third type of error is “semantic”, which means related to meaning. If there is a semantic error in your program, it will run without generating error messages, but it will not do the right thing. It will do something else. Specifically, it will do what you told it to do. Identifying semantic errors can be tricky because it requires you to work backward by looking at the output of the program and trying to figure out what it is doing. </a:t>
            </a:r>
          </a:p>
        </p:txBody>
      </p:sp>
    </p:spTree>
    <p:extLst>
      <p:ext uri="{BB962C8B-B14F-4D97-AF65-F5344CB8AC3E}">
        <p14:creationId xmlns:p14="http://schemas.microsoft.com/office/powerpoint/2010/main" val="11212073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4A3C-D355-B72C-6D42-A13428C73056}"/>
              </a:ext>
            </a:extLst>
          </p:cNvPr>
          <p:cNvSpPr>
            <a:spLocks noGrp="1"/>
          </p:cNvSpPr>
          <p:nvPr>
            <p:ph type="title"/>
          </p:nvPr>
        </p:nvSpPr>
        <p:spPr>
          <a:xfrm>
            <a:off x="1066800" y="642594"/>
            <a:ext cx="10058400" cy="850926"/>
          </a:xfrm>
        </p:spPr>
        <p:txBody>
          <a:bodyPr/>
          <a:lstStyle/>
          <a:p>
            <a:r>
              <a:rPr lang="en-US" b="1" dirty="0"/>
              <a:t>Topics</a:t>
            </a:r>
          </a:p>
        </p:txBody>
      </p:sp>
      <p:sp>
        <p:nvSpPr>
          <p:cNvPr id="3" name="Content Placeholder 2">
            <a:extLst>
              <a:ext uri="{FF2B5EF4-FFF2-40B4-BE49-F238E27FC236}">
                <a16:creationId xmlns:a16="http://schemas.microsoft.com/office/drawing/2014/main" id="{3609C88C-6B08-855B-4C1A-5AA69E37C51A}"/>
              </a:ext>
            </a:extLst>
          </p:cNvPr>
          <p:cNvSpPr>
            <a:spLocks noGrp="1"/>
          </p:cNvSpPr>
          <p:nvPr>
            <p:ph idx="1"/>
          </p:nvPr>
        </p:nvSpPr>
        <p:spPr>
          <a:xfrm>
            <a:off x="1066800" y="1493520"/>
            <a:ext cx="10058400" cy="4892040"/>
          </a:xfrm>
        </p:spPr>
        <p:txBody>
          <a:bodyPr>
            <a:normAutofit lnSpcReduction="10000"/>
          </a:bodyPr>
          <a:lstStyle/>
          <a:p>
            <a:pPr marL="342900" indent="-342900">
              <a:buFont typeface="+mj-lt"/>
              <a:buAutoNum type="arabicPeriod"/>
            </a:pPr>
            <a:r>
              <a:rPr lang="en-US" sz="3200" dirty="0"/>
              <a:t>List features</a:t>
            </a:r>
          </a:p>
          <a:p>
            <a:pPr marL="342900" indent="-342900">
              <a:buFont typeface="+mj-lt"/>
              <a:buAutoNum type="arabicPeriod"/>
            </a:pPr>
            <a:r>
              <a:rPr lang="en-US" sz="3200" dirty="0"/>
              <a:t>Traversing lists</a:t>
            </a:r>
          </a:p>
          <a:p>
            <a:pPr marL="342900" indent="-342900">
              <a:buFont typeface="+mj-lt"/>
              <a:buAutoNum type="arabicPeriod"/>
            </a:pPr>
            <a:r>
              <a:rPr lang="en-US" sz="3200" dirty="0"/>
              <a:t>List operations and methods</a:t>
            </a:r>
          </a:p>
          <a:p>
            <a:pPr marL="342900" indent="-342900">
              <a:buFont typeface="+mj-lt"/>
              <a:buAutoNum type="arabicPeriod"/>
            </a:pPr>
            <a:r>
              <a:rPr lang="en-US" sz="3200" dirty="0"/>
              <a:t>List slices</a:t>
            </a:r>
          </a:p>
          <a:p>
            <a:pPr marL="342900" indent="-342900">
              <a:buFont typeface="+mj-lt"/>
              <a:buAutoNum type="arabicPeriod"/>
            </a:pPr>
            <a:r>
              <a:rPr lang="en-US" sz="3200" dirty="0"/>
              <a:t>Map, filter, and reduce</a:t>
            </a:r>
          </a:p>
          <a:p>
            <a:pPr marL="342900" indent="-342900">
              <a:buFont typeface="+mj-lt"/>
              <a:buAutoNum type="arabicPeriod"/>
            </a:pPr>
            <a:r>
              <a:rPr lang="en-US" sz="3200" dirty="0"/>
              <a:t>Deleting list elements</a:t>
            </a:r>
          </a:p>
          <a:p>
            <a:pPr marL="342900" indent="-342900">
              <a:buFont typeface="+mj-lt"/>
              <a:buAutoNum type="arabicPeriod"/>
            </a:pPr>
            <a:r>
              <a:rPr lang="en-US" sz="3200" dirty="0"/>
              <a:t>Objects, values, and aliasing</a:t>
            </a:r>
          </a:p>
          <a:p>
            <a:pPr marL="342900" indent="-342900">
              <a:buFont typeface="+mj-lt"/>
              <a:buAutoNum type="arabicPeriod"/>
            </a:pPr>
            <a:r>
              <a:rPr lang="en-US" sz="3200" dirty="0"/>
              <a:t>Lists as function arguments</a:t>
            </a:r>
          </a:p>
        </p:txBody>
      </p:sp>
    </p:spTree>
    <p:extLst>
      <p:ext uri="{BB962C8B-B14F-4D97-AF65-F5344CB8AC3E}">
        <p14:creationId xmlns:p14="http://schemas.microsoft.com/office/powerpoint/2010/main" val="31907643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1BDD-61AB-7D5B-97E1-1D130EEAEDD9}"/>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C4DD2B2A-9A89-0B14-BC5D-E7CDBDE93BBF}"/>
              </a:ext>
            </a:extLst>
          </p:cNvPr>
          <p:cNvSpPr>
            <a:spLocks noGrp="1"/>
          </p:cNvSpPr>
          <p:nvPr>
            <p:ph idx="1"/>
          </p:nvPr>
        </p:nvSpPr>
        <p:spPr>
          <a:xfrm>
            <a:off x="1066800" y="2103120"/>
            <a:ext cx="10058400" cy="4112286"/>
          </a:xfrm>
        </p:spPr>
        <p:txBody>
          <a:bodyPr>
            <a:normAutofit lnSpcReduction="10000"/>
          </a:bodyPr>
          <a:lstStyle/>
          <a:p>
            <a:r>
              <a:rPr lang="en-US" sz="3600" dirty="0"/>
              <a:t>By the end of this Unit, you will be able to:</a:t>
            </a:r>
          </a:p>
          <a:p>
            <a:pPr marL="617220" lvl="1" indent="-342900">
              <a:buFont typeface="+mj-lt"/>
              <a:buAutoNum type="arabicPeriod"/>
            </a:pPr>
            <a:r>
              <a:rPr lang="en-US" sz="3200" dirty="0"/>
              <a:t>Describe the concepts of object, reference, and aliasing in Python.</a:t>
            </a:r>
          </a:p>
          <a:p>
            <a:pPr marL="617220" lvl="1" indent="-342900">
              <a:buFont typeface="+mj-lt"/>
              <a:buAutoNum type="arabicPeriod"/>
            </a:pPr>
            <a:r>
              <a:rPr lang="en-US" sz="3200" dirty="0"/>
              <a:t>Experiment with a list parameter in a Python function.</a:t>
            </a:r>
          </a:p>
          <a:p>
            <a:pPr marL="617220" lvl="1" indent="-342900">
              <a:buFont typeface="+mj-lt"/>
              <a:buAutoNum type="arabicPeriod"/>
            </a:pPr>
            <a:r>
              <a:rPr lang="en-US" sz="3200" dirty="0"/>
              <a:t>Experiment with Python lists by adding, deleting, and sorting elements.</a:t>
            </a:r>
          </a:p>
          <a:p>
            <a:pPr marL="617220" lvl="1" indent="-342900">
              <a:buFont typeface="+mj-lt"/>
              <a:buAutoNum type="arabicPeriod"/>
            </a:pPr>
            <a:r>
              <a:rPr lang="en-US" sz="3200" dirty="0"/>
              <a:t>Use list operators and methods.</a:t>
            </a:r>
          </a:p>
        </p:txBody>
      </p:sp>
    </p:spTree>
    <p:extLst>
      <p:ext uri="{BB962C8B-B14F-4D97-AF65-F5344CB8AC3E}">
        <p14:creationId xmlns:p14="http://schemas.microsoft.com/office/powerpoint/2010/main" val="9739270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D0CA-B96C-8060-812A-97E3814B8A91}"/>
              </a:ext>
            </a:extLst>
          </p:cNvPr>
          <p:cNvSpPr>
            <a:spLocks noGrp="1"/>
          </p:cNvSpPr>
          <p:nvPr>
            <p:ph type="title"/>
          </p:nvPr>
        </p:nvSpPr>
        <p:spPr>
          <a:xfrm>
            <a:off x="1066800" y="642594"/>
            <a:ext cx="10058400" cy="988086"/>
          </a:xfrm>
        </p:spPr>
        <p:txBody>
          <a:bodyPr/>
          <a:lstStyle/>
          <a:p>
            <a:r>
              <a:rPr lang="en-US" b="1" dirty="0"/>
              <a:t>List features</a:t>
            </a:r>
            <a:endParaRPr lang="en-US" dirty="0"/>
          </a:p>
        </p:txBody>
      </p:sp>
      <p:sp>
        <p:nvSpPr>
          <p:cNvPr id="3" name="Content Placeholder 2">
            <a:extLst>
              <a:ext uri="{FF2B5EF4-FFF2-40B4-BE49-F238E27FC236}">
                <a16:creationId xmlns:a16="http://schemas.microsoft.com/office/drawing/2014/main" id="{B5AB806D-F4A0-AA6C-9779-25566E4C202F}"/>
              </a:ext>
            </a:extLst>
          </p:cNvPr>
          <p:cNvSpPr>
            <a:spLocks noGrp="1"/>
          </p:cNvSpPr>
          <p:nvPr>
            <p:ph idx="1"/>
          </p:nvPr>
        </p:nvSpPr>
        <p:spPr>
          <a:xfrm>
            <a:off x="1066800" y="1630680"/>
            <a:ext cx="10058400" cy="4724400"/>
          </a:xfrm>
        </p:spPr>
        <p:txBody>
          <a:bodyPr>
            <a:normAutofit fontScale="92500" lnSpcReduction="20000"/>
          </a:bodyPr>
          <a:lstStyle/>
          <a:p>
            <a:r>
              <a:rPr lang="en-US" sz="2800" dirty="0"/>
              <a:t>Like a string, a list is a sequence of values. In a string, the values are characters; in a list, they can be any type. The values in a list are called elements or sometimes items.</a:t>
            </a:r>
          </a:p>
          <a:p>
            <a:r>
              <a:rPr lang="en-US" sz="2800" dirty="0"/>
              <a:t>There are several ways to create a new list; the simplest is to enclose the elements in square brackets ([ and ]):</a:t>
            </a:r>
          </a:p>
          <a:p>
            <a:pPr lvl="1"/>
            <a:r>
              <a:rPr lang="en-US" sz="2400" dirty="0"/>
              <a:t>[10, 20, 30, 40]</a:t>
            </a:r>
          </a:p>
          <a:p>
            <a:pPr lvl="1"/>
            <a:r>
              <a:rPr lang="en-US" sz="2400" dirty="0"/>
              <a:t>['crunchy frog', 'ram bladder', 'lark vomit']</a:t>
            </a:r>
          </a:p>
          <a:p>
            <a:r>
              <a:rPr lang="en-US" sz="2800" dirty="0"/>
              <a:t>The first example is a list of four integers. The second is a list of three strings. The elements of a list don’t have to be the same type. The following list contains a string, a float, an integer, and (lo!) another list:</a:t>
            </a:r>
          </a:p>
          <a:p>
            <a:pPr lvl="1"/>
            <a:r>
              <a:rPr lang="en-US" sz="2400" dirty="0"/>
              <a:t>['spam', 2.0, 5, [10, 20]]</a:t>
            </a:r>
          </a:p>
        </p:txBody>
      </p:sp>
    </p:spTree>
    <p:extLst>
      <p:ext uri="{BB962C8B-B14F-4D97-AF65-F5344CB8AC3E}">
        <p14:creationId xmlns:p14="http://schemas.microsoft.com/office/powerpoint/2010/main" val="35618893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F6250-E59F-E6B5-B5BF-A2BB115596F3}"/>
              </a:ext>
            </a:extLst>
          </p:cNvPr>
          <p:cNvSpPr>
            <a:spLocks noGrp="1"/>
          </p:cNvSpPr>
          <p:nvPr>
            <p:ph idx="1"/>
          </p:nvPr>
        </p:nvSpPr>
        <p:spPr>
          <a:xfrm>
            <a:off x="1066800" y="655320"/>
            <a:ext cx="10058400" cy="5547360"/>
          </a:xfrm>
        </p:spPr>
        <p:txBody>
          <a:bodyPr>
            <a:normAutofit/>
          </a:bodyPr>
          <a:lstStyle/>
          <a:p>
            <a:r>
              <a:rPr lang="en-US" sz="2800" dirty="0"/>
              <a:t>A list within another list is nested.</a:t>
            </a:r>
          </a:p>
          <a:p>
            <a:r>
              <a:rPr lang="en-US" sz="2800" dirty="0"/>
              <a:t>A list that contains no elements is called an empty list; you can create one with empty brackets, [].</a:t>
            </a:r>
          </a:p>
          <a:p>
            <a:r>
              <a:rPr lang="en-US" sz="2800" dirty="0"/>
              <a:t>As you might expect, you can assign list values to variables:</a:t>
            </a:r>
          </a:p>
          <a:p>
            <a:pPr lvl="1"/>
            <a:r>
              <a:rPr lang="en-US" sz="2400" dirty="0"/>
              <a:t>&gt;&gt;&gt; cheeses = ['Cheddar', 'Edam', 'Gouda']</a:t>
            </a:r>
          </a:p>
          <a:p>
            <a:pPr lvl="1"/>
            <a:r>
              <a:rPr lang="en-US" sz="2400" dirty="0"/>
              <a:t>&gt;&gt;&gt; numbers = [42, 123]</a:t>
            </a:r>
          </a:p>
          <a:p>
            <a:pPr lvl="1"/>
            <a:r>
              <a:rPr lang="en-US" sz="2400" dirty="0"/>
              <a:t>&gt;&gt;&gt; empty = []</a:t>
            </a:r>
          </a:p>
          <a:p>
            <a:pPr lvl="1"/>
            <a:r>
              <a:rPr lang="en-US" sz="2400" dirty="0"/>
              <a:t>&gt;&gt;&gt; print(cheeses, numbers, empty)</a:t>
            </a:r>
          </a:p>
          <a:p>
            <a:pPr lvl="1"/>
            <a:r>
              <a:rPr lang="en-US" sz="2400" dirty="0"/>
              <a:t>['Cheddar', 'Edam', 'Gouda'] [42, 123] []</a:t>
            </a:r>
          </a:p>
        </p:txBody>
      </p:sp>
    </p:spTree>
    <p:extLst>
      <p:ext uri="{BB962C8B-B14F-4D97-AF65-F5344CB8AC3E}">
        <p14:creationId xmlns:p14="http://schemas.microsoft.com/office/powerpoint/2010/main" val="24196654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2AFB-DB91-B9A2-2886-91928AFF7808}"/>
              </a:ext>
            </a:extLst>
          </p:cNvPr>
          <p:cNvSpPr>
            <a:spLocks noGrp="1"/>
          </p:cNvSpPr>
          <p:nvPr>
            <p:ph type="title"/>
          </p:nvPr>
        </p:nvSpPr>
        <p:spPr>
          <a:xfrm>
            <a:off x="1066800" y="444474"/>
            <a:ext cx="10058400" cy="729006"/>
          </a:xfrm>
        </p:spPr>
        <p:txBody>
          <a:bodyPr/>
          <a:lstStyle/>
          <a:p>
            <a:r>
              <a:rPr lang="en-US" b="1" dirty="0"/>
              <a:t>Lists are mutable</a:t>
            </a:r>
          </a:p>
        </p:txBody>
      </p:sp>
      <p:sp>
        <p:nvSpPr>
          <p:cNvPr id="3" name="Content Placeholder 2">
            <a:extLst>
              <a:ext uri="{FF2B5EF4-FFF2-40B4-BE49-F238E27FC236}">
                <a16:creationId xmlns:a16="http://schemas.microsoft.com/office/drawing/2014/main" id="{7355D222-9522-BC2C-30A6-51E9359367D3}"/>
              </a:ext>
            </a:extLst>
          </p:cNvPr>
          <p:cNvSpPr>
            <a:spLocks noGrp="1"/>
          </p:cNvSpPr>
          <p:nvPr>
            <p:ph sz="half" idx="1"/>
          </p:nvPr>
        </p:nvSpPr>
        <p:spPr>
          <a:xfrm>
            <a:off x="1066800" y="1173479"/>
            <a:ext cx="6553200" cy="4830657"/>
          </a:xfrm>
        </p:spPr>
        <p:txBody>
          <a:bodyPr>
            <a:normAutofit fontScale="92500" lnSpcReduction="20000"/>
          </a:bodyPr>
          <a:lstStyle/>
          <a:p>
            <a:r>
              <a:rPr lang="en-US" dirty="0"/>
              <a:t>The syntax for accessing the elements of a list is the same as for accessing the characters of a string—the bracket operator. The expression inside the brackets specifies the index.</a:t>
            </a:r>
          </a:p>
          <a:p>
            <a:r>
              <a:rPr lang="en-US" dirty="0"/>
              <a:t>Remember that the indices start at 0:</a:t>
            </a:r>
          </a:p>
          <a:p>
            <a:pPr lvl="1"/>
            <a:r>
              <a:rPr lang="en-US" dirty="0"/>
              <a:t>&gt;&gt;&gt; cheeses[0]</a:t>
            </a:r>
          </a:p>
          <a:p>
            <a:pPr lvl="1"/>
            <a:r>
              <a:rPr lang="en-US" dirty="0"/>
              <a:t>'Cheddar'</a:t>
            </a:r>
          </a:p>
          <a:p>
            <a:r>
              <a:rPr lang="en-US" dirty="0"/>
              <a:t>Unlike strings, lists are mutable. When the bracket operator appears on the left side of an assignment, it identifies the element of the list that will be assigned.</a:t>
            </a:r>
          </a:p>
          <a:p>
            <a:pPr lvl="1"/>
            <a:r>
              <a:rPr lang="en-US" dirty="0"/>
              <a:t>&gt;&gt;&gt; numbers = [42, 123]</a:t>
            </a:r>
          </a:p>
          <a:p>
            <a:pPr lvl="1"/>
            <a:r>
              <a:rPr lang="en-US" dirty="0"/>
              <a:t>&gt;&gt;&gt; numbers[1] = 5</a:t>
            </a:r>
          </a:p>
          <a:p>
            <a:pPr lvl="1"/>
            <a:r>
              <a:rPr lang="en-US" dirty="0"/>
              <a:t>&gt;&gt;&gt; numbers</a:t>
            </a:r>
          </a:p>
          <a:p>
            <a:pPr lvl="1"/>
            <a:r>
              <a:rPr lang="en-US" dirty="0"/>
              <a:t>[42, 5]</a:t>
            </a:r>
          </a:p>
          <a:p>
            <a:r>
              <a:rPr lang="en-US" dirty="0"/>
              <a:t>The one-eth element of numbers, which used to be 123, is now 5.</a:t>
            </a:r>
          </a:p>
          <a:p>
            <a:r>
              <a:rPr lang="en-US" dirty="0"/>
              <a:t>The figure shows the state diagram for cheeses, numbers and empty:</a:t>
            </a:r>
          </a:p>
        </p:txBody>
      </p:sp>
      <p:pic>
        <p:nvPicPr>
          <p:cNvPr id="7" name="Content Placeholder 6">
            <a:extLst>
              <a:ext uri="{FF2B5EF4-FFF2-40B4-BE49-F238E27FC236}">
                <a16:creationId xmlns:a16="http://schemas.microsoft.com/office/drawing/2014/main" id="{DD14BAF1-9FC7-6927-AB2D-B7489440525F}"/>
              </a:ext>
            </a:extLst>
          </p:cNvPr>
          <p:cNvPicPr>
            <a:picLocks noGrp="1" noChangeAspect="1"/>
          </p:cNvPicPr>
          <p:nvPr>
            <p:ph sz="half" idx="2"/>
          </p:nvPr>
        </p:nvPicPr>
        <p:blipFill>
          <a:blip r:embed="rId2"/>
          <a:stretch>
            <a:fillRect/>
          </a:stretch>
        </p:blipFill>
        <p:spPr>
          <a:xfrm>
            <a:off x="7744559" y="2014193"/>
            <a:ext cx="3380641" cy="3989943"/>
          </a:xfrm>
          <a:prstGeom prst="rect">
            <a:avLst/>
          </a:prstGeom>
        </p:spPr>
      </p:pic>
    </p:spTree>
    <p:extLst>
      <p:ext uri="{BB962C8B-B14F-4D97-AF65-F5344CB8AC3E}">
        <p14:creationId xmlns:p14="http://schemas.microsoft.com/office/powerpoint/2010/main" val="25060625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DC1D561-AA48-7AAC-EE9A-5C21EE55924C}"/>
              </a:ext>
            </a:extLst>
          </p:cNvPr>
          <p:cNvSpPr>
            <a:spLocks noGrp="1"/>
          </p:cNvSpPr>
          <p:nvPr>
            <p:ph idx="1"/>
          </p:nvPr>
        </p:nvSpPr>
        <p:spPr>
          <a:xfrm>
            <a:off x="1066800" y="518160"/>
            <a:ext cx="10058400" cy="5897880"/>
          </a:xfrm>
        </p:spPr>
        <p:txBody>
          <a:bodyPr>
            <a:normAutofit fontScale="85000" lnSpcReduction="10000"/>
          </a:bodyPr>
          <a:lstStyle/>
          <a:p>
            <a:r>
              <a:rPr lang="en-US" sz="2800" dirty="0"/>
              <a:t>Lists are represented by boxes with the word “list” outside and the elements of the list inside. cheeses refers to a list with three elements indexed 0, 1 and 2. numbers contains two elements; the diagram shows that the value of the second element has been reassigned from 123 to 5. empty refers to a list with no elements.</a:t>
            </a:r>
          </a:p>
          <a:p>
            <a:r>
              <a:rPr lang="en-US" sz="2800" dirty="0"/>
              <a:t>List indices work the same way as string indices:</a:t>
            </a:r>
          </a:p>
          <a:p>
            <a:pPr marL="617220" lvl="1" indent="-342900">
              <a:buFont typeface="+mj-lt"/>
              <a:buAutoNum type="arabicPeriod"/>
            </a:pPr>
            <a:r>
              <a:rPr lang="en-US" sz="2400" dirty="0"/>
              <a:t>Any integer expression can be used as an index.</a:t>
            </a:r>
          </a:p>
          <a:p>
            <a:pPr marL="617220" lvl="1" indent="-342900">
              <a:buFont typeface="+mj-lt"/>
              <a:buAutoNum type="arabicPeriod"/>
            </a:pPr>
            <a:r>
              <a:rPr lang="en-US" sz="2400" dirty="0"/>
              <a:t>If you try to read or write an element that does not exist, you get an IndexError.</a:t>
            </a:r>
          </a:p>
          <a:p>
            <a:pPr marL="617220" lvl="1" indent="-342900">
              <a:buFont typeface="+mj-lt"/>
              <a:buAutoNum type="arabicPeriod"/>
            </a:pPr>
            <a:r>
              <a:rPr lang="en-US" sz="2400" dirty="0"/>
              <a:t>If an index has a negative value, it counts backward from the end of the list.</a:t>
            </a:r>
          </a:p>
          <a:p>
            <a:r>
              <a:rPr lang="en-US" sz="2800" dirty="0"/>
              <a:t>The in operator also works on lists.</a:t>
            </a:r>
          </a:p>
          <a:p>
            <a:pPr lvl="1"/>
            <a:r>
              <a:rPr lang="en-US" sz="2400" dirty="0"/>
              <a:t>&gt;&gt;&gt; cheeses = ['Cheddar', 'Edam', 'Gouda']</a:t>
            </a:r>
          </a:p>
          <a:p>
            <a:pPr lvl="1"/>
            <a:r>
              <a:rPr lang="en-US" sz="2400" dirty="0"/>
              <a:t>&gt;&gt;&gt; 'Edam' in cheeses</a:t>
            </a:r>
          </a:p>
          <a:p>
            <a:pPr lvl="1"/>
            <a:r>
              <a:rPr lang="en-US" sz="2400" dirty="0"/>
              <a:t>True</a:t>
            </a:r>
          </a:p>
          <a:p>
            <a:pPr lvl="1"/>
            <a:r>
              <a:rPr lang="en-US" sz="2400" dirty="0"/>
              <a:t>&gt;&gt;&gt; 'Brie' in cheeses</a:t>
            </a:r>
          </a:p>
          <a:p>
            <a:pPr lvl="1"/>
            <a:r>
              <a:rPr lang="en-US" sz="2400" dirty="0"/>
              <a:t>False</a:t>
            </a:r>
          </a:p>
        </p:txBody>
      </p:sp>
    </p:spTree>
    <p:extLst>
      <p:ext uri="{BB962C8B-B14F-4D97-AF65-F5344CB8AC3E}">
        <p14:creationId xmlns:p14="http://schemas.microsoft.com/office/powerpoint/2010/main" val="20973596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380E-A3B5-0118-64AE-78305AE372D1}"/>
              </a:ext>
            </a:extLst>
          </p:cNvPr>
          <p:cNvSpPr>
            <a:spLocks noGrp="1"/>
          </p:cNvSpPr>
          <p:nvPr>
            <p:ph type="title"/>
          </p:nvPr>
        </p:nvSpPr>
        <p:spPr>
          <a:xfrm>
            <a:off x="1066800" y="540753"/>
            <a:ext cx="10058400" cy="729006"/>
          </a:xfrm>
        </p:spPr>
        <p:txBody>
          <a:bodyPr/>
          <a:lstStyle/>
          <a:p>
            <a:r>
              <a:rPr lang="en-US" b="1" dirty="0"/>
              <a:t>Traversing a list</a:t>
            </a:r>
          </a:p>
        </p:txBody>
      </p:sp>
      <p:sp>
        <p:nvSpPr>
          <p:cNvPr id="3" name="Content Placeholder 2">
            <a:extLst>
              <a:ext uri="{FF2B5EF4-FFF2-40B4-BE49-F238E27FC236}">
                <a16:creationId xmlns:a16="http://schemas.microsoft.com/office/drawing/2014/main" id="{246C272E-04AE-31B9-B973-F1D0A04E1019}"/>
              </a:ext>
            </a:extLst>
          </p:cNvPr>
          <p:cNvSpPr>
            <a:spLocks noGrp="1"/>
          </p:cNvSpPr>
          <p:nvPr>
            <p:ph idx="1"/>
          </p:nvPr>
        </p:nvSpPr>
        <p:spPr>
          <a:xfrm>
            <a:off x="1066800" y="1269759"/>
            <a:ext cx="10058400" cy="5047488"/>
          </a:xfrm>
        </p:spPr>
        <p:txBody>
          <a:bodyPr>
            <a:normAutofit fontScale="92500" lnSpcReduction="10000"/>
          </a:bodyPr>
          <a:lstStyle/>
          <a:p>
            <a:r>
              <a:rPr lang="en-US" sz="3200" dirty="0"/>
              <a:t>The most common way to traverse the elements of a list is with a for loop. The syntax is the same as for strings:</a:t>
            </a:r>
          </a:p>
          <a:p>
            <a:pPr lvl="1"/>
            <a:r>
              <a:rPr lang="en-US" sz="2800" dirty="0"/>
              <a:t>for cheese in cheeses:</a:t>
            </a:r>
          </a:p>
          <a:p>
            <a:pPr lvl="1"/>
            <a:r>
              <a:rPr lang="en-US" sz="2800" dirty="0"/>
              <a:t>print(cheese)</a:t>
            </a:r>
          </a:p>
          <a:p>
            <a:r>
              <a:rPr lang="en-US" sz="3200" dirty="0"/>
              <a:t>This works well if you only need to read the elements of the list. But if you want to write or update the elements, you need the indices. A common way to do that is to combine the built-in functions range and len:</a:t>
            </a:r>
          </a:p>
          <a:p>
            <a:pPr lvl="1"/>
            <a:r>
              <a:rPr lang="en-US" sz="2800" dirty="0"/>
              <a:t>for i in range(len(numbers)):</a:t>
            </a:r>
          </a:p>
          <a:p>
            <a:pPr lvl="1"/>
            <a:r>
              <a:rPr lang="en-US" sz="2800" dirty="0"/>
              <a:t>numbers[i] = numbers[i] * 2</a:t>
            </a:r>
          </a:p>
          <a:p>
            <a:endParaRPr lang="en-US" dirty="0"/>
          </a:p>
        </p:txBody>
      </p:sp>
    </p:spTree>
    <p:extLst>
      <p:ext uri="{BB962C8B-B14F-4D97-AF65-F5344CB8AC3E}">
        <p14:creationId xmlns:p14="http://schemas.microsoft.com/office/powerpoint/2010/main" val="35879817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84139-C28F-AA12-8CCF-5F1322D95405}"/>
              </a:ext>
            </a:extLst>
          </p:cNvPr>
          <p:cNvSpPr>
            <a:spLocks noGrp="1"/>
          </p:cNvSpPr>
          <p:nvPr>
            <p:ph idx="1"/>
          </p:nvPr>
        </p:nvSpPr>
        <p:spPr>
          <a:xfrm>
            <a:off x="1066800" y="670560"/>
            <a:ext cx="10058400" cy="5577840"/>
          </a:xfrm>
        </p:spPr>
        <p:txBody>
          <a:bodyPr>
            <a:normAutofit fontScale="92500"/>
          </a:bodyPr>
          <a:lstStyle/>
          <a:p>
            <a:r>
              <a:rPr lang="en-US" sz="2800" dirty="0"/>
              <a:t>This loop traverses the list and updates each element. len returns the number of elements in the list. range returns a list of indices from 0 to n − 1, where n is the length of the list.</a:t>
            </a:r>
          </a:p>
          <a:p>
            <a:r>
              <a:rPr lang="en-US" sz="2800" dirty="0"/>
              <a:t>Each time through the loop i gets the index of the next element. The assignment statement in the body uses i to read the old value of the element and to assign the new value.</a:t>
            </a:r>
          </a:p>
          <a:p>
            <a:r>
              <a:rPr lang="en-US" sz="2800" dirty="0"/>
              <a:t>A for loop over an empty list never runs the body:</a:t>
            </a:r>
          </a:p>
          <a:p>
            <a:pPr lvl="1"/>
            <a:r>
              <a:rPr lang="en-US" sz="2400" dirty="0"/>
              <a:t>for x in []:</a:t>
            </a:r>
          </a:p>
          <a:p>
            <a:pPr lvl="1"/>
            <a:r>
              <a:rPr lang="en-US" sz="2400" dirty="0"/>
              <a:t>print('This never happens.')</a:t>
            </a:r>
          </a:p>
          <a:p>
            <a:r>
              <a:rPr lang="en-US" sz="2800" dirty="0"/>
              <a:t>Although a list can contain another list, the nested list still counts as a single element. The length of this list is four:</a:t>
            </a:r>
          </a:p>
          <a:p>
            <a:pPr lvl="1"/>
            <a:r>
              <a:rPr lang="en-US" sz="2400" dirty="0"/>
              <a:t>['spam', 1, ['Brie', 'Roquefort', 'Pol le Veq'], [1, 2, 3]]</a:t>
            </a:r>
          </a:p>
        </p:txBody>
      </p:sp>
    </p:spTree>
    <p:extLst>
      <p:ext uri="{BB962C8B-B14F-4D97-AF65-F5344CB8AC3E}">
        <p14:creationId xmlns:p14="http://schemas.microsoft.com/office/powerpoint/2010/main" val="3702158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451D-A95E-A00A-EF1E-F34CC1A7700C}"/>
              </a:ext>
            </a:extLst>
          </p:cNvPr>
          <p:cNvSpPr>
            <a:spLocks noGrp="1"/>
          </p:cNvSpPr>
          <p:nvPr>
            <p:ph type="title"/>
          </p:nvPr>
        </p:nvSpPr>
        <p:spPr>
          <a:xfrm>
            <a:off x="1066800" y="642594"/>
            <a:ext cx="10058400" cy="668046"/>
          </a:xfrm>
        </p:spPr>
        <p:txBody>
          <a:bodyPr/>
          <a:lstStyle/>
          <a:p>
            <a:r>
              <a:rPr lang="en-US" b="1" dirty="0"/>
              <a:t>List operations</a:t>
            </a:r>
          </a:p>
        </p:txBody>
      </p:sp>
      <p:sp>
        <p:nvSpPr>
          <p:cNvPr id="3" name="Content Placeholder 2">
            <a:extLst>
              <a:ext uri="{FF2B5EF4-FFF2-40B4-BE49-F238E27FC236}">
                <a16:creationId xmlns:a16="http://schemas.microsoft.com/office/drawing/2014/main" id="{7ADF3CA8-E944-C170-C6F3-0671D3BC4A4B}"/>
              </a:ext>
            </a:extLst>
          </p:cNvPr>
          <p:cNvSpPr>
            <a:spLocks noGrp="1"/>
          </p:cNvSpPr>
          <p:nvPr>
            <p:ph idx="1"/>
          </p:nvPr>
        </p:nvSpPr>
        <p:spPr>
          <a:xfrm>
            <a:off x="1066800" y="1310640"/>
            <a:ext cx="10058400" cy="5044440"/>
          </a:xfrm>
        </p:spPr>
        <p:txBody>
          <a:bodyPr>
            <a:normAutofit lnSpcReduction="10000"/>
          </a:bodyPr>
          <a:lstStyle/>
          <a:p>
            <a:r>
              <a:rPr lang="en-US" sz="2400" dirty="0"/>
              <a:t>The + operator concatenates lists:</a:t>
            </a:r>
          </a:p>
          <a:p>
            <a:pPr lvl="1"/>
            <a:r>
              <a:rPr lang="en-US" sz="2000" dirty="0"/>
              <a:t>&gt;&gt;&gt; a = [1, 2, 3]</a:t>
            </a:r>
          </a:p>
          <a:p>
            <a:pPr lvl="1"/>
            <a:r>
              <a:rPr lang="en-US" sz="2000" dirty="0"/>
              <a:t>&gt;&gt;&gt; b = [4, 5, 6]</a:t>
            </a:r>
          </a:p>
          <a:p>
            <a:pPr lvl="1"/>
            <a:r>
              <a:rPr lang="en-US" sz="2000" dirty="0"/>
              <a:t>&gt;&gt;&gt; c = a + b</a:t>
            </a:r>
          </a:p>
          <a:p>
            <a:pPr lvl="1"/>
            <a:r>
              <a:rPr lang="en-US" sz="2000" dirty="0"/>
              <a:t>&gt;&gt;&gt; c</a:t>
            </a:r>
          </a:p>
          <a:p>
            <a:pPr lvl="1"/>
            <a:r>
              <a:rPr lang="en-US" sz="2000" dirty="0"/>
              <a:t>[1, 2, 3, 4, 5, 6]</a:t>
            </a:r>
          </a:p>
          <a:p>
            <a:r>
              <a:rPr lang="en-US" sz="2400" dirty="0"/>
              <a:t>The * operator repeats a list a given number of times:</a:t>
            </a:r>
          </a:p>
          <a:p>
            <a:pPr lvl="1"/>
            <a:r>
              <a:rPr lang="en-US" sz="2000" dirty="0"/>
              <a:t>&gt;&gt;&gt; [0] * 4</a:t>
            </a:r>
          </a:p>
          <a:p>
            <a:pPr lvl="1"/>
            <a:r>
              <a:rPr lang="en-US" sz="2000" dirty="0"/>
              <a:t>[0, 0, 0, 0]</a:t>
            </a:r>
          </a:p>
          <a:p>
            <a:pPr lvl="1"/>
            <a:r>
              <a:rPr lang="en-US" sz="2000" dirty="0"/>
              <a:t>&gt;&gt;&gt; [1, 2, 3] * 3</a:t>
            </a:r>
          </a:p>
          <a:p>
            <a:pPr lvl="1"/>
            <a:r>
              <a:rPr lang="en-US" sz="2000" dirty="0"/>
              <a:t>[1, 2, 3, 1, 2, 3, 1, 2, 3]</a:t>
            </a:r>
          </a:p>
          <a:p>
            <a:r>
              <a:rPr lang="en-US" sz="2400" dirty="0"/>
              <a:t>The first example repeats [0] four times. The second example repeats the list [1, 2, 3] three times.</a:t>
            </a:r>
          </a:p>
        </p:txBody>
      </p:sp>
    </p:spTree>
    <p:extLst>
      <p:ext uri="{BB962C8B-B14F-4D97-AF65-F5344CB8AC3E}">
        <p14:creationId xmlns:p14="http://schemas.microsoft.com/office/powerpoint/2010/main" val="40817950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2B44D-A737-5443-776A-E54946DBB1D0}"/>
              </a:ext>
            </a:extLst>
          </p:cNvPr>
          <p:cNvSpPr>
            <a:spLocks noGrp="1"/>
          </p:cNvSpPr>
          <p:nvPr>
            <p:ph idx="1"/>
          </p:nvPr>
        </p:nvSpPr>
        <p:spPr>
          <a:xfrm>
            <a:off x="1066800" y="731520"/>
            <a:ext cx="10058400" cy="5608320"/>
          </a:xfrm>
        </p:spPr>
        <p:txBody>
          <a:bodyPr>
            <a:normAutofit fontScale="92500" lnSpcReduction="20000"/>
          </a:bodyPr>
          <a:lstStyle/>
          <a:p>
            <a:r>
              <a:rPr lang="en-US" sz="3200" dirty="0"/>
              <a:t>The + operator concatenates lists:</a:t>
            </a:r>
          </a:p>
          <a:p>
            <a:pPr lvl="1"/>
            <a:r>
              <a:rPr lang="en-US" sz="2800" dirty="0"/>
              <a:t>&gt;&gt;&gt; a = [1, 2, 3]</a:t>
            </a:r>
          </a:p>
          <a:p>
            <a:pPr lvl="1"/>
            <a:r>
              <a:rPr lang="en-US" sz="2800" dirty="0"/>
              <a:t>&gt;&gt;&gt; b = [4, 5, 6]</a:t>
            </a:r>
          </a:p>
          <a:p>
            <a:pPr lvl="1"/>
            <a:r>
              <a:rPr lang="en-US" sz="2800" dirty="0"/>
              <a:t>&gt;&gt;&gt; c = a + b</a:t>
            </a:r>
          </a:p>
          <a:p>
            <a:pPr lvl="1"/>
            <a:r>
              <a:rPr lang="en-US" sz="2800" dirty="0"/>
              <a:t>&gt;&gt;&gt; c</a:t>
            </a:r>
          </a:p>
          <a:p>
            <a:pPr lvl="1"/>
            <a:r>
              <a:rPr lang="en-US" sz="2800" dirty="0"/>
              <a:t>[1, 2, 3, 4, 5, 6]</a:t>
            </a:r>
          </a:p>
          <a:p>
            <a:r>
              <a:rPr lang="en-US" sz="3200" dirty="0"/>
              <a:t>The * operator repeats a list a given number of times:</a:t>
            </a:r>
          </a:p>
          <a:p>
            <a:pPr lvl="1"/>
            <a:r>
              <a:rPr lang="en-US" sz="2800" dirty="0"/>
              <a:t>&gt;&gt;&gt; [0] * 4</a:t>
            </a:r>
          </a:p>
          <a:p>
            <a:pPr lvl="1"/>
            <a:r>
              <a:rPr lang="en-US" sz="2800" dirty="0"/>
              <a:t>[0, 0, 0, 0]</a:t>
            </a:r>
          </a:p>
          <a:p>
            <a:pPr lvl="1"/>
            <a:r>
              <a:rPr lang="en-US" sz="2800" dirty="0"/>
              <a:t>&gt;&gt;&gt; [1, 2, 3] * 3</a:t>
            </a:r>
          </a:p>
          <a:p>
            <a:pPr lvl="1"/>
            <a:r>
              <a:rPr lang="en-US" sz="2800" dirty="0"/>
              <a:t>[1, 2, 3, 1, 2, 3, 1, 2, 3]</a:t>
            </a:r>
          </a:p>
          <a:p>
            <a:r>
              <a:rPr lang="en-US" sz="3200" dirty="0"/>
              <a:t>The first example repeats [0] four times. The second example repeats the list [1, 2, 3] three times.</a:t>
            </a:r>
          </a:p>
        </p:txBody>
      </p:sp>
    </p:spTree>
    <p:extLst>
      <p:ext uri="{BB962C8B-B14F-4D97-AF65-F5344CB8AC3E}">
        <p14:creationId xmlns:p14="http://schemas.microsoft.com/office/powerpoint/2010/main" val="258423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D1E12-314C-E44B-16CF-144F31242A81}"/>
              </a:ext>
            </a:extLst>
          </p:cNvPr>
          <p:cNvSpPr>
            <a:spLocks noGrp="1"/>
          </p:cNvSpPr>
          <p:nvPr>
            <p:ph idx="1"/>
          </p:nvPr>
        </p:nvSpPr>
        <p:spPr>
          <a:xfrm>
            <a:off x="1066800" y="532015"/>
            <a:ext cx="10058400" cy="5735781"/>
          </a:xfrm>
        </p:spPr>
        <p:txBody>
          <a:bodyPr>
            <a:normAutofit fontScale="92500"/>
          </a:bodyPr>
          <a:lstStyle/>
          <a:p>
            <a:r>
              <a:rPr lang="en-US" sz="2000" dirty="0"/>
              <a:t> Here are some commonly used debugging functions:</a:t>
            </a:r>
          </a:p>
          <a:p>
            <a:pPr lvl="1"/>
            <a:r>
              <a:rPr lang="en-US" sz="1800" b="1" dirty="0"/>
              <a:t>print(): </a:t>
            </a:r>
            <a:r>
              <a:rPr lang="en-US" sz="1800" dirty="0"/>
              <a:t>The print() function is a basic but effective tool for debugging. You can use it to print the values of variables or specific messages at different points in your code. By printing relevant information, you can gain insights into the state of your program and identify potential issues.</a:t>
            </a:r>
          </a:p>
          <a:p>
            <a:pPr lvl="1"/>
            <a:r>
              <a:rPr lang="en-US" sz="1800" b="1" dirty="0"/>
              <a:t>assert: </a:t>
            </a:r>
            <a:r>
              <a:rPr lang="en-US" sz="1800" dirty="0"/>
              <a:t>The assert statement allows you to check if a certain condition is true and raises an </a:t>
            </a:r>
            <a:r>
              <a:rPr lang="en-US" sz="1800" dirty="0" err="1"/>
              <a:t>AssertionError</a:t>
            </a:r>
            <a:r>
              <a:rPr lang="en-US" sz="1800" dirty="0"/>
              <a:t> if the condition is false. It is useful for verifying assumptions about your code and can help identify logical errors or unexpected behavior.</a:t>
            </a:r>
          </a:p>
          <a:p>
            <a:pPr lvl="1"/>
            <a:r>
              <a:rPr lang="en-US" sz="1800" b="1" dirty="0" err="1"/>
              <a:t>pdb</a:t>
            </a:r>
            <a:r>
              <a:rPr lang="en-US" sz="1800" b="1" dirty="0"/>
              <a:t>: </a:t>
            </a:r>
            <a:r>
              <a:rPr lang="en-US" sz="1800" dirty="0"/>
              <a:t>The Python debugger (</a:t>
            </a:r>
            <a:r>
              <a:rPr lang="en-US" sz="1800" dirty="0" err="1"/>
              <a:t>pdb</a:t>
            </a:r>
            <a:r>
              <a:rPr lang="en-US" sz="1800" dirty="0"/>
              <a:t>) is a powerful interactive debugger built into Python's standard library. It allows you to pause the execution of your code at specific breakpoints, inspect variables, execute code line by line, and navigate through the program flow. You can use the </a:t>
            </a:r>
            <a:r>
              <a:rPr lang="en-US" sz="1800" dirty="0" err="1"/>
              <a:t>pdb.set_trace</a:t>
            </a:r>
            <a:r>
              <a:rPr lang="en-US" sz="1800" dirty="0"/>
              <a:t>() function to set breakpoints in your code and start the debugger.</a:t>
            </a:r>
          </a:p>
          <a:p>
            <a:pPr lvl="1"/>
            <a:r>
              <a:rPr lang="en-US" sz="1800" b="1" dirty="0"/>
              <a:t>logging: </a:t>
            </a:r>
            <a:r>
              <a:rPr lang="en-US" sz="1800" dirty="0"/>
              <a:t>The logging module provides a flexible logging system for Python. It allows you to log messages with different levels of severity and write them to various outputs like the console, files, or even remote servers. Logging is useful for recording important information, tracing the flow of execution, and diagnosing issues in production environments.</a:t>
            </a:r>
          </a:p>
          <a:p>
            <a:pPr lvl="1"/>
            <a:r>
              <a:rPr lang="en-US" sz="1800" b="1" dirty="0"/>
              <a:t>traceback: </a:t>
            </a:r>
            <a:r>
              <a:rPr lang="en-US" sz="1800" dirty="0"/>
              <a:t>The traceback module provides functions for retrieving and formatting stack traces. You can use </a:t>
            </a:r>
            <a:r>
              <a:rPr lang="en-US" sz="1800" dirty="0" err="1"/>
              <a:t>traceback.print_exc</a:t>
            </a:r>
            <a:r>
              <a:rPr lang="en-US" sz="1800" dirty="0"/>
              <a:t>() to print the traceback of an exception, </a:t>
            </a:r>
            <a:r>
              <a:rPr lang="en-US" sz="1800" dirty="0" err="1"/>
              <a:t>traceback.format_exc</a:t>
            </a:r>
            <a:r>
              <a:rPr lang="en-US" sz="1800" dirty="0"/>
              <a:t>() to format the traceback as a string, or </a:t>
            </a:r>
            <a:r>
              <a:rPr lang="en-US" sz="1800" dirty="0" err="1"/>
              <a:t>traceback.print_stack</a:t>
            </a:r>
            <a:r>
              <a:rPr lang="en-US" sz="1800" dirty="0"/>
              <a:t>() to print the current call stack.</a:t>
            </a:r>
          </a:p>
        </p:txBody>
      </p:sp>
    </p:spTree>
    <p:extLst>
      <p:ext uri="{BB962C8B-B14F-4D97-AF65-F5344CB8AC3E}">
        <p14:creationId xmlns:p14="http://schemas.microsoft.com/office/powerpoint/2010/main" val="35696100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D3B-BD3B-C11D-8FCB-B95DA50506F3}"/>
              </a:ext>
            </a:extLst>
          </p:cNvPr>
          <p:cNvSpPr>
            <a:spLocks noGrp="1"/>
          </p:cNvSpPr>
          <p:nvPr>
            <p:ph type="title"/>
          </p:nvPr>
        </p:nvSpPr>
        <p:spPr>
          <a:xfrm>
            <a:off x="1066800" y="642594"/>
            <a:ext cx="10058400" cy="820446"/>
          </a:xfrm>
        </p:spPr>
        <p:txBody>
          <a:bodyPr/>
          <a:lstStyle/>
          <a:p>
            <a:r>
              <a:rPr lang="en-US" b="1" dirty="0"/>
              <a:t>List slices</a:t>
            </a:r>
          </a:p>
        </p:txBody>
      </p:sp>
      <p:sp>
        <p:nvSpPr>
          <p:cNvPr id="3" name="Content Placeholder 2">
            <a:extLst>
              <a:ext uri="{FF2B5EF4-FFF2-40B4-BE49-F238E27FC236}">
                <a16:creationId xmlns:a16="http://schemas.microsoft.com/office/drawing/2014/main" id="{BF8F8FA5-DB9E-1AAE-B5BB-5B990FE3AAAF}"/>
              </a:ext>
            </a:extLst>
          </p:cNvPr>
          <p:cNvSpPr>
            <a:spLocks noGrp="1"/>
          </p:cNvSpPr>
          <p:nvPr>
            <p:ph idx="1"/>
          </p:nvPr>
        </p:nvSpPr>
        <p:spPr>
          <a:xfrm>
            <a:off x="1066800" y="1463040"/>
            <a:ext cx="10058400" cy="4861560"/>
          </a:xfrm>
        </p:spPr>
        <p:txBody>
          <a:bodyPr>
            <a:normAutofit/>
          </a:bodyPr>
          <a:lstStyle/>
          <a:p>
            <a:r>
              <a:rPr lang="en-US" sz="2800" dirty="0"/>
              <a:t>The slice operator also works on lists:</a:t>
            </a:r>
          </a:p>
          <a:p>
            <a:r>
              <a:rPr lang="en-US" sz="2800" dirty="0"/>
              <a:t>&gt;&gt;&gt; t = ['a', 'b', 'c', 'd', 'e', 'f']</a:t>
            </a:r>
          </a:p>
          <a:p>
            <a:pPr lvl="1"/>
            <a:r>
              <a:rPr lang="en-US" sz="2400" dirty="0"/>
              <a:t>&gt;&gt;&gt; t[1:3]</a:t>
            </a:r>
          </a:p>
          <a:p>
            <a:pPr lvl="1"/>
            <a:r>
              <a:rPr lang="en-US" sz="2400" dirty="0"/>
              <a:t>['b', 'c']</a:t>
            </a:r>
          </a:p>
          <a:p>
            <a:pPr lvl="1"/>
            <a:r>
              <a:rPr lang="en-US" sz="2400" dirty="0"/>
              <a:t>&gt;&gt;&gt; t[:4]</a:t>
            </a:r>
          </a:p>
          <a:p>
            <a:pPr lvl="1"/>
            <a:r>
              <a:rPr lang="en-US" sz="2400" dirty="0"/>
              <a:t>['a', 'b', 'c', 'd']</a:t>
            </a:r>
          </a:p>
          <a:p>
            <a:pPr lvl="1"/>
            <a:r>
              <a:rPr lang="en-US" sz="2400" dirty="0"/>
              <a:t>&gt;&gt;&gt; t[3:]</a:t>
            </a:r>
          </a:p>
          <a:p>
            <a:pPr lvl="1"/>
            <a:r>
              <a:rPr lang="en-US" sz="2400" dirty="0"/>
              <a:t>['d', 'e', 'f']</a:t>
            </a:r>
          </a:p>
        </p:txBody>
      </p:sp>
    </p:spTree>
    <p:extLst>
      <p:ext uri="{BB962C8B-B14F-4D97-AF65-F5344CB8AC3E}">
        <p14:creationId xmlns:p14="http://schemas.microsoft.com/office/powerpoint/2010/main" val="36180350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0C800-1181-27B6-C86B-120EA9843B2F}"/>
              </a:ext>
            </a:extLst>
          </p:cNvPr>
          <p:cNvSpPr>
            <a:spLocks noGrp="1"/>
          </p:cNvSpPr>
          <p:nvPr>
            <p:ph idx="1"/>
          </p:nvPr>
        </p:nvSpPr>
        <p:spPr>
          <a:xfrm>
            <a:off x="1066800" y="685800"/>
            <a:ext cx="10058400" cy="5471160"/>
          </a:xfrm>
        </p:spPr>
        <p:txBody>
          <a:bodyPr>
            <a:normAutofit fontScale="92500" lnSpcReduction="10000"/>
          </a:bodyPr>
          <a:lstStyle/>
          <a:p>
            <a:r>
              <a:rPr lang="en-US" sz="2800" dirty="0"/>
              <a:t>If you omit the first index, the slice starts at the beginning. If you omit the second, the slice goes to the end. So if you omit both, the slice is a copy of the whole list.</a:t>
            </a:r>
          </a:p>
          <a:p>
            <a:pPr lvl="1"/>
            <a:r>
              <a:rPr lang="en-US" sz="2400" dirty="0"/>
              <a:t>&gt;&gt;&gt; t[:]</a:t>
            </a:r>
          </a:p>
          <a:p>
            <a:pPr lvl="1"/>
            <a:r>
              <a:rPr lang="en-US" sz="2400" dirty="0"/>
              <a:t>['a', 'b', 'c', 'd', 'e', 'f']</a:t>
            </a:r>
          </a:p>
          <a:p>
            <a:r>
              <a:rPr lang="en-US" sz="2800" dirty="0"/>
              <a:t>Since lists are mutable, it is often useful to make a copy before performing operations that modify lists.</a:t>
            </a:r>
          </a:p>
          <a:p>
            <a:r>
              <a:rPr lang="en-US" sz="2800" dirty="0"/>
              <a:t>A slice operator on the left side of an assignment can update multiple elements:</a:t>
            </a:r>
          </a:p>
          <a:p>
            <a:pPr lvl="1"/>
            <a:r>
              <a:rPr lang="en-US" sz="2400" dirty="0"/>
              <a:t>&gt;&gt;&gt; t = ['a', 'b', 'c', 'd', 'e', 'f']</a:t>
            </a:r>
          </a:p>
          <a:p>
            <a:pPr lvl="1"/>
            <a:r>
              <a:rPr lang="en-US" sz="2400" dirty="0"/>
              <a:t>&gt;&gt;&gt; t[1:3] = ['x', 'y']</a:t>
            </a:r>
          </a:p>
          <a:p>
            <a:pPr lvl="1"/>
            <a:r>
              <a:rPr lang="en-US" sz="2400" dirty="0"/>
              <a:t>&gt;&gt;&gt; t</a:t>
            </a:r>
          </a:p>
          <a:p>
            <a:pPr lvl="1"/>
            <a:r>
              <a:rPr lang="en-US" sz="2400" dirty="0"/>
              <a:t>['a', 'x', 'y', 'd', 'e', 'f']</a:t>
            </a:r>
          </a:p>
        </p:txBody>
      </p:sp>
    </p:spTree>
    <p:extLst>
      <p:ext uri="{BB962C8B-B14F-4D97-AF65-F5344CB8AC3E}">
        <p14:creationId xmlns:p14="http://schemas.microsoft.com/office/powerpoint/2010/main" val="10724090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D76D-CB64-2B52-150F-ED075D1E9633}"/>
              </a:ext>
            </a:extLst>
          </p:cNvPr>
          <p:cNvSpPr>
            <a:spLocks noGrp="1"/>
          </p:cNvSpPr>
          <p:nvPr>
            <p:ph type="title"/>
          </p:nvPr>
        </p:nvSpPr>
        <p:spPr>
          <a:xfrm>
            <a:off x="1066800" y="555993"/>
            <a:ext cx="10058400" cy="698526"/>
          </a:xfrm>
        </p:spPr>
        <p:txBody>
          <a:bodyPr/>
          <a:lstStyle/>
          <a:p>
            <a:r>
              <a:rPr lang="en-US" b="1" dirty="0"/>
              <a:t>List methods</a:t>
            </a:r>
          </a:p>
        </p:txBody>
      </p:sp>
      <p:sp>
        <p:nvSpPr>
          <p:cNvPr id="3" name="Content Placeholder 2">
            <a:extLst>
              <a:ext uri="{FF2B5EF4-FFF2-40B4-BE49-F238E27FC236}">
                <a16:creationId xmlns:a16="http://schemas.microsoft.com/office/drawing/2014/main" id="{E9BBC78B-60FD-14FB-244E-DE970421AF14}"/>
              </a:ext>
            </a:extLst>
          </p:cNvPr>
          <p:cNvSpPr>
            <a:spLocks noGrp="1"/>
          </p:cNvSpPr>
          <p:nvPr>
            <p:ph idx="1"/>
          </p:nvPr>
        </p:nvSpPr>
        <p:spPr>
          <a:xfrm>
            <a:off x="1066800" y="1254519"/>
            <a:ext cx="10058400" cy="5047488"/>
          </a:xfrm>
        </p:spPr>
        <p:txBody>
          <a:bodyPr>
            <a:normAutofit fontScale="85000" lnSpcReduction="10000"/>
          </a:bodyPr>
          <a:lstStyle/>
          <a:p>
            <a:r>
              <a:rPr lang="en-US" sz="2800" dirty="0"/>
              <a:t>Python provides methods that operate on lists. For example, append adds a new element to the end of a list:</a:t>
            </a:r>
          </a:p>
          <a:p>
            <a:pPr lvl="1"/>
            <a:r>
              <a:rPr lang="en-US" sz="2400" dirty="0"/>
              <a:t>&gt;&gt;&gt; t = ['a', 'b', 'c']</a:t>
            </a:r>
          </a:p>
          <a:p>
            <a:pPr lvl="1"/>
            <a:r>
              <a:rPr lang="en-US" sz="2400" dirty="0"/>
              <a:t>&gt;&gt;&gt; t.append('d')</a:t>
            </a:r>
          </a:p>
          <a:p>
            <a:pPr lvl="1"/>
            <a:r>
              <a:rPr lang="en-US" sz="2400" dirty="0"/>
              <a:t>&gt;&gt;&gt; t</a:t>
            </a:r>
          </a:p>
          <a:p>
            <a:pPr lvl="1"/>
            <a:r>
              <a:rPr lang="en-US" sz="2400" dirty="0"/>
              <a:t>['a', 'b', 'c', 'd']</a:t>
            </a:r>
          </a:p>
          <a:p>
            <a:r>
              <a:rPr lang="en-US" sz="2800" b="1" i="1" dirty="0"/>
              <a:t>extend</a:t>
            </a:r>
            <a:r>
              <a:rPr lang="en-US" sz="2800" dirty="0"/>
              <a:t> takes a list as an argument and appends all of the elements:</a:t>
            </a:r>
          </a:p>
          <a:p>
            <a:pPr lvl="1"/>
            <a:r>
              <a:rPr lang="en-US" sz="2400" dirty="0"/>
              <a:t>&gt;&gt;&gt; t1 = ['a', 'b', 'c']</a:t>
            </a:r>
          </a:p>
          <a:p>
            <a:pPr lvl="1"/>
            <a:r>
              <a:rPr lang="en-US" sz="2400" dirty="0"/>
              <a:t>&gt;&gt;&gt; t2 = ['d', 'e']</a:t>
            </a:r>
          </a:p>
          <a:p>
            <a:pPr lvl="1"/>
            <a:r>
              <a:rPr lang="en-US" sz="2400" dirty="0"/>
              <a:t>&gt;&gt;&gt; t1.extend(t2)</a:t>
            </a:r>
          </a:p>
          <a:p>
            <a:pPr lvl="1"/>
            <a:r>
              <a:rPr lang="en-US" sz="2400" dirty="0"/>
              <a:t>&gt;&gt;&gt; t1</a:t>
            </a:r>
          </a:p>
          <a:p>
            <a:pPr lvl="1"/>
            <a:r>
              <a:rPr lang="en-US" sz="2400" dirty="0"/>
              <a:t>['a', 'b', 'c', 'd', 'e']</a:t>
            </a:r>
          </a:p>
          <a:p>
            <a:r>
              <a:rPr lang="en-US" sz="2800" dirty="0"/>
              <a:t>This example leaves t2 unmodified</a:t>
            </a:r>
          </a:p>
        </p:txBody>
      </p:sp>
    </p:spTree>
    <p:extLst>
      <p:ext uri="{BB962C8B-B14F-4D97-AF65-F5344CB8AC3E}">
        <p14:creationId xmlns:p14="http://schemas.microsoft.com/office/powerpoint/2010/main" val="25500508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00CE6B-AD77-1130-4D51-88E002EFCAAC}"/>
              </a:ext>
            </a:extLst>
          </p:cNvPr>
          <p:cNvSpPr>
            <a:spLocks noGrp="1"/>
          </p:cNvSpPr>
          <p:nvPr>
            <p:ph idx="1"/>
          </p:nvPr>
        </p:nvSpPr>
        <p:spPr>
          <a:xfrm>
            <a:off x="1066800" y="1356360"/>
            <a:ext cx="10058400" cy="4596384"/>
          </a:xfrm>
        </p:spPr>
        <p:txBody>
          <a:bodyPr>
            <a:normAutofit/>
          </a:bodyPr>
          <a:lstStyle/>
          <a:p>
            <a:r>
              <a:rPr lang="en-US" sz="2800" dirty="0"/>
              <a:t>sort arranges the elements of the list from low to high:</a:t>
            </a:r>
          </a:p>
          <a:p>
            <a:pPr lvl="1"/>
            <a:r>
              <a:rPr lang="en-US" sz="2400" dirty="0"/>
              <a:t>&gt;&gt;&gt; t = ['d', 'c', 'e', 'b', 'a']</a:t>
            </a:r>
          </a:p>
          <a:p>
            <a:pPr lvl="1"/>
            <a:r>
              <a:rPr lang="en-US" sz="2400" dirty="0"/>
              <a:t>&gt;&gt;&gt; t.sort()</a:t>
            </a:r>
          </a:p>
          <a:p>
            <a:pPr lvl="1"/>
            <a:r>
              <a:rPr lang="en-US" sz="2400" dirty="0"/>
              <a:t>&gt;&gt;&gt; t</a:t>
            </a:r>
          </a:p>
          <a:p>
            <a:pPr lvl="1"/>
            <a:r>
              <a:rPr lang="en-US" sz="2400" dirty="0"/>
              <a:t>['a', 'b', 'c', 'd', 'e']</a:t>
            </a:r>
          </a:p>
          <a:p>
            <a:r>
              <a:rPr lang="en-US" sz="2800" dirty="0"/>
              <a:t>Most list methods are void; they modify the list and return None. If you accidentally write t = t.sort(), you will be disappointed with the result.</a:t>
            </a:r>
          </a:p>
        </p:txBody>
      </p:sp>
    </p:spTree>
    <p:extLst>
      <p:ext uri="{BB962C8B-B14F-4D97-AF65-F5344CB8AC3E}">
        <p14:creationId xmlns:p14="http://schemas.microsoft.com/office/powerpoint/2010/main" val="38754547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94AE-0734-C1BB-A4DA-4F1DCB09AF01}"/>
              </a:ext>
            </a:extLst>
          </p:cNvPr>
          <p:cNvSpPr>
            <a:spLocks noGrp="1"/>
          </p:cNvSpPr>
          <p:nvPr>
            <p:ph type="title"/>
          </p:nvPr>
        </p:nvSpPr>
        <p:spPr>
          <a:xfrm>
            <a:off x="1066800" y="525513"/>
            <a:ext cx="10058400" cy="759486"/>
          </a:xfrm>
        </p:spPr>
        <p:txBody>
          <a:bodyPr/>
          <a:lstStyle/>
          <a:p>
            <a:r>
              <a:rPr lang="en-US" dirty="0"/>
              <a:t> </a:t>
            </a:r>
            <a:r>
              <a:rPr lang="en-US" b="1" dirty="0"/>
              <a:t>Map, filter and reduce</a:t>
            </a:r>
          </a:p>
        </p:txBody>
      </p:sp>
      <p:sp>
        <p:nvSpPr>
          <p:cNvPr id="3" name="Content Placeholder 2">
            <a:extLst>
              <a:ext uri="{FF2B5EF4-FFF2-40B4-BE49-F238E27FC236}">
                <a16:creationId xmlns:a16="http://schemas.microsoft.com/office/drawing/2014/main" id="{E7C75424-EEBD-CEBF-F7BC-623D32CE9414}"/>
              </a:ext>
            </a:extLst>
          </p:cNvPr>
          <p:cNvSpPr>
            <a:spLocks noGrp="1"/>
          </p:cNvSpPr>
          <p:nvPr>
            <p:ph idx="1"/>
          </p:nvPr>
        </p:nvSpPr>
        <p:spPr>
          <a:xfrm>
            <a:off x="1066800" y="1284998"/>
            <a:ext cx="10058400" cy="5047489"/>
          </a:xfrm>
        </p:spPr>
        <p:txBody>
          <a:bodyPr>
            <a:normAutofit fontScale="85000" lnSpcReduction="10000"/>
          </a:bodyPr>
          <a:lstStyle/>
          <a:p>
            <a:pPr marL="0" indent="0">
              <a:buNone/>
            </a:pPr>
            <a:r>
              <a:rPr lang="en-US" sz="3500" b="1" dirty="0"/>
              <a:t>1. map:</a:t>
            </a:r>
          </a:p>
          <a:p>
            <a:r>
              <a:rPr lang="en-US" sz="2400" b="1" i="1" dirty="0"/>
              <a:t>map</a:t>
            </a:r>
            <a:r>
              <a:rPr lang="en-US" sz="2400" dirty="0"/>
              <a:t> is a built-in function in Python that applies a given function to all the items in an iterable (e.g., list, tuple) and returns a new iterable with the results.</a:t>
            </a:r>
          </a:p>
          <a:p>
            <a:r>
              <a:rPr lang="en-US" sz="2400" dirty="0"/>
              <a:t>The syntax for map is: map(function, iterable)</a:t>
            </a:r>
          </a:p>
          <a:p>
            <a:r>
              <a:rPr lang="en-US" sz="2400" dirty="0"/>
              <a:t>Example:</a:t>
            </a:r>
          </a:p>
          <a:p>
            <a:pPr lvl="1"/>
            <a:r>
              <a:rPr lang="en-US" sz="1800" dirty="0"/>
              <a:t># A function to square a number</a:t>
            </a:r>
          </a:p>
          <a:p>
            <a:pPr lvl="1"/>
            <a:r>
              <a:rPr lang="en-US" sz="1800" dirty="0"/>
              <a:t>def square(x):</a:t>
            </a:r>
          </a:p>
          <a:p>
            <a:pPr lvl="1"/>
            <a:r>
              <a:rPr lang="en-US" sz="1800" dirty="0"/>
              <a:t>    return x ** 2</a:t>
            </a:r>
          </a:p>
          <a:p>
            <a:pPr lvl="1"/>
            <a:r>
              <a:rPr lang="en-US" sz="1800" dirty="0"/>
              <a:t># List of numbers</a:t>
            </a:r>
          </a:p>
          <a:p>
            <a:pPr lvl="1"/>
            <a:r>
              <a:rPr lang="en-US" sz="1800" dirty="0"/>
              <a:t>numbers = [1, 2, 3, 4, 5]</a:t>
            </a:r>
          </a:p>
          <a:p>
            <a:pPr lvl="1"/>
            <a:r>
              <a:rPr lang="en-US" sz="1800" dirty="0"/>
              <a:t># Using map to square each number in the list</a:t>
            </a:r>
          </a:p>
          <a:p>
            <a:pPr lvl="1"/>
            <a:r>
              <a:rPr lang="en-US" sz="1800" dirty="0" err="1"/>
              <a:t>squared_numbers</a:t>
            </a:r>
            <a:r>
              <a:rPr lang="en-US" sz="1800" dirty="0"/>
              <a:t> = map(square, numbers)</a:t>
            </a:r>
          </a:p>
          <a:p>
            <a:pPr lvl="1"/>
            <a:r>
              <a:rPr lang="en-US" sz="1800" dirty="0"/>
              <a:t># Convert the result to a list to see the output</a:t>
            </a:r>
          </a:p>
          <a:p>
            <a:pPr lvl="1"/>
            <a:r>
              <a:rPr lang="en-US" sz="1800" dirty="0" err="1"/>
              <a:t>squared_numbers_list</a:t>
            </a:r>
            <a:r>
              <a:rPr lang="en-US" sz="1800" dirty="0"/>
              <a:t> = list(</a:t>
            </a:r>
            <a:r>
              <a:rPr lang="en-US" sz="1800" dirty="0" err="1"/>
              <a:t>squared_numbers</a:t>
            </a:r>
            <a:r>
              <a:rPr lang="en-US" sz="1800" dirty="0"/>
              <a:t>)</a:t>
            </a:r>
          </a:p>
          <a:p>
            <a:pPr lvl="1"/>
            <a:r>
              <a:rPr lang="en-US" sz="1800" dirty="0"/>
              <a:t>print(</a:t>
            </a:r>
            <a:r>
              <a:rPr lang="en-US" sz="1800" dirty="0" err="1"/>
              <a:t>squared_numbers_list</a:t>
            </a:r>
            <a:r>
              <a:rPr lang="en-US" sz="1800" dirty="0"/>
              <a:t>)  # Output: [1, 4, 9, 16, 25]</a:t>
            </a:r>
          </a:p>
          <a:p>
            <a:endParaRPr lang="en-US" sz="2000" dirty="0"/>
          </a:p>
        </p:txBody>
      </p:sp>
    </p:spTree>
    <p:extLst>
      <p:ext uri="{BB962C8B-B14F-4D97-AF65-F5344CB8AC3E}">
        <p14:creationId xmlns:p14="http://schemas.microsoft.com/office/powerpoint/2010/main" val="38729086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4550F4-6E5C-EB82-0FE2-07CF9C5BAF25}"/>
              </a:ext>
            </a:extLst>
          </p:cNvPr>
          <p:cNvPicPr>
            <a:picLocks noGrp="1" noChangeAspect="1"/>
          </p:cNvPicPr>
          <p:nvPr>
            <p:ph idx="1"/>
          </p:nvPr>
        </p:nvPicPr>
        <p:blipFill>
          <a:blip r:embed="rId2"/>
          <a:stretch>
            <a:fillRect/>
          </a:stretch>
        </p:blipFill>
        <p:spPr>
          <a:xfrm>
            <a:off x="1847970" y="642842"/>
            <a:ext cx="8496060" cy="5572315"/>
          </a:xfrm>
        </p:spPr>
      </p:pic>
    </p:spTree>
    <p:extLst>
      <p:ext uri="{BB962C8B-B14F-4D97-AF65-F5344CB8AC3E}">
        <p14:creationId xmlns:p14="http://schemas.microsoft.com/office/powerpoint/2010/main" val="42640916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AFA2E-218D-44F1-A189-3AAD7B9C2ADD}"/>
              </a:ext>
            </a:extLst>
          </p:cNvPr>
          <p:cNvSpPr>
            <a:spLocks noGrp="1"/>
          </p:cNvSpPr>
          <p:nvPr>
            <p:ph idx="1"/>
          </p:nvPr>
        </p:nvSpPr>
        <p:spPr>
          <a:xfrm>
            <a:off x="1066800" y="1257300"/>
            <a:ext cx="10058400" cy="4695444"/>
          </a:xfrm>
        </p:spPr>
        <p:txBody>
          <a:bodyPr>
            <a:normAutofit/>
          </a:bodyPr>
          <a:lstStyle/>
          <a:p>
            <a:pPr marL="0" indent="0">
              <a:buNone/>
            </a:pPr>
            <a:r>
              <a:rPr lang="en-US" sz="3200" b="1" dirty="0"/>
              <a:t>2. filter:</a:t>
            </a:r>
          </a:p>
          <a:p>
            <a:r>
              <a:rPr lang="en-US" sz="2400" dirty="0"/>
              <a:t>filter is a built-in function in Python that filters elements from an iterable based on a given function (predicate). It returns a new iterable containing only the elements for which the function returns True.</a:t>
            </a:r>
          </a:p>
          <a:p>
            <a:r>
              <a:rPr lang="en-US" sz="2400" dirty="0"/>
              <a:t>The syntax for filter is: filter(function, iterable)</a:t>
            </a:r>
          </a:p>
          <a:p>
            <a:r>
              <a:rPr lang="en-US" sz="2400" dirty="0"/>
              <a:t>Example:</a:t>
            </a:r>
          </a:p>
        </p:txBody>
      </p:sp>
    </p:spTree>
    <p:extLst>
      <p:ext uri="{BB962C8B-B14F-4D97-AF65-F5344CB8AC3E}">
        <p14:creationId xmlns:p14="http://schemas.microsoft.com/office/powerpoint/2010/main" val="35788017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C77BA4-8C24-3741-C43D-5DF1CFC4CC6F}"/>
              </a:ext>
            </a:extLst>
          </p:cNvPr>
          <p:cNvPicPr>
            <a:picLocks noGrp="1" noChangeAspect="1"/>
          </p:cNvPicPr>
          <p:nvPr>
            <p:ph idx="1"/>
          </p:nvPr>
        </p:nvPicPr>
        <p:blipFill>
          <a:blip r:embed="rId2"/>
          <a:stretch>
            <a:fillRect/>
          </a:stretch>
        </p:blipFill>
        <p:spPr>
          <a:xfrm>
            <a:off x="1738312" y="529839"/>
            <a:ext cx="8715375" cy="5798321"/>
          </a:xfrm>
        </p:spPr>
      </p:pic>
    </p:spTree>
    <p:extLst>
      <p:ext uri="{BB962C8B-B14F-4D97-AF65-F5344CB8AC3E}">
        <p14:creationId xmlns:p14="http://schemas.microsoft.com/office/powerpoint/2010/main" val="35415155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3377C-C23A-1DC7-FE66-3F13F4D6D6A8}"/>
              </a:ext>
            </a:extLst>
          </p:cNvPr>
          <p:cNvSpPr>
            <a:spLocks noGrp="1"/>
          </p:cNvSpPr>
          <p:nvPr>
            <p:ph idx="1"/>
          </p:nvPr>
        </p:nvSpPr>
        <p:spPr>
          <a:xfrm>
            <a:off x="1066800" y="971550"/>
            <a:ext cx="10058400" cy="4981194"/>
          </a:xfrm>
        </p:spPr>
        <p:txBody>
          <a:bodyPr>
            <a:normAutofit/>
          </a:bodyPr>
          <a:lstStyle/>
          <a:p>
            <a:pPr marL="0" indent="0">
              <a:buNone/>
            </a:pPr>
            <a:r>
              <a:rPr lang="en-US" sz="3200" b="1" dirty="0"/>
              <a:t>3. reduce:</a:t>
            </a:r>
          </a:p>
          <a:p>
            <a:r>
              <a:rPr lang="en-US" sz="2800" dirty="0"/>
              <a:t>reduce used to be a built-in function in Python 2, but in Python 3, it was moved to the </a:t>
            </a:r>
            <a:r>
              <a:rPr lang="en-US" sz="2800" dirty="0" err="1"/>
              <a:t>functools</a:t>
            </a:r>
            <a:r>
              <a:rPr lang="en-US" sz="2800" dirty="0"/>
              <a:t> module. It performs a cumulative computation on the elements of an iterable from left to right, reducing the iterable to a single value.</a:t>
            </a:r>
          </a:p>
          <a:p>
            <a:r>
              <a:rPr lang="en-US" sz="2800" dirty="0"/>
              <a:t>To use reduce, you need to import it from </a:t>
            </a:r>
            <a:r>
              <a:rPr lang="en-US" sz="2800" dirty="0" err="1"/>
              <a:t>functools</a:t>
            </a:r>
            <a:r>
              <a:rPr lang="en-US" sz="2800" dirty="0"/>
              <a:t> first.</a:t>
            </a:r>
          </a:p>
          <a:p>
            <a:r>
              <a:rPr lang="en-US" sz="2800" dirty="0"/>
              <a:t>The syntax for reduce is: </a:t>
            </a:r>
            <a:r>
              <a:rPr lang="en-US" sz="2800" dirty="0" err="1"/>
              <a:t>functools.reduce</a:t>
            </a:r>
            <a:r>
              <a:rPr lang="en-US" sz="2800" dirty="0"/>
              <a:t>(function, iterable)</a:t>
            </a:r>
          </a:p>
          <a:p>
            <a:r>
              <a:rPr lang="en-US" sz="2800" dirty="0"/>
              <a:t>Example:</a:t>
            </a:r>
          </a:p>
        </p:txBody>
      </p:sp>
    </p:spTree>
    <p:extLst>
      <p:ext uri="{BB962C8B-B14F-4D97-AF65-F5344CB8AC3E}">
        <p14:creationId xmlns:p14="http://schemas.microsoft.com/office/powerpoint/2010/main" val="19266841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074F57-4A4E-18BE-4272-A29DD6601C1E}"/>
              </a:ext>
            </a:extLst>
          </p:cNvPr>
          <p:cNvPicPr>
            <a:picLocks noGrp="1" noChangeAspect="1"/>
          </p:cNvPicPr>
          <p:nvPr>
            <p:ph idx="1"/>
          </p:nvPr>
        </p:nvPicPr>
        <p:blipFill>
          <a:blip r:embed="rId2"/>
          <a:stretch>
            <a:fillRect/>
          </a:stretch>
        </p:blipFill>
        <p:spPr>
          <a:xfrm>
            <a:off x="1072623" y="571500"/>
            <a:ext cx="10046754" cy="5715000"/>
          </a:xfrm>
        </p:spPr>
      </p:pic>
    </p:spTree>
    <p:extLst>
      <p:ext uri="{BB962C8B-B14F-4D97-AF65-F5344CB8AC3E}">
        <p14:creationId xmlns:p14="http://schemas.microsoft.com/office/powerpoint/2010/main" val="43462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85C9-55B5-D461-3020-0E1E06DAFA17}"/>
              </a:ext>
            </a:extLst>
          </p:cNvPr>
          <p:cNvSpPr>
            <a:spLocks noGrp="1"/>
          </p:cNvSpPr>
          <p:nvPr>
            <p:ph type="title"/>
          </p:nvPr>
        </p:nvSpPr>
        <p:spPr/>
        <p:txBody>
          <a:bodyPr/>
          <a:lstStyle/>
          <a:p>
            <a:r>
              <a:rPr lang="en-US" b="1" dirty="0"/>
              <a:t>Errors</a:t>
            </a:r>
          </a:p>
        </p:txBody>
      </p:sp>
      <p:sp>
        <p:nvSpPr>
          <p:cNvPr id="3" name="Content Placeholder 2">
            <a:extLst>
              <a:ext uri="{FF2B5EF4-FFF2-40B4-BE49-F238E27FC236}">
                <a16:creationId xmlns:a16="http://schemas.microsoft.com/office/drawing/2014/main" id="{FF1ED07E-6438-E38C-AFAD-FA8F021064E4}"/>
              </a:ext>
            </a:extLst>
          </p:cNvPr>
          <p:cNvSpPr>
            <a:spLocks noGrp="1"/>
          </p:cNvSpPr>
          <p:nvPr>
            <p:ph idx="1"/>
          </p:nvPr>
        </p:nvSpPr>
        <p:spPr/>
        <p:txBody>
          <a:bodyPr>
            <a:normAutofit/>
          </a:bodyPr>
          <a:lstStyle/>
          <a:p>
            <a:r>
              <a:rPr lang="en-US" sz="2800" dirty="0"/>
              <a:t>An error is a mistake in a computer program. </a:t>
            </a:r>
          </a:p>
          <a:p>
            <a:r>
              <a:rPr lang="en-US" sz="2800" dirty="0"/>
              <a:t>Errors can cause programs to crash, to produce incorrect output, or to behave unexpectedly. </a:t>
            </a:r>
          </a:p>
          <a:p>
            <a:r>
              <a:rPr lang="en-US" sz="2800" dirty="0"/>
              <a:t>Errors can be caused by a variety of factors, such as typos, logic errors, and unexpected input.</a:t>
            </a:r>
          </a:p>
          <a:p>
            <a:r>
              <a:rPr lang="en-US" sz="2800" dirty="0"/>
              <a:t>Debuggers are tools that help programmers find and fix errors in their programs.</a:t>
            </a:r>
          </a:p>
        </p:txBody>
      </p:sp>
    </p:spTree>
    <p:extLst>
      <p:ext uri="{BB962C8B-B14F-4D97-AF65-F5344CB8AC3E}">
        <p14:creationId xmlns:p14="http://schemas.microsoft.com/office/powerpoint/2010/main" val="32815232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8A0B-E892-E305-25B5-DA479100FB8A}"/>
              </a:ext>
            </a:extLst>
          </p:cNvPr>
          <p:cNvSpPr>
            <a:spLocks noGrp="1"/>
          </p:cNvSpPr>
          <p:nvPr>
            <p:ph type="title"/>
          </p:nvPr>
        </p:nvSpPr>
        <p:spPr>
          <a:xfrm>
            <a:off x="1066800" y="571156"/>
            <a:ext cx="10058400" cy="914744"/>
          </a:xfrm>
        </p:spPr>
        <p:txBody>
          <a:bodyPr/>
          <a:lstStyle/>
          <a:p>
            <a:r>
              <a:rPr lang="en-US" b="1" dirty="0"/>
              <a:t>Deleting elements</a:t>
            </a:r>
          </a:p>
        </p:txBody>
      </p:sp>
      <p:sp>
        <p:nvSpPr>
          <p:cNvPr id="3" name="Content Placeholder 2">
            <a:extLst>
              <a:ext uri="{FF2B5EF4-FFF2-40B4-BE49-F238E27FC236}">
                <a16:creationId xmlns:a16="http://schemas.microsoft.com/office/drawing/2014/main" id="{0934C877-FA58-1377-31F4-793C5E7940BA}"/>
              </a:ext>
            </a:extLst>
          </p:cNvPr>
          <p:cNvSpPr>
            <a:spLocks noGrp="1"/>
          </p:cNvSpPr>
          <p:nvPr>
            <p:ph idx="1"/>
          </p:nvPr>
        </p:nvSpPr>
        <p:spPr>
          <a:xfrm>
            <a:off x="1066800" y="1485900"/>
            <a:ext cx="10058400" cy="4466844"/>
          </a:xfrm>
        </p:spPr>
        <p:txBody>
          <a:bodyPr>
            <a:normAutofit fontScale="92500" lnSpcReduction="10000"/>
          </a:bodyPr>
          <a:lstStyle/>
          <a:p>
            <a:r>
              <a:rPr lang="en-US" sz="2800" dirty="0"/>
              <a:t>There are several ways to delete elements from a list. If you know the index of the element you want, you can use pop:</a:t>
            </a:r>
          </a:p>
          <a:p>
            <a:pPr lvl="1"/>
            <a:r>
              <a:rPr lang="en-US" sz="2400" dirty="0"/>
              <a:t>&gt;&gt;&gt; t = ['a', 'b', 'c']</a:t>
            </a:r>
          </a:p>
          <a:p>
            <a:pPr lvl="1"/>
            <a:r>
              <a:rPr lang="en-US" sz="2400" dirty="0"/>
              <a:t>&gt;&gt;&gt; x = </a:t>
            </a:r>
            <a:r>
              <a:rPr lang="en-US" sz="2400" dirty="0" err="1"/>
              <a:t>t.pop</a:t>
            </a:r>
            <a:r>
              <a:rPr lang="en-US" sz="2400" dirty="0"/>
              <a:t>(1)</a:t>
            </a:r>
          </a:p>
          <a:p>
            <a:pPr lvl="1"/>
            <a:r>
              <a:rPr lang="en-US" sz="2400" dirty="0"/>
              <a:t>&gt;&gt;&gt; t</a:t>
            </a:r>
          </a:p>
          <a:p>
            <a:pPr lvl="1"/>
            <a:r>
              <a:rPr lang="en-US" sz="2400" dirty="0"/>
              <a:t>['a', 'c']</a:t>
            </a:r>
          </a:p>
          <a:p>
            <a:pPr lvl="1"/>
            <a:r>
              <a:rPr lang="en-US" sz="2400" dirty="0"/>
              <a:t>&gt;&gt;&gt; x</a:t>
            </a:r>
          </a:p>
          <a:p>
            <a:pPr lvl="1"/>
            <a:r>
              <a:rPr lang="en-US" sz="2400" dirty="0"/>
              <a:t>'b'</a:t>
            </a:r>
          </a:p>
          <a:p>
            <a:r>
              <a:rPr lang="en-US" sz="2800" dirty="0"/>
              <a:t>pop modifies the list and returns the element that was removed. If you don’t provide an index, it deletes and returns the last element.</a:t>
            </a:r>
          </a:p>
        </p:txBody>
      </p:sp>
    </p:spTree>
    <p:extLst>
      <p:ext uri="{BB962C8B-B14F-4D97-AF65-F5344CB8AC3E}">
        <p14:creationId xmlns:p14="http://schemas.microsoft.com/office/powerpoint/2010/main" val="929540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A1A51-EFDB-3E86-F3C2-D30EF6326968}"/>
              </a:ext>
            </a:extLst>
          </p:cNvPr>
          <p:cNvSpPr>
            <a:spLocks noGrp="1"/>
          </p:cNvSpPr>
          <p:nvPr>
            <p:ph idx="1"/>
          </p:nvPr>
        </p:nvSpPr>
        <p:spPr>
          <a:xfrm>
            <a:off x="1066800" y="700089"/>
            <a:ext cx="10058400" cy="5529262"/>
          </a:xfrm>
        </p:spPr>
        <p:txBody>
          <a:bodyPr>
            <a:normAutofit fontScale="92500" lnSpcReduction="10000"/>
          </a:bodyPr>
          <a:lstStyle/>
          <a:p>
            <a:r>
              <a:rPr lang="en-US" sz="2800" dirty="0"/>
              <a:t>If you don’t need the removed value, you can use the del operator:</a:t>
            </a:r>
          </a:p>
          <a:p>
            <a:pPr lvl="1"/>
            <a:r>
              <a:rPr lang="en-US" sz="2400" dirty="0"/>
              <a:t>&gt;&gt;&gt; t = ['a', 'b', 'c']</a:t>
            </a:r>
          </a:p>
          <a:p>
            <a:pPr lvl="1"/>
            <a:r>
              <a:rPr lang="en-US" sz="2400" dirty="0"/>
              <a:t>&gt;&gt;&gt; del t[1]</a:t>
            </a:r>
          </a:p>
          <a:p>
            <a:pPr lvl="1"/>
            <a:r>
              <a:rPr lang="en-US" sz="2400" dirty="0"/>
              <a:t>&gt;&gt;&gt; t</a:t>
            </a:r>
          </a:p>
          <a:p>
            <a:pPr lvl="1"/>
            <a:r>
              <a:rPr lang="en-US" sz="2400" dirty="0"/>
              <a:t>['a', 'c']</a:t>
            </a:r>
          </a:p>
          <a:p>
            <a:r>
              <a:rPr lang="en-US" sz="2800" dirty="0"/>
              <a:t>If you know the element you want to remove (but not the index), you can use remove:</a:t>
            </a:r>
          </a:p>
          <a:p>
            <a:pPr lvl="1"/>
            <a:r>
              <a:rPr lang="en-US" sz="2400" dirty="0"/>
              <a:t>&gt;&gt;&gt; t = ['a', 'b', 'c']</a:t>
            </a:r>
          </a:p>
          <a:p>
            <a:pPr lvl="1"/>
            <a:r>
              <a:rPr lang="en-US" sz="2400" dirty="0"/>
              <a:t>&gt;&gt;&gt; </a:t>
            </a:r>
            <a:r>
              <a:rPr lang="en-US" sz="2400" dirty="0" err="1"/>
              <a:t>t.remove</a:t>
            </a:r>
            <a:r>
              <a:rPr lang="en-US" sz="2400" dirty="0"/>
              <a:t>('b')</a:t>
            </a:r>
          </a:p>
          <a:p>
            <a:pPr lvl="1"/>
            <a:r>
              <a:rPr lang="en-US" sz="2400" dirty="0"/>
              <a:t>&gt;&gt;&gt; t</a:t>
            </a:r>
          </a:p>
          <a:p>
            <a:pPr lvl="1"/>
            <a:r>
              <a:rPr lang="en-US" sz="2400" dirty="0"/>
              <a:t>['a', 'c']</a:t>
            </a:r>
          </a:p>
          <a:p>
            <a:r>
              <a:rPr lang="en-US" sz="2800" dirty="0"/>
              <a:t>The return value from remove is None.</a:t>
            </a:r>
          </a:p>
        </p:txBody>
      </p:sp>
    </p:spTree>
    <p:extLst>
      <p:ext uri="{BB962C8B-B14F-4D97-AF65-F5344CB8AC3E}">
        <p14:creationId xmlns:p14="http://schemas.microsoft.com/office/powerpoint/2010/main" val="18843268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2ACE-4388-04A1-C1BE-2CDD0DF60AFF}"/>
              </a:ext>
            </a:extLst>
          </p:cNvPr>
          <p:cNvSpPr>
            <a:spLocks noGrp="1"/>
          </p:cNvSpPr>
          <p:nvPr>
            <p:ph idx="1"/>
          </p:nvPr>
        </p:nvSpPr>
        <p:spPr>
          <a:xfrm>
            <a:off x="1066800" y="1128713"/>
            <a:ext cx="10058400" cy="4824031"/>
          </a:xfrm>
        </p:spPr>
        <p:txBody>
          <a:bodyPr>
            <a:normAutofit/>
          </a:bodyPr>
          <a:lstStyle/>
          <a:p>
            <a:r>
              <a:rPr lang="en-US" sz="3200" dirty="0"/>
              <a:t>To remove more than one element, you can use del with a slice index:</a:t>
            </a:r>
          </a:p>
          <a:p>
            <a:pPr lvl="1"/>
            <a:r>
              <a:rPr lang="en-US" sz="2800" dirty="0"/>
              <a:t>&gt;&gt;&gt; t = ['a', 'b', 'c', 'd', 'e', 'f']</a:t>
            </a:r>
          </a:p>
          <a:p>
            <a:pPr lvl="1"/>
            <a:r>
              <a:rPr lang="en-US" sz="2800" dirty="0"/>
              <a:t>&gt;&gt;&gt; del t[1:5]</a:t>
            </a:r>
          </a:p>
          <a:p>
            <a:pPr lvl="1"/>
            <a:r>
              <a:rPr lang="en-US" sz="2800" dirty="0"/>
              <a:t>&gt;&gt;&gt; t</a:t>
            </a:r>
          </a:p>
          <a:p>
            <a:pPr lvl="1"/>
            <a:r>
              <a:rPr lang="en-US" sz="2800" dirty="0"/>
              <a:t>['a', 'f']</a:t>
            </a:r>
          </a:p>
          <a:p>
            <a:r>
              <a:rPr lang="en-US" sz="3200" dirty="0"/>
              <a:t>As usual, the slice selects all the elements up to but not including the second index.</a:t>
            </a:r>
          </a:p>
        </p:txBody>
      </p:sp>
    </p:spTree>
    <p:extLst>
      <p:ext uri="{BB962C8B-B14F-4D97-AF65-F5344CB8AC3E}">
        <p14:creationId xmlns:p14="http://schemas.microsoft.com/office/powerpoint/2010/main" val="12319898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6B25-58BF-FF61-DCF6-B1E62DF3C065}"/>
              </a:ext>
            </a:extLst>
          </p:cNvPr>
          <p:cNvSpPr>
            <a:spLocks noGrp="1"/>
          </p:cNvSpPr>
          <p:nvPr>
            <p:ph type="title"/>
          </p:nvPr>
        </p:nvSpPr>
        <p:spPr>
          <a:xfrm>
            <a:off x="1066800" y="642594"/>
            <a:ext cx="10058400" cy="1014756"/>
          </a:xfrm>
        </p:spPr>
        <p:txBody>
          <a:bodyPr/>
          <a:lstStyle/>
          <a:p>
            <a:r>
              <a:rPr lang="en-US" b="1" dirty="0"/>
              <a:t>Lists and strings</a:t>
            </a:r>
          </a:p>
        </p:txBody>
      </p:sp>
      <p:sp>
        <p:nvSpPr>
          <p:cNvPr id="3" name="Content Placeholder 2">
            <a:extLst>
              <a:ext uri="{FF2B5EF4-FFF2-40B4-BE49-F238E27FC236}">
                <a16:creationId xmlns:a16="http://schemas.microsoft.com/office/drawing/2014/main" id="{8D861E26-A63C-B2EE-07C0-9AFC62356EC6}"/>
              </a:ext>
            </a:extLst>
          </p:cNvPr>
          <p:cNvSpPr>
            <a:spLocks noGrp="1"/>
          </p:cNvSpPr>
          <p:nvPr>
            <p:ph idx="1"/>
          </p:nvPr>
        </p:nvSpPr>
        <p:spPr>
          <a:xfrm>
            <a:off x="1066800" y="1657350"/>
            <a:ext cx="10058400" cy="4295394"/>
          </a:xfrm>
        </p:spPr>
        <p:txBody>
          <a:bodyPr>
            <a:normAutofit/>
          </a:bodyPr>
          <a:lstStyle/>
          <a:p>
            <a:r>
              <a:rPr lang="en-US" sz="2400" dirty="0"/>
              <a:t>A string is a sequence of characters and a list is a sequence of values, but a list of characters is not the same as a string. </a:t>
            </a:r>
          </a:p>
          <a:p>
            <a:r>
              <a:rPr lang="en-US" sz="2400" dirty="0"/>
              <a:t>To convert from a string to a list of characters, you can use list:</a:t>
            </a:r>
          </a:p>
          <a:p>
            <a:r>
              <a:rPr lang="en-US" sz="2400" dirty="0"/>
              <a:t>&gt;&gt;&gt; s = 'spam'</a:t>
            </a:r>
          </a:p>
          <a:p>
            <a:r>
              <a:rPr lang="en-US" sz="2400" dirty="0"/>
              <a:t>&gt;&gt;&gt; t = list(s)</a:t>
            </a:r>
          </a:p>
          <a:p>
            <a:r>
              <a:rPr lang="en-US" sz="2400" dirty="0"/>
              <a:t>&gt;&gt;&gt; t</a:t>
            </a:r>
          </a:p>
          <a:p>
            <a:r>
              <a:rPr lang="en-US" sz="2400" dirty="0"/>
              <a:t>['s', 'p', 'a', 'm']</a:t>
            </a:r>
          </a:p>
        </p:txBody>
      </p:sp>
    </p:spTree>
    <p:extLst>
      <p:ext uri="{BB962C8B-B14F-4D97-AF65-F5344CB8AC3E}">
        <p14:creationId xmlns:p14="http://schemas.microsoft.com/office/powerpoint/2010/main" val="5610164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C6C89-4E57-DBB1-7D00-6243E8FFDB23}"/>
              </a:ext>
            </a:extLst>
          </p:cNvPr>
          <p:cNvSpPr>
            <a:spLocks noGrp="1"/>
          </p:cNvSpPr>
          <p:nvPr>
            <p:ph idx="1"/>
          </p:nvPr>
        </p:nvSpPr>
        <p:spPr>
          <a:xfrm>
            <a:off x="1066800" y="985838"/>
            <a:ext cx="10058400" cy="4966906"/>
          </a:xfrm>
        </p:spPr>
        <p:txBody>
          <a:bodyPr>
            <a:normAutofit/>
          </a:bodyPr>
          <a:lstStyle/>
          <a:p>
            <a:r>
              <a:rPr lang="en-US" sz="2800" dirty="0"/>
              <a:t>Because list is the name of a built-in function, you should avoid using it as a variable name. I also avoid l because it looks too much like 1. So that’s why I use it.</a:t>
            </a:r>
          </a:p>
          <a:p>
            <a:r>
              <a:rPr lang="en-US" sz="2800" dirty="0"/>
              <a:t>The list function breaks a string into individual letters. If you want to break a string into words, you can use the split method:</a:t>
            </a:r>
          </a:p>
          <a:p>
            <a:pPr lvl="1"/>
            <a:r>
              <a:rPr lang="en-US" sz="2400" dirty="0"/>
              <a:t>&gt;&gt;&gt; s = 'pining for the fjords'</a:t>
            </a:r>
          </a:p>
          <a:p>
            <a:pPr lvl="1"/>
            <a:r>
              <a:rPr lang="en-US" sz="2400" dirty="0"/>
              <a:t>&gt;&gt;&gt; t = s.split()</a:t>
            </a:r>
          </a:p>
          <a:p>
            <a:pPr lvl="1"/>
            <a:r>
              <a:rPr lang="en-US" sz="2400" dirty="0"/>
              <a:t>&gt;&gt;&gt; t</a:t>
            </a:r>
          </a:p>
          <a:p>
            <a:pPr lvl="1"/>
            <a:r>
              <a:rPr lang="en-US" sz="2400" dirty="0"/>
              <a:t>['pining', 'for', 'the', 'fjords']</a:t>
            </a:r>
          </a:p>
        </p:txBody>
      </p:sp>
    </p:spTree>
    <p:extLst>
      <p:ext uri="{BB962C8B-B14F-4D97-AF65-F5344CB8AC3E}">
        <p14:creationId xmlns:p14="http://schemas.microsoft.com/office/powerpoint/2010/main" val="10557683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3AEC9-C62D-D68D-4CB2-91E876846ED0}"/>
              </a:ext>
            </a:extLst>
          </p:cNvPr>
          <p:cNvSpPr>
            <a:spLocks noGrp="1"/>
          </p:cNvSpPr>
          <p:nvPr>
            <p:ph idx="1"/>
          </p:nvPr>
        </p:nvSpPr>
        <p:spPr>
          <a:xfrm>
            <a:off x="1066800" y="1128713"/>
            <a:ext cx="10058400" cy="4824031"/>
          </a:xfrm>
        </p:spPr>
        <p:txBody>
          <a:bodyPr/>
          <a:lstStyle/>
          <a:p>
            <a:r>
              <a:rPr lang="en-US" sz="2800" dirty="0"/>
              <a:t>An optional argument called a delimiter specifies which characters to use as word boundaries. </a:t>
            </a:r>
          </a:p>
          <a:p>
            <a:r>
              <a:rPr lang="en-US" sz="2800" dirty="0"/>
              <a:t>The following example uses a hyphen as a delimiter:</a:t>
            </a:r>
          </a:p>
          <a:p>
            <a:pPr lvl="1"/>
            <a:r>
              <a:rPr lang="en-US" sz="2400" dirty="0"/>
              <a:t>&gt;&gt;&gt; s = 'spam-spam-spam'</a:t>
            </a:r>
          </a:p>
          <a:p>
            <a:pPr lvl="1"/>
            <a:r>
              <a:rPr lang="en-US" sz="2400" dirty="0"/>
              <a:t>&gt;&gt;&gt; delimiter = '-'</a:t>
            </a:r>
          </a:p>
          <a:p>
            <a:pPr lvl="1"/>
            <a:r>
              <a:rPr lang="en-US" sz="2400" dirty="0"/>
              <a:t>&gt;&gt;&gt; t = s.split(delimiter)</a:t>
            </a:r>
          </a:p>
          <a:p>
            <a:pPr lvl="1"/>
            <a:r>
              <a:rPr lang="en-US" sz="2400" dirty="0"/>
              <a:t>&gt;&gt;&gt; t</a:t>
            </a:r>
          </a:p>
          <a:p>
            <a:pPr lvl="1"/>
            <a:r>
              <a:rPr lang="en-US" sz="2400" dirty="0"/>
              <a:t>['spam', 'spam', 'spam']</a:t>
            </a:r>
          </a:p>
          <a:p>
            <a:endParaRPr lang="en-US" dirty="0"/>
          </a:p>
        </p:txBody>
      </p:sp>
    </p:spTree>
    <p:extLst>
      <p:ext uri="{BB962C8B-B14F-4D97-AF65-F5344CB8AC3E}">
        <p14:creationId xmlns:p14="http://schemas.microsoft.com/office/powerpoint/2010/main" val="1969310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9ECBA1-AF9E-D1DA-2743-A021CC300FB2}"/>
              </a:ext>
            </a:extLst>
          </p:cNvPr>
          <p:cNvSpPr>
            <a:spLocks noGrp="1"/>
          </p:cNvSpPr>
          <p:nvPr>
            <p:ph idx="1"/>
          </p:nvPr>
        </p:nvSpPr>
        <p:spPr>
          <a:xfrm>
            <a:off x="1066800" y="742950"/>
            <a:ext cx="10058400" cy="5472113"/>
          </a:xfrm>
        </p:spPr>
        <p:txBody>
          <a:bodyPr>
            <a:normAutofit fontScale="92500" lnSpcReduction="20000"/>
          </a:bodyPr>
          <a:lstStyle/>
          <a:p>
            <a:r>
              <a:rPr lang="en-US" sz="3000" b="1" i="1" dirty="0"/>
              <a:t>join</a:t>
            </a:r>
            <a:r>
              <a:rPr lang="en-US" sz="3000" dirty="0"/>
              <a:t> is the inverse of split. It takes a list of strings and concatenates the elements. join is a string method, so you have to invoke it on the delimiter and pass the list as a parameter:</a:t>
            </a:r>
          </a:p>
          <a:p>
            <a:pPr lvl="1"/>
            <a:r>
              <a:rPr lang="en-US" sz="2600" dirty="0"/>
              <a:t>&gt;&gt;&gt; t = ['pining', 'for', 'the', 'fjords']</a:t>
            </a:r>
          </a:p>
          <a:p>
            <a:pPr lvl="1"/>
            <a:r>
              <a:rPr lang="en-US" sz="2600" dirty="0"/>
              <a:t>&gt;&gt;&gt; delimiter = ' '</a:t>
            </a:r>
          </a:p>
          <a:p>
            <a:pPr lvl="1"/>
            <a:r>
              <a:rPr lang="en-US" sz="2600" dirty="0"/>
              <a:t>&gt;&gt;&gt; s = delimiter.join(t)</a:t>
            </a:r>
          </a:p>
          <a:p>
            <a:pPr lvl="1"/>
            <a:r>
              <a:rPr lang="en-US" sz="2600" dirty="0"/>
              <a:t>&gt;&gt;&gt; s</a:t>
            </a:r>
          </a:p>
          <a:p>
            <a:pPr lvl="1"/>
            <a:r>
              <a:rPr lang="en-US" sz="2600" dirty="0"/>
              <a:t>'pining for the fjords'</a:t>
            </a:r>
          </a:p>
          <a:p>
            <a:r>
              <a:rPr lang="en-US" sz="3000" dirty="0"/>
              <a:t>In this case the delimiter is a space character, so join puts a space between words. </a:t>
            </a:r>
          </a:p>
          <a:p>
            <a:r>
              <a:rPr lang="en-US" sz="3000" dirty="0"/>
              <a:t>To concatenate strings without spaces, you can use the empty string, '', as a delimiter.</a:t>
            </a:r>
          </a:p>
          <a:p>
            <a:endParaRPr lang="en-US" dirty="0"/>
          </a:p>
        </p:txBody>
      </p:sp>
    </p:spTree>
    <p:extLst>
      <p:ext uri="{BB962C8B-B14F-4D97-AF65-F5344CB8AC3E}">
        <p14:creationId xmlns:p14="http://schemas.microsoft.com/office/powerpoint/2010/main" val="16008366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0D5B-BD2F-916D-25FC-C0A8CB72957B}"/>
              </a:ext>
            </a:extLst>
          </p:cNvPr>
          <p:cNvSpPr>
            <a:spLocks noGrp="1"/>
          </p:cNvSpPr>
          <p:nvPr>
            <p:ph type="title"/>
          </p:nvPr>
        </p:nvSpPr>
        <p:spPr>
          <a:xfrm>
            <a:off x="1066800" y="462171"/>
            <a:ext cx="10058400" cy="886169"/>
          </a:xfrm>
        </p:spPr>
        <p:txBody>
          <a:bodyPr/>
          <a:lstStyle/>
          <a:p>
            <a:r>
              <a:rPr lang="en-US" b="1" dirty="0"/>
              <a:t>Objects and values</a:t>
            </a:r>
          </a:p>
        </p:txBody>
      </p:sp>
      <p:sp>
        <p:nvSpPr>
          <p:cNvPr id="3" name="Content Placeholder 2">
            <a:extLst>
              <a:ext uri="{FF2B5EF4-FFF2-40B4-BE49-F238E27FC236}">
                <a16:creationId xmlns:a16="http://schemas.microsoft.com/office/drawing/2014/main" id="{3AABFF55-8D2E-84BD-10FD-1A54EFE25783}"/>
              </a:ext>
            </a:extLst>
          </p:cNvPr>
          <p:cNvSpPr>
            <a:spLocks noGrp="1"/>
          </p:cNvSpPr>
          <p:nvPr>
            <p:ph idx="1"/>
          </p:nvPr>
        </p:nvSpPr>
        <p:spPr>
          <a:xfrm>
            <a:off x="1066800" y="1348340"/>
            <a:ext cx="10058400" cy="4604404"/>
          </a:xfrm>
        </p:spPr>
        <p:txBody>
          <a:bodyPr/>
          <a:lstStyle/>
          <a:p>
            <a:r>
              <a:rPr lang="en-US" sz="2800" dirty="0"/>
              <a:t>If we run these assignment statements:</a:t>
            </a:r>
          </a:p>
          <a:p>
            <a:pPr lvl="1"/>
            <a:r>
              <a:rPr lang="en-US" sz="2400" dirty="0"/>
              <a:t>a = 'banana'</a:t>
            </a:r>
          </a:p>
          <a:p>
            <a:pPr lvl="1"/>
            <a:r>
              <a:rPr lang="en-US" sz="2400" dirty="0"/>
              <a:t>b = 'banana'</a:t>
            </a:r>
          </a:p>
          <a:p>
            <a:r>
              <a:rPr lang="en-US" sz="2800" dirty="0"/>
              <a:t>We know that a and b both refer to a string, but we don’t know whether they refer to the same string. There are two possible states, as shown below.</a:t>
            </a:r>
          </a:p>
          <a:p>
            <a:pPr marL="0" indent="0">
              <a:buNone/>
            </a:pPr>
            <a:endParaRPr lang="en-US" dirty="0"/>
          </a:p>
          <a:p>
            <a:endParaRPr lang="en-US" dirty="0"/>
          </a:p>
        </p:txBody>
      </p:sp>
      <p:pic>
        <p:nvPicPr>
          <p:cNvPr id="5" name="Picture 4">
            <a:extLst>
              <a:ext uri="{FF2B5EF4-FFF2-40B4-BE49-F238E27FC236}">
                <a16:creationId xmlns:a16="http://schemas.microsoft.com/office/drawing/2014/main" id="{B3FED70B-4700-DDAD-DBE4-B2AE123C5F73}"/>
              </a:ext>
            </a:extLst>
          </p:cNvPr>
          <p:cNvPicPr>
            <a:picLocks noChangeAspect="1"/>
          </p:cNvPicPr>
          <p:nvPr/>
        </p:nvPicPr>
        <p:blipFill>
          <a:blip r:embed="rId2"/>
          <a:stretch>
            <a:fillRect/>
          </a:stretch>
        </p:blipFill>
        <p:spPr>
          <a:xfrm>
            <a:off x="3854550" y="4299476"/>
            <a:ext cx="4482899" cy="1653268"/>
          </a:xfrm>
          <a:prstGeom prst="rect">
            <a:avLst/>
          </a:prstGeom>
        </p:spPr>
      </p:pic>
    </p:spTree>
    <p:extLst>
      <p:ext uri="{BB962C8B-B14F-4D97-AF65-F5344CB8AC3E}">
        <p14:creationId xmlns:p14="http://schemas.microsoft.com/office/powerpoint/2010/main" val="34909749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A89CF-0A41-392F-4D9A-19CCB3ACD1F8}"/>
              </a:ext>
            </a:extLst>
          </p:cNvPr>
          <p:cNvSpPr>
            <a:spLocks noGrp="1"/>
          </p:cNvSpPr>
          <p:nvPr>
            <p:ph idx="1"/>
          </p:nvPr>
        </p:nvSpPr>
        <p:spPr>
          <a:xfrm>
            <a:off x="1066800" y="542925"/>
            <a:ext cx="10058400" cy="3357562"/>
          </a:xfrm>
        </p:spPr>
        <p:txBody>
          <a:bodyPr>
            <a:normAutofit/>
          </a:bodyPr>
          <a:lstStyle/>
          <a:p>
            <a:r>
              <a:rPr lang="en-US" sz="2400" dirty="0"/>
              <a:t>In one case, a and b refer to two different objects that have the same value. In the second case, they refer to the same object.</a:t>
            </a:r>
          </a:p>
          <a:p>
            <a:r>
              <a:rPr lang="en-US" sz="2400" dirty="0"/>
              <a:t>To check whether two variables refer to the same object, you can use the is operator.</a:t>
            </a:r>
          </a:p>
          <a:p>
            <a:pPr lvl="1"/>
            <a:r>
              <a:rPr lang="en-US" sz="2000" dirty="0"/>
              <a:t>&gt;&gt;&gt; a = 'banana'</a:t>
            </a:r>
          </a:p>
          <a:p>
            <a:pPr lvl="1"/>
            <a:r>
              <a:rPr lang="en-US" sz="2000" dirty="0"/>
              <a:t>&gt;&gt;&gt; b = 'banana'</a:t>
            </a:r>
          </a:p>
          <a:p>
            <a:pPr lvl="1"/>
            <a:r>
              <a:rPr lang="en-US" sz="2000" dirty="0"/>
              <a:t>&gt;&gt;&gt; a is b</a:t>
            </a:r>
          </a:p>
          <a:p>
            <a:pPr lvl="1"/>
            <a:r>
              <a:rPr lang="en-US" sz="2000" dirty="0"/>
              <a:t>True</a:t>
            </a:r>
            <a:endParaRPr lang="en-US" dirty="0"/>
          </a:p>
        </p:txBody>
      </p:sp>
      <p:sp>
        <p:nvSpPr>
          <p:cNvPr id="7" name="TextBox 6">
            <a:extLst>
              <a:ext uri="{FF2B5EF4-FFF2-40B4-BE49-F238E27FC236}">
                <a16:creationId xmlns:a16="http://schemas.microsoft.com/office/drawing/2014/main" id="{966545E5-806F-F778-4C24-CD5E9EDBED7E}"/>
              </a:ext>
            </a:extLst>
          </p:cNvPr>
          <p:cNvSpPr txBox="1"/>
          <p:nvPr/>
        </p:nvSpPr>
        <p:spPr>
          <a:xfrm>
            <a:off x="1028703" y="3760530"/>
            <a:ext cx="6550818" cy="2554545"/>
          </a:xfrm>
          <a:prstGeom prst="rect">
            <a:avLst/>
          </a:prstGeom>
          <a:noFill/>
        </p:spPr>
        <p:txBody>
          <a:bodyPr wrap="square">
            <a:spAutoFit/>
          </a:bodyPr>
          <a:lstStyle/>
          <a:p>
            <a:pPr marL="285750" indent="-285750">
              <a:buFont typeface="Courier New" panose="02070309020205020404" pitchFamily="49" charset="0"/>
              <a:buChar char="o"/>
            </a:pPr>
            <a:r>
              <a:rPr lang="en-US" sz="2000" dirty="0"/>
              <a:t>In this example, Python only created one string object, and both a and b refer to it. But</a:t>
            </a:r>
          </a:p>
          <a:p>
            <a:pPr marL="285750" indent="-285750">
              <a:buFont typeface="Courier New" panose="02070309020205020404" pitchFamily="49" charset="0"/>
              <a:buChar char="o"/>
            </a:pPr>
            <a:r>
              <a:rPr lang="en-US" sz="2000" dirty="0"/>
              <a:t>when you create two lists, you get two objects:</a:t>
            </a:r>
          </a:p>
          <a:p>
            <a:pPr marL="742950" lvl="1" indent="-285750">
              <a:buFont typeface="Courier New" panose="02070309020205020404" pitchFamily="49" charset="0"/>
              <a:buChar char="o"/>
            </a:pPr>
            <a:r>
              <a:rPr lang="en-US" sz="2000" dirty="0"/>
              <a:t>&gt;&gt;&gt; a = [1, 2, 3]</a:t>
            </a:r>
          </a:p>
          <a:p>
            <a:pPr marL="742950" lvl="1" indent="-285750">
              <a:buFont typeface="Courier New" panose="02070309020205020404" pitchFamily="49" charset="0"/>
              <a:buChar char="o"/>
            </a:pPr>
            <a:r>
              <a:rPr lang="en-US" sz="2000" dirty="0"/>
              <a:t>&gt;&gt;&gt; b = [1, 2, 3]</a:t>
            </a:r>
          </a:p>
          <a:p>
            <a:pPr marL="742950" lvl="1" indent="-285750">
              <a:buFont typeface="Courier New" panose="02070309020205020404" pitchFamily="49" charset="0"/>
              <a:buChar char="o"/>
            </a:pPr>
            <a:r>
              <a:rPr lang="en-US" sz="2000" dirty="0"/>
              <a:t>&gt;&gt;&gt; a is b</a:t>
            </a:r>
          </a:p>
          <a:p>
            <a:pPr marL="742950" lvl="1" indent="-285750">
              <a:buFont typeface="Courier New" panose="02070309020205020404" pitchFamily="49" charset="0"/>
              <a:buChar char="o"/>
            </a:pPr>
            <a:r>
              <a:rPr lang="en-US" sz="2000" dirty="0"/>
              <a:t>False</a:t>
            </a:r>
          </a:p>
          <a:p>
            <a:pPr marL="285750" indent="-285750">
              <a:buFont typeface="Courier New" panose="02070309020205020404" pitchFamily="49" charset="0"/>
              <a:buChar char="o"/>
            </a:pPr>
            <a:r>
              <a:rPr lang="en-US" sz="2000" dirty="0"/>
              <a:t>So the state diagram looks like in the figure shown.</a:t>
            </a:r>
          </a:p>
        </p:txBody>
      </p:sp>
      <p:pic>
        <p:nvPicPr>
          <p:cNvPr id="9" name="Picture 8">
            <a:extLst>
              <a:ext uri="{FF2B5EF4-FFF2-40B4-BE49-F238E27FC236}">
                <a16:creationId xmlns:a16="http://schemas.microsoft.com/office/drawing/2014/main" id="{4A947390-F4F6-C614-3AA6-3776302274B4}"/>
              </a:ext>
            </a:extLst>
          </p:cNvPr>
          <p:cNvPicPr>
            <a:picLocks noChangeAspect="1"/>
          </p:cNvPicPr>
          <p:nvPr/>
        </p:nvPicPr>
        <p:blipFill>
          <a:blip r:embed="rId2"/>
          <a:stretch>
            <a:fillRect/>
          </a:stretch>
        </p:blipFill>
        <p:spPr>
          <a:xfrm>
            <a:off x="7407575" y="4183319"/>
            <a:ext cx="3889571" cy="2060318"/>
          </a:xfrm>
          <a:prstGeom prst="rect">
            <a:avLst/>
          </a:prstGeom>
        </p:spPr>
      </p:pic>
    </p:spTree>
    <p:extLst>
      <p:ext uri="{BB962C8B-B14F-4D97-AF65-F5344CB8AC3E}">
        <p14:creationId xmlns:p14="http://schemas.microsoft.com/office/powerpoint/2010/main" val="21446899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CF4A6-6114-82A2-4482-37CC37F45AD5}"/>
              </a:ext>
            </a:extLst>
          </p:cNvPr>
          <p:cNvSpPr>
            <a:spLocks noGrp="1"/>
          </p:cNvSpPr>
          <p:nvPr>
            <p:ph idx="1"/>
          </p:nvPr>
        </p:nvSpPr>
        <p:spPr>
          <a:xfrm>
            <a:off x="1066800" y="885825"/>
            <a:ext cx="10058400" cy="5066919"/>
          </a:xfrm>
        </p:spPr>
        <p:txBody>
          <a:bodyPr>
            <a:normAutofit/>
          </a:bodyPr>
          <a:lstStyle/>
          <a:p>
            <a:r>
              <a:rPr lang="en-US" sz="2400" dirty="0"/>
              <a:t>In this case we would say that the two lists are equivalent, because they have the same elements, but not identical, because they are not the same object. </a:t>
            </a:r>
          </a:p>
          <a:p>
            <a:r>
              <a:rPr lang="en-US" sz="2400" dirty="0"/>
              <a:t>If two objects are identical, they are also equivalent, but if they are equivalent, they are not necessarily identical.</a:t>
            </a:r>
          </a:p>
          <a:p>
            <a:r>
              <a:rPr lang="en-US" sz="2400" dirty="0"/>
              <a:t>Until now, we have been using “object” and “value” interchangeably, but it is more precise to say that an object has a value. </a:t>
            </a:r>
          </a:p>
          <a:p>
            <a:r>
              <a:rPr lang="en-US" sz="2400" dirty="0"/>
              <a:t>If you evaluate [1, 2, 3], you get a list object whose value is a sequence of integers. </a:t>
            </a:r>
          </a:p>
          <a:p>
            <a:r>
              <a:rPr lang="en-US" sz="2400" dirty="0"/>
              <a:t>If another list has the same elements, we say it has the same value, but it is not the same object.</a:t>
            </a:r>
          </a:p>
        </p:txBody>
      </p:sp>
    </p:spTree>
    <p:extLst>
      <p:ext uri="{BB962C8B-B14F-4D97-AF65-F5344CB8AC3E}">
        <p14:creationId xmlns:p14="http://schemas.microsoft.com/office/powerpoint/2010/main" val="393756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676E-E9D8-3225-17CF-001E0EF8933F}"/>
              </a:ext>
            </a:extLst>
          </p:cNvPr>
          <p:cNvSpPr>
            <a:spLocks noGrp="1"/>
          </p:cNvSpPr>
          <p:nvPr>
            <p:ph type="title"/>
          </p:nvPr>
        </p:nvSpPr>
        <p:spPr>
          <a:xfrm>
            <a:off x="1066800" y="642594"/>
            <a:ext cx="10058400" cy="820446"/>
          </a:xfrm>
        </p:spPr>
        <p:txBody>
          <a:bodyPr/>
          <a:lstStyle/>
          <a:p>
            <a:r>
              <a:rPr lang="en-US" b="1" dirty="0"/>
              <a:t>Formal and natural languages</a:t>
            </a:r>
          </a:p>
        </p:txBody>
      </p:sp>
      <p:sp>
        <p:nvSpPr>
          <p:cNvPr id="3" name="Content Placeholder 2">
            <a:extLst>
              <a:ext uri="{FF2B5EF4-FFF2-40B4-BE49-F238E27FC236}">
                <a16:creationId xmlns:a16="http://schemas.microsoft.com/office/drawing/2014/main" id="{6A6E9BEC-BA32-FD73-C7B5-3DE04BB813FF}"/>
              </a:ext>
            </a:extLst>
          </p:cNvPr>
          <p:cNvSpPr>
            <a:spLocks noGrp="1"/>
          </p:cNvSpPr>
          <p:nvPr>
            <p:ph idx="1"/>
          </p:nvPr>
        </p:nvSpPr>
        <p:spPr>
          <a:xfrm>
            <a:off x="1066800" y="1463039"/>
            <a:ext cx="10058400" cy="4904509"/>
          </a:xfrm>
        </p:spPr>
        <p:txBody>
          <a:bodyPr>
            <a:normAutofit/>
          </a:bodyPr>
          <a:lstStyle/>
          <a:p>
            <a:r>
              <a:rPr lang="en-US" sz="2400" dirty="0"/>
              <a:t>Natural languages, such as English, Spanish, and French, are spoken languages that evolved naturally.</a:t>
            </a:r>
          </a:p>
          <a:p>
            <a:r>
              <a:rPr lang="en-US" sz="2400" dirty="0"/>
              <a:t>Formal languages are designed by people for specific applications, such as the notation used in mathematics or chemistry.</a:t>
            </a:r>
          </a:p>
          <a:p>
            <a:r>
              <a:rPr lang="en-US" sz="2400" dirty="0"/>
              <a:t>Programming languages are a type of formal language designed to express computations.</a:t>
            </a:r>
          </a:p>
          <a:p>
            <a:r>
              <a:rPr lang="en-US" sz="2400" dirty="0"/>
              <a:t>Formal languages have strict syntax rules that govern the structure of statements.</a:t>
            </a:r>
          </a:p>
          <a:p>
            <a:r>
              <a:rPr lang="en-US" sz="2400" dirty="0"/>
              <a:t>Syntax rules apply to tokens (basic elements of the language, like words, numbers, or chemical elements) and their combination.</a:t>
            </a:r>
          </a:p>
        </p:txBody>
      </p:sp>
    </p:spTree>
    <p:extLst>
      <p:ext uri="{BB962C8B-B14F-4D97-AF65-F5344CB8AC3E}">
        <p14:creationId xmlns:p14="http://schemas.microsoft.com/office/powerpoint/2010/main" val="121893594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4807-CB26-FAAD-6750-FBB0676C44A0}"/>
              </a:ext>
            </a:extLst>
          </p:cNvPr>
          <p:cNvSpPr>
            <a:spLocks noGrp="1"/>
          </p:cNvSpPr>
          <p:nvPr>
            <p:ph type="title"/>
          </p:nvPr>
        </p:nvSpPr>
        <p:spPr>
          <a:xfrm>
            <a:off x="1066800" y="642594"/>
            <a:ext cx="10058400" cy="814731"/>
          </a:xfrm>
        </p:spPr>
        <p:txBody>
          <a:bodyPr/>
          <a:lstStyle/>
          <a:p>
            <a:r>
              <a:rPr lang="en-US" b="1" dirty="0"/>
              <a:t>Aliasing</a:t>
            </a:r>
          </a:p>
        </p:txBody>
      </p:sp>
      <p:sp>
        <p:nvSpPr>
          <p:cNvPr id="3" name="Content Placeholder 2">
            <a:extLst>
              <a:ext uri="{FF2B5EF4-FFF2-40B4-BE49-F238E27FC236}">
                <a16:creationId xmlns:a16="http://schemas.microsoft.com/office/drawing/2014/main" id="{F7EB7A5B-3B7E-E34E-60BF-2753731E3422}"/>
              </a:ext>
            </a:extLst>
          </p:cNvPr>
          <p:cNvSpPr>
            <a:spLocks noGrp="1"/>
          </p:cNvSpPr>
          <p:nvPr>
            <p:ph idx="1"/>
          </p:nvPr>
        </p:nvSpPr>
        <p:spPr>
          <a:xfrm>
            <a:off x="1066800" y="1457325"/>
            <a:ext cx="10058400" cy="4495419"/>
          </a:xfrm>
        </p:spPr>
        <p:txBody>
          <a:bodyPr>
            <a:normAutofit lnSpcReduction="10000"/>
          </a:bodyPr>
          <a:lstStyle/>
          <a:p>
            <a:r>
              <a:rPr lang="en-US" sz="2400" dirty="0"/>
              <a:t>If a refers to an object and you assign b = a, then both variables refer to the same object:</a:t>
            </a:r>
          </a:p>
          <a:p>
            <a:pPr lvl="1"/>
            <a:r>
              <a:rPr lang="en-US" sz="2000" dirty="0"/>
              <a:t>&gt;&gt;&gt; a = [1, 2, 3]</a:t>
            </a:r>
          </a:p>
          <a:p>
            <a:pPr lvl="1"/>
            <a:r>
              <a:rPr lang="en-US" sz="2000" dirty="0"/>
              <a:t>&gt;&gt;&gt; b = a</a:t>
            </a:r>
          </a:p>
          <a:p>
            <a:pPr lvl="1"/>
            <a:r>
              <a:rPr lang="en-US" sz="2000" dirty="0"/>
              <a:t>&gt;&gt;&gt; b is a</a:t>
            </a:r>
          </a:p>
          <a:p>
            <a:pPr lvl="1"/>
            <a:r>
              <a:rPr lang="en-US" sz="2000" dirty="0"/>
              <a:t>True</a:t>
            </a:r>
          </a:p>
          <a:p>
            <a:r>
              <a:rPr lang="en-US" sz="2400" dirty="0"/>
              <a:t>The state diagram looks like the figure shown.</a:t>
            </a:r>
          </a:p>
          <a:p>
            <a:r>
              <a:rPr lang="en-US" sz="2400" dirty="0"/>
              <a:t>The association of a variable with an object is called a reference. In this example, there are two references to the same object.</a:t>
            </a:r>
          </a:p>
          <a:p>
            <a:r>
              <a:rPr lang="en-US" sz="2400" dirty="0"/>
              <a:t>An object with more than one reference has more than one name, so we say that the object is aliased.</a:t>
            </a:r>
          </a:p>
        </p:txBody>
      </p:sp>
      <p:pic>
        <p:nvPicPr>
          <p:cNvPr id="5" name="Picture 4">
            <a:extLst>
              <a:ext uri="{FF2B5EF4-FFF2-40B4-BE49-F238E27FC236}">
                <a16:creationId xmlns:a16="http://schemas.microsoft.com/office/drawing/2014/main" id="{2CFC422B-BAF6-0E5F-7455-D46D35629167}"/>
              </a:ext>
            </a:extLst>
          </p:cNvPr>
          <p:cNvPicPr>
            <a:picLocks noChangeAspect="1"/>
          </p:cNvPicPr>
          <p:nvPr/>
        </p:nvPicPr>
        <p:blipFill>
          <a:blip r:embed="rId2"/>
          <a:stretch>
            <a:fillRect/>
          </a:stretch>
        </p:blipFill>
        <p:spPr>
          <a:xfrm>
            <a:off x="7858124" y="2104345"/>
            <a:ext cx="2943225" cy="1625364"/>
          </a:xfrm>
          <a:prstGeom prst="rect">
            <a:avLst/>
          </a:prstGeom>
        </p:spPr>
      </p:pic>
    </p:spTree>
    <p:extLst>
      <p:ext uri="{BB962C8B-B14F-4D97-AF65-F5344CB8AC3E}">
        <p14:creationId xmlns:p14="http://schemas.microsoft.com/office/powerpoint/2010/main" val="39202466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86550-833C-76BF-DBBC-18D53F38E075}"/>
              </a:ext>
            </a:extLst>
          </p:cNvPr>
          <p:cNvSpPr>
            <a:spLocks noGrp="1"/>
          </p:cNvSpPr>
          <p:nvPr>
            <p:ph idx="1"/>
          </p:nvPr>
        </p:nvSpPr>
        <p:spPr>
          <a:xfrm>
            <a:off x="1066800" y="814388"/>
            <a:ext cx="10058400" cy="5314950"/>
          </a:xfrm>
        </p:spPr>
        <p:txBody>
          <a:bodyPr>
            <a:normAutofit fontScale="92500" lnSpcReduction="20000"/>
          </a:bodyPr>
          <a:lstStyle/>
          <a:p>
            <a:r>
              <a:rPr lang="en-US" sz="2800" dirty="0"/>
              <a:t>If the aliased object is mutable, changes made with one alias affect the other:</a:t>
            </a:r>
          </a:p>
          <a:p>
            <a:pPr lvl="1"/>
            <a:r>
              <a:rPr lang="en-US" sz="2400" dirty="0"/>
              <a:t>&gt;&gt;&gt; b[0] = 42</a:t>
            </a:r>
          </a:p>
          <a:p>
            <a:pPr lvl="1"/>
            <a:r>
              <a:rPr lang="en-US" sz="2400" dirty="0"/>
              <a:t>&gt;&gt;&gt; a</a:t>
            </a:r>
          </a:p>
          <a:p>
            <a:pPr lvl="1"/>
            <a:r>
              <a:rPr lang="en-US" sz="2400" dirty="0"/>
              <a:t>[42, 2, 3]</a:t>
            </a:r>
          </a:p>
          <a:p>
            <a:r>
              <a:rPr lang="en-US" sz="2800" dirty="0"/>
              <a:t>Although this behavior can be useful, it is error-prone. In general, it is safer to avoid aliasing when you are working with mutable objects.</a:t>
            </a:r>
          </a:p>
          <a:p>
            <a:r>
              <a:rPr lang="en-US" sz="2800" dirty="0"/>
              <a:t>For immutable objects like strings, aliasing is not as much of a problem. In this example:</a:t>
            </a:r>
          </a:p>
          <a:p>
            <a:pPr lvl="1"/>
            <a:r>
              <a:rPr lang="en-US" sz="2400" dirty="0"/>
              <a:t>a = 'banana'</a:t>
            </a:r>
          </a:p>
          <a:p>
            <a:pPr lvl="1"/>
            <a:r>
              <a:rPr lang="en-US" sz="2400" dirty="0"/>
              <a:t>b = 'banana'</a:t>
            </a:r>
          </a:p>
          <a:p>
            <a:r>
              <a:rPr lang="en-US" sz="2800" dirty="0"/>
              <a:t>It almost never makes a difference whether a and b refer to the same string or not.</a:t>
            </a:r>
          </a:p>
          <a:p>
            <a:endParaRPr lang="en-US" dirty="0"/>
          </a:p>
        </p:txBody>
      </p:sp>
    </p:spTree>
    <p:extLst>
      <p:ext uri="{BB962C8B-B14F-4D97-AF65-F5344CB8AC3E}">
        <p14:creationId xmlns:p14="http://schemas.microsoft.com/office/powerpoint/2010/main" val="19910688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847F-8E3C-73E2-0D45-01FA299EAE38}"/>
              </a:ext>
            </a:extLst>
          </p:cNvPr>
          <p:cNvSpPr>
            <a:spLocks noGrp="1"/>
          </p:cNvSpPr>
          <p:nvPr>
            <p:ph type="title"/>
          </p:nvPr>
        </p:nvSpPr>
        <p:spPr>
          <a:xfrm>
            <a:off x="1066800" y="519321"/>
            <a:ext cx="10058400" cy="771869"/>
          </a:xfrm>
        </p:spPr>
        <p:txBody>
          <a:bodyPr/>
          <a:lstStyle/>
          <a:p>
            <a:r>
              <a:rPr lang="en-US" b="1" dirty="0"/>
              <a:t> List arguments</a:t>
            </a:r>
          </a:p>
        </p:txBody>
      </p:sp>
      <p:sp>
        <p:nvSpPr>
          <p:cNvPr id="3" name="Content Placeholder 2">
            <a:extLst>
              <a:ext uri="{FF2B5EF4-FFF2-40B4-BE49-F238E27FC236}">
                <a16:creationId xmlns:a16="http://schemas.microsoft.com/office/drawing/2014/main" id="{993DDDAD-D404-C2A7-A4B7-F173B135898C}"/>
              </a:ext>
            </a:extLst>
          </p:cNvPr>
          <p:cNvSpPr>
            <a:spLocks noGrp="1"/>
          </p:cNvSpPr>
          <p:nvPr>
            <p:ph idx="1"/>
          </p:nvPr>
        </p:nvSpPr>
        <p:spPr>
          <a:xfrm>
            <a:off x="1066800" y="1291189"/>
            <a:ext cx="10058400" cy="4923873"/>
          </a:xfrm>
        </p:spPr>
        <p:txBody>
          <a:bodyPr>
            <a:normAutofit/>
          </a:bodyPr>
          <a:lstStyle/>
          <a:p>
            <a:r>
              <a:rPr lang="en-US" sz="2400" dirty="0"/>
              <a:t>When you pass a list to a function, the function gets a reference to the list. If the function modifies the list, the caller sees the change. For example, delete_head removes the first element from a list:</a:t>
            </a:r>
          </a:p>
          <a:p>
            <a:pPr lvl="1"/>
            <a:r>
              <a:rPr lang="en-US" sz="2000" dirty="0"/>
              <a:t>def delete_head(t):</a:t>
            </a:r>
          </a:p>
          <a:p>
            <a:pPr lvl="1"/>
            <a:r>
              <a:rPr lang="en-US" sz="2000" dirty="0"/>
              <a:t>del t[0]</a:t>
            </a:r>
          </a:p>
          <a:p>
            <a:pPr lvl="1"/>
            <a:r>
              <a:rPr lang="en-US" sz="2000" dirty="0"/>
              <a:t>Here’s how it is used:</a:t>
            </a:r>
          </a:p>
          <a:p>
            <a:pPr lvl="1"/>
            <a:r>
              <a:rPr lang="en-US" sz="2000" dirty="0"/>
              <a:t>&gt;&gt;&gt; letters = ['a', 'b', 'c']</a:t>
            </a:r>
          </a:p>
          <a:p>
            <a:pPr lvl="1"/>
            <a:r>
              <a:rPr lang="en-US" sz="2000" dirty="0"/>
              <a:t>&gt;&gt;&gt; delete_head(letters)</a:t>
            </a:r>
          </a:p>
          <a:p>
            <a:pPr lvl="1"/>
            <a:r>
              <a:rPr lang="en-US" sz="2000" dirty="0"/>
              <a:t>&gt;&gt;&gt; letters</a:t>
            </a:r>
          </a:p>
          <a:p>
            <a:pPr lvl="1"/>
            <a:r>
              <a:rPr lang="en-US" sz="2000" dirty="0"/>
              <a:t>['b', 'c']</a:t>
            </a:r>
          </a:p>
          <a:p>
            <a:r>
              <a:rPr lang="en-US" sz="2400" dirty="0"/>
              <a:t>The parameter t and the variable letters are aliases for the same object. The stack diagram looks like as shown in the diagram.</a:t>
            </a:r>
          </a:p>
        </p:txBody>
      </p:sp>
      <p:pic>
        <p:nvPicPr>
          <p:cNvPr id="5" name="Picture 4">
            <a:extLst>
              <a:ext uri="{FF2B5EF4-FFF2-40B4-BE49-F238E27FC236}">
                <a16:creationId xmlns:a16="http://schemas.microsoft.com/office/drawing/2014/main" id="{C822FDF8-8A53-E07E-31AE-5EA766840CBF}"/>
              </a:ext>
            </a:extLst>
          </p:cNvPr>
          <p:cNvPicPr>
            <a:picLocks noChangeAspect="1"/>
          </p:cNvPicPr>
          <p:nvPr/>
        </p:nvPicPr>
        <p:blipFill>
          <a:blip r:embed="rId2"/>
          <a:stretch>
            <a:fillRect/>
          </a:stretch>
        </p:blipFill>
        <p:spPr>
          <a:xfrm>
            <a:off x="5548993" y="2686049"/>
            <a:ext cx="4985462" cy="2371725"/>
          </a:xfrm>
          <a:prstGeom prst="rect">
            <a:avLst/>
          </a:prstGeom>
        </p:spPr>
      </p:pic>
    </p:spTree>
    <p:extLst>
      <p:ext uri="{BB962C8B-B14F-4D97-AF65-F5344CB8AC3E}">
        <p14:creationId xmlns:p14="http://schemas.microsoft.com/office/powerpoint/2010/main" val="2126900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ABF676-450A-49ED-91B7-CDBD9405FCD2}"/>
              </a:ext>
            </a:extLst>
          </p:cNvPr>
          <p:cNvSpPr>
            <a:spLocks noGrp="1"/>
          </p:cNvSpPr>
          <p:nvPr>
            <p:ph idx="1"/>
          </p:nvPr>
        </p:nvSpPr>
        <p:spPr>
          <a:xfrm>
            <a:off x="1066800" y="471487"/>
            <a:ext cx="10058400" cy="5915025"/>
          </a:xfrm>
        </p:spPr>
        <p:txBody>
          <a:bodyPr>
            <a:normAutofit fontScale="70000" lnSpcReduction="20000"/>
          </a:bodyPr>
          <a:lstStyle/>
          <a:p>
            <a:r>
              <a:rPr lang="en-US" sz="3200" dirty="0"/>
              <a:t>Since the list is shared by two frames, I drew it between them.</a:t>
            </a:r>
          </a:p>
          <a:p>
            <a:r>
              <a:rPr lang="en-US" sz="3200" dirty="0"/>
              <a:t>It is important to distinguish between operations that modify lists and operations that create new lists. For example, the append method modifies a list, but the + operator creates anew list.</a:t>
            </a:r>
          </a:p>
          <a:p>
            <a:r>
              <a:rPr lang="en-US" sz="3200" dirty="0"/>
              <a:t>Here’s an example using append:</a:t>
            </a:r>
          </a:p>
          <a:p>
            <a:pPr lvl="1"/>
            <a:r>
              <a:rPr lang="en-US" sz="2600" dirty="0"/>
              <a:t>&gt;&gt;&gt; t1 = [1, 2]</a:t>
            </a:r>
          </a:p>
          <a:p>
            <a:pPr lvl="1"/>
            <a:r>
              <a:rPr lang="en-US" sz="2600" dirty="0"/>
              <a:t>&gt;&gt;&gt; t2 = t1.append(3)</a:t>
            </a:r>
          </a:p>
          <a:p>
            <a:pPr lvl="1"/>
            <a:r>
              <a:rPr lang="en-US" sz="2600" dirty="0"/>
              <a:t>&gt;&gt;&gt; t1</a:t>
            </a:r>
          </a:p>
          <a:p>
            <a:pPr lvl="1"/>
            <a:r>
              <a:rPr lang="en-US" sz="2600" dirty="0"/>
              <a:t>[1, 2, 3]</a:t>
            </a:r>
          </a:p>
          <a:p>
            <a:pPr lvl="1"/>
            <a:r>
              <a:rPr lang="en-US" sz="2600" dirty="0"/>
              <a:t>&gt;&gt;&gt; t2</a:t>
            </a:r>
          </a:p>
          <a:p>
            <a:pPr lvl="1"/>
            <a:r>
              <a:rPr lang="en-US" sz="2600" dirty="0"/>
              <a:t>None</a:t>
            </a:r>
          </a:p>
          <a:p>
            <a:r>
              <a:rPr lang="en-US" sz="3200" dirty="0"/>
              <a:t>The return value from append is None.</a:t>
            </a:r>
          </a:p>
          <a:p>
            <a:r>
              <a:rPr lang="en-US" sz="3200" dirty="0"/>
              <a:t>Here’s an example using the + operator:</a:t>
            </a:r>
          </a:p>
          <a:p>
            <a:pPr lvl="1"/>
            <a:r>
              <a:rPr lang="en-US" sz="2600" dirty="0"/>
              <a:t>&gt;&gt;&gt; t3 = t1 + [4]</a:t>
            </a:r>
          </a:p>
          <a:p>
            <a:pPr lvl="1"/>
            <a:r>
              <a:rPr lang="en-US" sz="2600" dirty="0"/>
              <a:t>&gt;&gt;&gt; t1</a:t>
            </a:r>
          </a:p>
          <a:p>
            <a:pPr lvl="1"/>
            <a:r>
              <a:rPr lang="en-US" sz="2600" dirty="0"/>
              <a:t>[1, 2, 3]</a:t>
            </a:r>
          </a:p>
          <a:p>
            <a:pPr lvl="1"/>
            <a:r>
              <a:rPr lang="en-US" sz="2600" dirty="0"/>
              <a:t>&gt;&gt;&gt; t3</a:t>
            </a:r>
          </a:p>
          <a:p>
            <a:pPr lvl="1"/>
            <a:r>
              <a:rPr lang="en-US" sz="2600" dirty="0"/>
              <a:t>[1, 2, 3, 4]</a:t>
            </a:r>
          </a:p>
          <a:p>
            <a:pPr lvl="1"/>
            <a:endParaRPr lang="en-US" dirty="0"/>
          </a:p>
        </p:txBody>
      </p:sp>
    </p:spTree>
    <p:extLst>
      <p:ext uri="{BB962C8B-B14F-4D97-AF65-F5344CB8AC3E}">
        <p14:creationId xmlns:p14="http://schemas.microsoft.com/office/powerpoint/2010/main" val="5771452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D78FD-9B1A-0A22-F444-A5F56303D080}"/>
              </a:ext>
            </a:extLst>
          </p:cNvPr>
          <p:cNvSpPr>
            <a:spLocks noGrp="1"/>
          </p:cNvSpPr>
          <p:nvPr>
            <p:ph idx="1"/>
          </p:nvPr>
        </p:nvSpPr>
        <p:spPr>
          <a:xfrm>
            <a:off x="1066800" y="771525"/>
            <a:ext cx="10058400" cy="5314950"/>
          </a:xfrm>
        </p:spPr>
        <p:txBody>
          <a:bodyPr>
            <a:normAutofit fontScale="85000" lnSpcReduction="20000"/>
          </a:bodyPr>
          <a:lstStyle/>
          <a:p>
            <a:r>
              <a:rPr lang="en-US" sz="3000" dirty="0"/>
              <a:t>The result of the operator is a new list, and the original list is unchanged.</a:t>
            </a:r>
          </a:p>
          <a:p>
            <a:r>
              <a:rPr lang="en-US" sz="3000" dirty="0"/>
              <a:t>This difference is important when you write functions that are supposed to modify lists.</a:t>
            </a:r>
          </a:p>
          <a:p>
            <a:r>
              <a:rPr lang="en-US" sz="3000" dirty="0"/>
              <a:t>For example, this function does not delete the head of a list:</a:t>
            </a:r>
          </a:p>
          <a:p>
            <a:pPr lvl="1"/>
            <a:r>
              <a:rPr lang="en-US" sz="2600" dirty="0"/>
              <a:t>def </a:t>
            </a:r>
            <a:r>
              <a:rPr lang="en-US" sz="2600" dirty="0" err="1"/>
              <a:t>bad_delete_head</a:t>
            </a:r>
            <a:r>
              <a:rPr lang="en-US" sz="2600" dirty="0"/>
              <a:t>(t):</a:t>
            </a:r>
          </a:p>
          <a:p>
            <a:pPr lvl="1"/>
            <a:r>
              <a:rPr lang="en-US" sz="2600" dirty="0"/>
              <a:t>t = t[1:] # WRONG!</a:t>
            </a:r>
          </a:p>
          <a:p>
            <a:r>
              <a:rPr lang="en-US" sz="3000" dirty="0"/>
              <a:t>The slice operator creates a new list and the assignment makes t refer to it, but that doesn’t affect the caller.</a:t>
            </a:r>
          </a:p>
          <a:p>
            <a:pPr lvl="1"/>
            <a:r>
              <a:rPr lang="en-US" sz="2600" dirty="0"/>
              <a:t>&gt;&gt;&gt; t4 = [1, 2, 3]</a:t>
            </a:r>
          </a:p>
          <a:p>
            <a:pPr lvl="1"/>
            <a:r>
              <a:rPr lang="en-US" sz="2600" dirty="0"/>
              <a:t>&gt;&gt;&gt; </a:t>
            </a:r>
            <a:r>
              <a:rPr lang="en-US" sz="2600" dirty="0" err="1"/>
              <a:t>bad_delete_head</a:t>
            </a:r>
            <a:r>
              <a:rPr lang="en-US" sz="2600" dirty="0"/>
              <a:t>(t4)</a:t>
            </a:r>
          </a:p>
          <a:p>
            <a:pPr lvl="1"/>
            <a:r>
              <a:rPr lang="en-US" sz="2600" dirty="0"/>
              <a:t>&gt;&gt;&gt; t4</a:t>
            </a:r>
          </a:p>
          <a:p>
            <a:pPr lvl="1"/>
            <a:r>
              <a:rPr lang="en-US" sz="2600" dirty="0"/>
              <a:t>[1, 2, 3]</a:t>
            </a:r>
          </a:p>
          <a:p>
            <a:endParaRPr lang="en-US" dirty="0"/>
          </a:p>
        </p:txBody>
      </p:sp>
    </p:spTree>
    <p:extLst>
      <p:ext uri="{BB962C8B-B14F-4D97-AF65-F5344CB8AC3E}">
        <p14:creationId xmlns:p14="http://schemas.microsoft.com/office/powerpoint/2010/main" val="157534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9A386-AD20-A8C7-59D5-1658F4E23DA0}"/>
              </a:ext>
            </a:extLst>
          </p:cNvPr>
          <p:cNvSpPr>
            <a:spLocks noGrp="1"/>
          </p:cNvSpPr>
          <p:nvPr>
            <p:ph idx="1"/>
          </p:nvPr>
        </p:nvSpPr>
        <p:spPr>
          <a:xfrm>
            <a:off x="1066800" y="571501"/>
            <a:ext cx="10058400" cy="5629274"/>
          </a:xfrm>
        </p:spPr>
        <p:txBody>
          <a:bodyPr>
            <a:normAutofit/>
          </a:bodyPr>
          <a:lstStyle/>
          <a:p>
            <a:r>
              <a:rPr lang="en-US" sz="2400" dirty="0"/>
              <a:t>At the beginning of bad_delete_head, t and t4 refer to the same list. At the end, t refers to a new list, but t4 still refers to the original, unmodified list.</a:t>
            </a:r>
          </a:p>
          <a:p>
            <a:r>
              <a:rPr lang="en-US" sz="2400" dirty="0"/>
              <a:t>An alternative is to write a function that creates and returns a new list. For example, tail</a:t>
            </a:r>
          </a:p>
          <a:p>
            <a:r>
              <a:rPr lang="en-US" sz="2400" dirty="0"/>
              <a:t>returns all but the first element of a list:</a:t>
            </a:r>
          </a:p>
          <a:p>
            <a:pPr lvl="1"/>
            <a:r>
              <a:rPr lang="en-US" sz="2000" dirty="0"/>
              <a:t>def tail(t):</a:t>
            </a:r>
          </a:p>
          <a:p>
            <a:pPr lvl="1"/>
            <a:r>
              <a:rPr lang="en-US" sz="2000" dirty="0"/>
              <a:t>return t[1:]</a:t>
            </a:r>
          </a:p>
          <a:p>
            <a:r>
              <a:rPr lang="en-US" sz="2400" dirty="0"/>
              <a:t>This function leaves the original list unmodified. Here’s how it is used:</a:t>
            </a:r>
          </a:p>
          <a:p>
            <a:pPr lvl="1"/>
            <a:r>
              <a:rPr lang="en-US" sz="2000" dirty="0"/>
              <a:t>&gt;&gt;&gt; letters = ['a', 'b', 'c']</a:t>
            </a:r>
          </a:p>
          <a:p>
            <a:pPr lvl="1"/>
            <a:r>
              <a:rPr lang="en-US" sz="2000" dirty="0"/>
              <a:t>&gt;&gt;&gt; rest = tail(letters)</a:t>
            </a:r>
          </a:p>
          <a:p>
            <a:pPr lvl="1"/>
            <a:r>
              <a:rPr lang="en-US" sz="2000" dirty="0"/>
              <a:t>&gt;&gt;&gt; rest</a:t>
            </a:r>
          </a:p>
          <a:p>
            <a:pPr lvl="1"/>
            <a:r>
              <a:rPr lang="en-US" sz="2000" dirty="0"/>
              <a:t>['b', 'c']</a:t>
            </a:r>
          </a:p>
        </p:txBody>
      </p:sp>
    </p:spTree>
    <p:extLst>
      <p:ext uri="{BB962C8B-B14F-4D97-AF65-F5344CB8AC3E}">
        <p14:creationId xmlns:p14="http://schemas.microsoft.com/office/powerpoint/2010/main" val="27745377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4724-654F-A123-90E0-007CAA2DC41A}"/>
              </a:ext>
            </a:extLst>
          </p:cNvPr>
          <p:cNvSpPr>
            <a:spLocks noGrp="1"/>
          </p:cNvSpPr>
          <p:nvPr>
            <p:ph type="ctrTitle"/>
          </p:nvPr>
        </p:nvSpPr>
        <p:spPr/>
        <p:txBody>
          <a:bodyPr/>
          <a:lstStyle/>
          <a:p>
            <a:r>
              <a:rPr lang="en-US" b="1" dirty="0"/>
              <a:t>Data and Data Structures</a:t>
            </a:r>
          </a:p>
        </p:txBody>
      </p:sp>
      <p:sp>
        <p:nvSpPr>
          <p:cNvPr id="5" name="Subtitle 4">
            <a:extLst>
              <a:ext uri="{FF2B5EF4-FFF2-40B4-BE49-F238E27FC236}">
                <a16:creationId xmlns:a16="http://schemas.microsoft.com/office/drawing/2014/main" id="{B79374BB-DAD3-28CB-D778-F578F7AAA4EA}"/>
              </a:ext>
            </a:extLst>
          </p:cNvPr>
          <p:cNvSpPr>
            <a:spLocks noGrp="1"/>
          </p:cNvSpPr>
          <p:nvPr>
            <p:ph type="subTitle" idx="1"/>
          </p:nvPr>
        </p:nvSpPr>
        <p:spPr/>
        <p:txBody>
          <a:bodyPr/>
          <a:lstStyle/>
          <a:p>
            <a:r>
              <a:rPr lang="en-US" b="1" dirty="0"/>
              <a:t>Unit 7</a:t>
            </a:r>
          </a:p>
        </p:txBody>
      </p:sp>
    </p:spTree>
    <p:extLst>
      <p:ext uri="{BB962C8B-B14F-4D97-AF65-F5344CB8AC3E}">
        <p14:creationId xmlns:p14="http://schemas.microsoft.com/office/powerpoint/2010/main" val="938945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22F7-D7FF-CEB2-7935-42BF09B3BF09}"/>
              </a:ext>
            </a:extLst>
          </p:cNvPr>
          <p:cNvSpPr>
            <a:spLocks noGrp="1"/>
          </p:cNvSpPr>
          <p:nvPr>
            <p:ph type="title"/>
          </p:nvPr>
        </p:nvSpPr>
        <p:spPr>
          <a:xfrm>
            <a:off x="1066800" y="642594"/>
            <a:ext cx="10058400" cy="977659"/>
          </a:xfrm>
        </p:spPr>
        <p:txBody>
          <a:bodyPr/>
          <a:lstStyle/>
          <a:p>
            <a:r>
              <a:rPr lang="en-US" b="1" dirty="0"/>
              <a:t>Learning Guide </a:t>
            </a:r>
          </a:p>
        </p:txBody>
      </p:sp>
      <p:graphicFrame>
        <p:nvGraphicFramePr>
          <p:cNvPr id="5" name="Content Placeholder 4">
            <a:extLst>
              <a:ext uri="{FF2B5EF4-FFF2-40B4-BE49-F238E27FC236}">
                <a16:creationId xmlns:a16="http://schemas.microsoft.com/office/drawing/2014/main" id="{D00969D4-A689-9352-E512-7DC708E29F18}"/>
              </a:ext>
            </a:extLst>
          </p:cNvPr>
          <p:cNvGraphicFramePr>
            <a:graphicFrameLocks noGrp="1"/>
          </p:cNvGraphicFramePr>
          <p:nvPr>
            <p:ph idx="1"/>
            <p:extLst>
              <p:ext uri="{D42A27DB-BD31-4B8C-83A1-F6EECF244321}">
                <p14:modId xmlns:p14="http://schemas.microsoft.com/office/powerpoint/2010/main" val="1214782088"/>
              </p:ext>
            </p:extLst>
          </p:nvPr>
        </p:nvGraphicFramePr>
        <p:xfrm>
          <a:off x="1066800" y="1827143"/>
          <a:ext cx="10058399" cy="4388263"/>
        </p:xfrm>
        <a:graphic>
          <a:graphicData uri="http://schemas.openxmlformats.org/drawingml/2006/table">
            <a:tbl>
              <a:tblPr firstRow="1" firstCol="1" bandRow="1">
                <a:tableStyleId>{5C22544A-7EE6-4342-B048-85BDC9FD1C3A}</a:tableStyleId>
              </a:tblPr>
              <a:tblGrid>
                <a:gridCol w="7419474">
                  <a:extLst>
                    <a:ext uri="{9D8B030D-6E8A-4147-A177-3AD203B41FA5}">
                      <a16:colId xmlns:a16="http://schemas.microsoft.com/office/drawing/2014/main" val="4144417663"/>
                    </a:ext>
                  </a:extLst>
                </a:gridCol>
                <a:gridCol w="1267326">
                  <a:extLst>
                    <a:ext uri="{9D8B030D-6E8A-4147-A177-3AD203B41FA5}">
                      <a16:colId xmlns:a16="http://schemas.microsoft.com/office/drawing/2014/main" val="62443713"/>
                    </a:ext>
                  </a:extLst>
                </a:gridCol>
                <a:gridCol w="1371599">
                  <a:extLst>
                    <a:ext uri="{9D8B030D-6E8A-4147-A177-3AD203B41FA5}">
                      <a16:colId xmlns:a16="http://schemas.microsoft.com/office/drawing/2014/main" val="1130937280"/>
                    </a:ext>
                  </a:extLst>
                </a:gridCol>
              </a:tblGrid>
              <a:tr h="552543">
                <a:tc gridSpan="2">
                  <a:txBody>
                    <a:bodyPr/>
                    <a:lstStyle/>
                    <a:p>
                      <a:pPr marL="36195" marR="36195">
                        <a:lnSpc>
                          <a:spcPct val="200000"/>
                        </a:lnSpc>
                        <a:spcAft>
                          <a:spcPts val="1200"/>
                        </a:spcAft>
                      </a:pPr>
                      <a:r>
                        <a:rPr lang="en-KE" sz="2000" kern="100" dirty="0">
                          <a:effectLst/>
                        </a:rPr>
                        <a:t>Unit 7: Dictionaries and Tuples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200000"/>
                        </a:lnSpc>
                        <a:spcAft>
                          <a:spcPts val="1200"/>
                        </a:spcAft>
                      </a:pPr>
                      <a:r>
                        <a:rPr lang="en-US" sz="2000" kern="100">
                          <a:effectLst/>
                        </a:rPr>
                        <a:t>Remark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8066483"/>
                  </a:ext>
                </a:extLst>
              </a:tr>
              <a:tr h="0">
                <a:tc>
                  <a:txBody>
                    <a:bodyPr/>
                    <a:lstStyle/>
                    <a:p>
                      <a:pPr marL="36195" marR="36195">
                        <a:lnSpc>
                          <a:spcPct val="200000"/>
                        </a:lnSpc>
                        <a:spcAft>
                          <a:spcPts val="1200"/>
                        </a:spcAft>
                      </a:pPr>
                      <a:r>
                        <a:rPr lang="en-KE" sz="2000" kern="100">
                          <a:effectLst/>
                        </a:rPr>
                        <a:t>Read through the Learning Guide and the Reading Assignment.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Friday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130985"/>
                  </a:ext>
                </a:extLst>
              </a:tr>
              <a:tr h="956602">
                <a:tc>
                  <a:txBody>
                    <a:bodyPr/>
                    <a:lstStyle/>
                    <a:p>
                      <a:pPr marL="36195" marR="36195">
                        <a:lnSpc>
                          <a:spcPct val="200000"/>
                        </a:lnSpc>
                        <a:spcAft>
                          <a:spcPts val="1200"/>
                        </a:spcAft>
                      </a:pPr>
                      <a:r>
                        <a:rPr lang="en-KE" sz="2000" kern="100">
                          <a:effectLst/>
                        </a:rPr>
                        <a:t>Participate in the Discussion Assignment (post, comment, and rate in the Discussion Forum)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Saturday</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7700065"/>
                  </a:ext>
                </a:extLst>
              </a:tr>
              <a:tr h="441887">
                <a:tc>
                  <a:txBody>
                    <a:bodyPr/>
                    <a:lstStyle/>
                    <a:p>
                      <a:pPr marL="36195" marR="36195">
                        <a:lnSpc>
                          <a:spcPct val="200000"/>
                        </a:lnSpc>
                        <a:spcAft>
                          <a:spcPts val="1200"/>
                        </a:spcAft>
                      </a:pPr>
                      <a:r>
                        <a:rPr lang="en-KE" sz="2000" kern="100">
                          <a:effectLst/>
                        </a:rPr>
                        <a:t>Complete and submit the Programming Assignment.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Sunday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9820994"/>
                  </a:ext>
                </a:extLst>
              </a:tr>
              <a:tr h="441887">
                <a:tc>
                  <a:txBody>
                    <a:bodyPr/>
                    <a:lstStyle/>
                    <a:p>
                      <a:pPr marL="36195" marR="36195">
                        <a:lnSpc>
                          <a:spcPct val="200000"/>
                        </a:lnSpc>
                        <a:spcAft>
                          <a:spcPts val="1200"/>
                        </a:spcAft>
                      </a:pPr>
                      <a:r>
                        <a:rPr lang="en-KE" sz="2000" kern="100">
                          <a:effectLst/>
                        </a:rPr>
                        <a:t>Complete an entry in the Learning Journal.</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Monday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1235371"/>
                  </a:ext>
                </a:extLst>
              </a:tr>
              <a:tr h="441887">
                <a:tc>
                  <a:txBody>
                    <a:bodyPr/>
                    <a:lstStyle/>
                    <a:p>
                      <a:pPr marL="36195" marR="36195">
                        <a:lnSpc>
                          <a:spcPct val="200000"/>
                        </a:lnSpc>
                        <a:spcAft>
                          <a:spcPts val="1200"/>
                        </a:spcAft>
                      </a:pPr>
                      <a:r>
                        <a:rPr lang="en-KE" sz="2000" kern="100">
                          <a:effectLst/>
                        </a:rPr>
                        <a:t>Take the Self-Quiz.</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a:effectLst/>
                        </a:rPr>
                        <a:t>Tuesday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200000"/>
                        </a:lnSpc>
                        <a:spcAft>
                          <a:spcPts val="1200"/>
                        </a:spcAft>
                      </a:pPr>
                      <a:r>
                        <a:rPr lang="en-US" sz="2000" kern="100" dirty="0">
                          <a:effectLst/>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7205946"/>
                  </a:ext>
                </a:extLst>
              </a:tr>
            </a:tbl>
          </a:graphicData>
        </a:graphic>
      </p:graphicFrame>
    </p:spTree>
    <p:extLst>
      <p:ext uri="{BB962C8B-B14F-4D97-AF65-F5344CB8AC3E}">
        <p14:creationId xmlns:p14="http://schemas.microsoft.com/office/powerpoint/2010/main" val="26744885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89DB-70CD-D975-0D9D-EDBA380B4E5E}"/>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03DE6D7C-79AF-90D7-9C31-D9B8F37A3AA1}"/>
              </a:ext>
            </a:extLst>
          </p:cNvPr>
          <p:cNvSpPr>
            <a:spLocks noGrp="1"/>
          </p:cNvSpPr>
          <p:nvPr>
            <p:ph idx="1"/>
          </p:nvPr>
        </p:nvSpPr>
        <p:spPr/>
        <p:txBody>
          <a:bodyPr>
            <a:normAutofit fontScale="92500" lnSpcReduction="10000"/>
          </a:bodyPr>
          <a:lstStyle/>
          <a:p>
            <a:r>
              <a:rPr lang="en-US" sz="4000" dirty="0"/>
              <a:t>By the end of this Unit, you will be able to:</a:t>
            </a:r>
          </a:p>
          <a:p>
            <a:pPr lvl="1"/>
            <a:r>
              <a:rPr lang="en-US" sz="3600" dirty="0"/>
              <a:t>Construct code to manipulate the content of a dictionary.</a:t>
            </a:r>
          </a:p>
          <a:p>
            <a:pPr lvl="1"/>
            <a:r>
              <a:rPr lang="en-US" sz="3600" dirty="0"/>
              <a:t>Use global variables in functions.</a:t>
            </a:r>
          </a:p>
          <a:p>
            <a:pPr lvl="1"/>
            <a:r>
              <a:rPr lang="en-US" sz="3600" dirty="0"/>
              <a:t>Apply tuples in loops over lists and dictionaries.</a:t>
            </a:r>
          </a:p>
          <a:p>
            <a:pPr lvl="1"/>
            <a:r>
              <a:rPr lang="en-US" sz="3600" dirty="0"/>
              <a:t>Use the zip function, the enumerate function, and the items dictionary method.</a:t>
            </a:r>
          </a:p>
        </p:txBody>
      </p:sp>
    </p:spTree>
    <p:extLst>
      <p:ext uri="{BB962C8B-B14F-4D97-AF65-F5344CB8AC3E}">
        <p14:creationId xmlns:p14="http://schemas.microsoft.com/office/powerpoint/2010/main" val="3545186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08B-335D-05D6-050A-825F00149BF1}"/>
              </a:ext>
            </a:extLst>
          </p:cNvPr>
          <p:cNvSpPr>
            <a:spLocks noGrp="1"/>
          </p:cNvSpPr>
          <p:nvPr>
            <p:ph type="title"/>
          </p:nvPr>
        </p:nvSpPr>
        <p:spPr/>
        <p:txBody>
          <a:bodyPr/>
          <a:lstStyle/>
          <a:p>
            <a:r>
              <a:rPr lang="en-US" b="1" dirty="0"/>
              <a:t>Topic </a:t>
            </a:r>
          </a:p>
        </p:txBody>
      </p:sp>
      <p:sp>
        <p:nvSpPr>
          <p:cNvPr id="3" name="Content Placeholder 2">
            <a:extLst>
              <a:ext uri="{FF2B5EF4-FFF2-40B4-BE49-F238E27FC236}">
                <a16:creationId xmlns:a16="http://schemas.microsoft.com/office/drawing/2014/main" id="{2B7CC256-A8CA-87B3-3617-F273D8DCA653}"/>
              </a:ext>
            </a:extLst>
          </p:cNvPr>
          <p:cNvSpPr>
            <a:spLocks noGrp="1"/>
          </p:cNvSpPr>
          <p:nvPr>
            <p:ph idx="1"/>
          </p:nvPr>
        </p:nvSpPr>
        <p:spPr/>
        <p:txBody>
          <a:bodyPr numCol="2">
            <a:normAutofit/>
          </a:bodyPr>
          <a:lstStyle/>
          <a:p>
            <a:pPr marL="342900" indent="-342900">
              <a:buFont typeface="+mj-lt"/>
              <a:buAutoNum type="arabicPeriod"/>
            </a:pPr>
            <a:r>
              <a:rPr lang="en-US" sz="3200" dirty="0"/>
              <a:t>A dictionary is a mapping</a:t>
            </a:r>
          </a:p>
          <a:p>
            <a:pPr marL="342900" indent="-342900">
              <a:buFont typeface="+mj-lt"/>
              <a:buAutoNum type="arabicPeriod"/>
            </a:pPr>
            <a:r>
              <a:rPr lang="en-US" sz="3200" dirty="0"/>
              <a:t>Looping and dictionaries</a:t>
            </a:r>
          </a:p>
          <a:p>
            <a:pPr marL="342900" indent="-342900">
              <a:buFont typeface="+mj-lt"/>
              <a:buAutoNum type="arabicPeriod"/>
            </a:pPr>
            <a:r>
              <a:rPr lang="en-US" sz="3200" dirty="0"/>
              <a:t>Reverse lookup</a:t>
            </a:r>
          </a:p>
          <a:p>
            <a:pPr marL="342900" indent="-342900">
              <a:buFont typeface="+mj-lt"/>
              <a:buAutoNum type="arabicPeriod"/>
            </a:pPr>
            <a:r>
              <a:rPr lang="en-US" sz="3200" dirty="0"/>
              <a:t>Dictionaries and lists</a:t>
            </a:r>
          </a:p>
          <a:p>
            <a:pPr marL="342900" indent="-342900">
              <a:buFont typeface="+mj-lt"/>
              <a:buAutoNum type="arabicPeriod"/>
            </a:pPr>
            <a:r>
              <a:rPr lang="en-US" sz="3200" dirty="0"/>
              <a:t>Global variables</a:t>
            </a:r>
          </a:p>
          <a:p>
            <a:pPr marL="342900" indent="-342900">
              <a:buFont typeface="+mj-lt"/>
              <a:buAutoNum type="arabicPeriod"/>
            </a:pPr>
            <a:r>
              <a:rPr lang="en-US" sz="3200" dirty="0"/>
              <a:t>Tuples are immutable</a:t>
            </a:r>
          </a:p>
          <a:p>
            <a:pPr marL="342900" indent="-342900">
              <a:buFont typeface="+mj-lt"/>
              <a:buAutoNum type="arabicPeriod"/>
            </a:pPr>
            <a:r>
              <a:rPr lang="en-US" sz="3200" dirty="0"/>
              <a:t>Tuple assignment</a:t>
            </a:r>
          </a:p>
          <a:p>
            <a:pPr marL="342900" indent="-342900">
              <a:buFont typeface="+mj-lt"/>
              <a:buAutoNum type="arabicPeriod"/>
            </a:pPr>
            <a:r>
              <a:rPr lang="en-US" sz="3200" dirty="0"/>
              <a:t>Tuples as return values</a:t>
            </a:r>
          </a:p>
          <a:p>
            <a:pPr marL="342900" indent="-342900">
              <a:buFont typeface="+mj-lt"/>
              <a:buAutoNum type="arabicPeriod"/>
            </a:pPr>
            <a:r>
              <a:rPr lang="en-US" sz="3200" dirty="0"/>
              <a:t>Lists and tuples</a:t>
            </a:r>
          </a:p>
          <a:p>
            <a:pPr marL="342900" indent="-342900">
              <a:buFont typeface="+mj-lt"/>
              <a:buAutoNum type="arabicPeriod"/>
            </a:pPr>
            <a:r>
              <a:rPr lang="en-US" sz="3200" dirty="0"/>
              <a:t>Dictionaries as tuples</a:t>
            </a:r>
          </a:p>
        </p:txBody>
      </p:sp>
    </p:spTree>
    <p:extLst>
      <p:ext uri="{BB962C8B-B14F-4D97-AF65-F5344CB8AC3E}">
        <p14:creationId xmlns:p14="http://schemas.microsoft.com/office/powerpoint/2010/main" val="1861377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38307-2C4C-1879-11A2-8BFA7E7E6C0E}"/>
              </a:ext>
            </a:extLst>
          </p:cNvPr>
          <p:cNvSpPr>
            <a:spLocks noGrp="1"/>
          </p:cNvSpPr>
          <p:nvPr>
            <p:ph idx="1"/>
          </p:nvPr>
        </p:nvSpPr>
        <p:spPr>
          <a:xfrm>
            <a:off x="1066800" y="864524"/>
            <a:ext cx="10058400" cy="5403272"/>
          </a:xfrm>
        </p:spPr>
        <p:txBody>
          <a:bodyPr>
            <a:normAutofit fontScale="92500" lnSpcReduction="10000"/>
          </a:bodyPr>
          <a:lstStyle/>
          <a:p>
            <a:r>
              <a:rPr lang="en-US" sz="2800" dirty="0"/>
              <a:t>Examples of syntax errors: 3+ = 3$6 (illegal token '$' in mathematics), 2Zz (invalid chemical element abbreviation).</a:t>
            </a:r>
          </a:p>
          <a:p>
            <a:r>
              <a:rPr lang="en-US" sz="2800" dirty="0"/>
              <a:t>Syntax rules also determine the arrangement of tokens. For example, in a chemical formula, the subscript comes after the element name.</a:t>
            </a:r>
          </a:p>
          <a:p>
            <a:r>
              <a:rPr lang="en-US" sz="2800" dirty="0"/>
              <a:t>Parsing is the process of determining the structure of a sentence in a natural language or a statement in a formal language.</a:t>
            </a:r>
          </a:p>
          <a:p>
            <a:r>
              <a:rPr lang="en-US" sz="2800" dirty="0"/>
              <a:t>Parsing involves understanding the arrangement and relationships of tokens in the language.</a:t>
            </a:r>
          </a:p>
          <a:p>
            <a:r>
              <a:rPr lang="en-US" sz="2800" dirty="0"/>
              <a:t>Even though parsing is done subconsciously in natural languages, it is a necessary step when reading or interpreting statements in formal languages.</a:t>
            </a:r>
          </a:p>
          <a:p>
            <a:endParaRPr lang="en-US" dirty="0"/>
          </a:p>
        </p:txBody>
      </p:sp>
    </p:spTree>
    <p:extLst>
      <p:ext uri="{BB962C8B-B14F-4D97-AF65-F5344CB8AC3E}">
        <p14:creationId xmlns:p14="http://schemas.microsoft.com/office/powerpoint/2010/main" val="14436245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693C-01CE-6E08-1D4A-51585708C4DC}"/>
              </a:ext>
            </a:extLst>
          </p:cNvPr>
          <p:cNvSpPr>
            <a:spLocks noGrp="1"/>
          </p:cNvSpPr>
          <p:nvPr>
            <p:ph type="title"/>
          </p:nvPr>
        </p:nvSpPr>
        <p:spPr>
          <a:xfrm>
            <a:off x="1066800" y="512679"/>
            <a:ext cx="10058400" cy="785153"/>
          </a:xfrm>
        </p:spPr>
        <p:txBody>
          <a:bodyPr/>
          <a:lstStyle/>
          <a:p>
            <a:r>
              <a:rPr lang="en-US" b="1" dirty="0"/>
              <a:t>A dictionary is a mapping</a:t>
            </a:r>
          </a:p>
        </p:txBody>
      </p:sp>
      <p:sp>
        <p:nvSpPr>
          <p:cNvPr id="3" name="Content Placeholder 2">
            <a:extLst>
              <a:ext uri="{FF2B5EF4-FFF2-40B4-BE49-F238E27FC236}">
                <a16:creationId xmlns:a16="http://schemas.microsoft.com/office/drawing/2014/main" id="{B6759B0A-4463-A6F7-E33E-8C23F9B4BFB1}"/>
              </a:ext>
            </a:extLst>
          </p:cNvPr>
          <p:cNvSpPr>
            <a:spLocks noGrp="1"/>
          </p:cNvSpPr>
          <p:nvPr>
            <p:ph idx="1"/>
          </p:nvPr>
        </p:nvSpPr>
        <p:spPr>
          <a:xfrm>
            <a:off x="1066800" y="1297831"/>
            <a:ext cx="10058400" cy="4910463"/>
          </a:xfrm>
        </p:spPr>
        <p:txBody>
          <a:bodyPr>
            <a:normAutofit fontScale="92500" lnSpcReduction="20000"/>
          </a:bodyPr>
          <a:lstStyle/>
          <a:p>
            <a:r>
              <a:rPr lang="en-US" sz="2800" dirty="0"/>
              <a:t>A dictionary is like a list, but more general. In a list, the indices have to be integers; in a dictionary they can be (almost) any type.</a:t>
            </a:r>
          </a:p>
          <a:p>
            <a:r>
              <a:rPr lang="en-US" sz="2800" dirty="0"/>
              <a:t>A dictionary contains a collection of indices, which are called keys, and a collection of values. Each key is associated with a single value. The association of a key and a value is called a key-value pair or sometimes an item. </a:t>
            </a:r>
          </a:p>
          <a:p>
            <a:r>
              <a:rPr lang="en-US" sz="2800" dirty="0"/>
              <a:t>The function dict creates a new dictionary with no items. Because dict is the name of a built-in function, you should avoid using it as a variable name.</a:t>
            </a:r>
          </a:p>
          <a:p>
            <a:pPr lvl="1"/>
            <a:r>
              <a:rPr lang="en-US" sz="2400" dirty="0"/>
              <a:t>&gt;&gt;&gt; eng2sp = dict()</a:t>
            </a:r>
          </a:p>
          <a:p>
            <a:pPr lvl="1"/>
            <a:r>
              <a:rPr lang="en-US" sz="2400" dirty="0"/>
              <a:t>&gt;&gt;&gt; eng2sp</a:t>
            </a:r>
          </a:p>
          <a:p>
            <a:pPr lvl="1"/>
            <a:r>
              <a:rPr lang="en-US" sz="2400" dirty="0"/>
              <a:t>{}</a:t>
            </a:r>
          </a:p>
          <a:p>
            <a:endParaRPr lang="en-US" dirty="0"/>
          </a:p>
        </p:txBody>
      </p:sp>
    </p:spTree>
    <p:extLst>
      <p:ext uri="{BB962C8B-B14F-4D97-AF65-F5344CB8AC3E}">
        <p14:creationId xmlns:p14="http://schemas.microsoft.com/office/powerpoint/2010/main" val="35435131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65F56-CDA8-0698-EDFE-B7F5C96DC9E4}"/>
              </a:ext>
            </a:extLst>
          </p:cNvPr>
          <p:cNvSpPr>
            <a:spLocks noGrp="1"/>
          </p:cNvSpPr>
          <p:nvPr>
            <p:ph idx="1"/>
          </p:nvPr>
        </p:nvSpPr>
        <p:spPr>
          <a:xfrm>
            <a:off x="1066800" y="481264"/>
            <a:ext cx="10058400" cy="5951620"/>
          </a:xfrm>
        </p:spPr>
        <p:txBody>
          <a:bodyPr>
            <a:normAutofit/>
          </a:bodyPr>
          <a:lstStyle/>
          <a:p>
            <a:r>
              <a:rPr lang="en-US" sz="2400" dirty="0"/>
              <a:t>The squiggly-brackets, {}, represent an empty dictionary. To add items to the dictionary, you can use square brackets:</a:t>
            </a:r>
          </a:p>
          <a:p>
            <a:pPr lvl="1"/>
            <a:r>
              <a:rPr lang="en-US" sz="2000" dirty="0"/>
              <a:t>&gt;&gt;&gt; eng2sp['one'] = 'uno'</a:t>
            </a:r>
          </a:p>
          <a:p>
            <a:r>
              <a:rPr lang="en-US" sz="2400" dirty="0"/>
              <a:t>This line creates an item that maps from the key 'one' to the value 'uno'. If we print the dictionary again, we see a key-value pair with a colon between the key and value:</a:t>
            </a:r>
          </a:p>
          <a:p>
            <a:pPr lvl="1"/>
            <a:r>
              <a:rPr lang="en-US" sz="2000" dirty="0"/>
              <a:t>&gt;&gt;&gt; eng2sp</a:t>
            </a:r>
          </a:p>
          <a:p>
            <a:pPr lvl="1"/>
            <a:r>
              <a:rPr lang="en-US" sz="2000" dirty="0"/>
              <a:t>{'one': 'uno'}</a:t>
            </a:r>
          </a:p>
          <a:p>
            <a:r>
              <a:rPr lang="en-US" sz="2400" dirty="0"/>
              <a:t>This output format is also an input format. For example, you can create a new dictionary with three items:</a:t>
            </a:r>
          </a:p>
          <a:p>
            <a:pPr lvl="1"/>
            <a:r>
              <a:rPr lang="en-US" sz="2000" dirty="0"/>
              <a:t>&gt;&gt;&gt; eng2sp = {'one': 'uno', 'two': 'dos', 'three': '</a:t>
            </a:r>
            <a:r>
              <a:rPr lang="en-US" sz="2000" dirty="0" err="1"/>
              <a:t>tres</a:t>
            </a:r>
            <a:r>
              <a:rPr lang="en-US" sz="2000" dirty="0"/>
              <a:t>'}</a:t>
            </a:r>
          </a:p>
          <a:p>
            <a:pPr lvl="1"/>
            <a:r>
              <a:rPr lang="en-US" sz="2000" dirty="0"/>
              <a:t>But if you print eng2sp, you might be surprised:</a:t>
            </a:r>
          </a:p>
          <a:p>
            <a:pPr lvl="1"/>
            <a:r>
              <a:rPr lang="en-US" sz="2000" dirty="0"/>
              <a:t>&gt;&gt;&gt; eng2sp</a:t>
            </a:r>
          </a:p>
          <a:p>
            <a:pPr lvl="1"/>
            <a:r>
              <a:rPr lang="en-US" sz="2000" dirty="0"/>
              <a:t>{'one': 'uno', 'three': '</a:t>
            </a:r>
            <a:r>
              <a:rPr lang="en-US" sz="2000" dirty="0" err="1"/>
              <a:t>tres</a:t>
            </a:r>
            <a:r>
              <a:rPr lang="en-US" sz="2000" dirty="0"/>
              <a:t>', 'two': 'dos'}</a:t>
            </a:r>
          </a:p>
        </p:txBody>
      </p:sp>
    </p:spTree>
    <p:extLst>
      <p:ext uri="{BB962C8B-B14F-4D97-AF65-F5344CB8AC3E}">
        <p14:creationId xmlns:p14="http://schemas.microsoft.com/office/powerpoint/2010/main" val="16520484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1BE58-5B0D-F7CF-A710-F1131B05FAC0}"/>
              </a:ext>
            </a:extLst>
          </p:cNvPr>
          <p:cNvSpPr>
            <a:spLocks noGrp="1"/>
          </p:cNvSpPr>
          <p:nvPr>
            <p:ph idx="1"/>
          </p:nvPr>
        </p:nvSpPr>
        <p:spPr>
          <a:xfrm>
            <a:off x="1066800" y="818147"/>
            <a:ext cx="10058400" cy="5358064"/>
          </a:xfrm>
        </p:spPr>
        <p:txBody>
          <a:bodyPr>
            <a:normAutofit fontScale="92500" lnSpcReduction="20000"/>
          </a:bodyPr>
          <a:lstStyle/>
          <a:p>
            <a:r>
              <a:rPr lang="en-US" sz="2800" dirty="0"/>
              <a:t>The order of the key-value pairs might not be the same. If you type the same example on your computer, you might get a different result. In general, the order of items in a dictionary is unpredictable.</a:t>
            </a:r>
          </a:p>
          <a:p>
            <a:r>
              <a:rPr lang="en-US" sz="2800" dirty="0"/>
              <a:t>But that’s not a problem because the elements of a dictionary are never indexed with integer indices. Instead, you use the keys to look up the corresponding values:</a:t>
            </a:r>
          </a:p>
          <a:p>
            <a:pPr lvl="1"/>
            <a:r>
              <a:rPr lang="en-US" sz="2400" dirty="0"/>
              <a:t>&gt;&gt;&gt; eng2sp['two']</a:t>
            </a:r>
          </a:p>
          <a:p>
            <a:pPr lvl="1"/>
            <a:r>
              <a:rPr lang="en-US" sz="2400" dirty="0"/>
              <a:t>'dos'</a:t>
            </a:r>
          </a:p>
          <a:p>
            <a:r>
              <a:rPr lang="en-US" sz="2800" dirty="0"/>
              <a:t>The key 'two' always maps to the value 'dos' so the order of the items doesn’t matter.</a:t>
            </a:r>
          </a:p>
          <a:p>
            <a:r>
              <a:rPr lang="en-US" sz="2800" dirty="0"/>
              <a:t>If the key isn’t in the dictionary, you get an exception:</a:t>
            </a:r>
          </a:p>
          <a:p>
            <a:pPr lvl="1"/>
            <a:r>
              <a:rPr lang="en-US" sz="2400" dirty="0"/>
              <a:t>&gt;&gt;&gt; eng2sp['four']</a:t>
            </a:r>
          </a:p>
          <a:p>
            <a:pPr lvl="1"/>
            <a:r>
              <a:rPr lang="en-US" sz="2400" dirty="0"/>
              <a:t>KeyError: 'four'</a:t>
            </a:r>
          </a:p>
        </p:txBody>
      </p:sp>
    </p:spTree>
    <p:extLst>
      <p:ext uri="{BB962C8B-B14F-4D97-AF65-F5344CB8AC3E}">
        <p14:creationId xmlns:p14="http://schemas.microsoft.com/office/powerpoint/2010/main" val="3808252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EBE1C-56DB-A5C1-1F99-05C16C5B33E0}"/>
              </a:ext>
            </a:extLst>
          </p:cNvPr>
          <p:cNvSpPr>
            <a:spLocks noGrp="1"/>
          </p:cNvSpPr>
          <p:nvPr>
            <p:ph idx="1"/>
          </p:nvPr>
        </p:nvSpPr>
        <p:spPr>
          <a:xfrm>
            <a:off x="1066800" y="721895"/>
            <a:ext cx="10058400" cy="5181600"/>
          </a:xfrm>
        </p:spPr>
        <p:txBody>
          <a:bodyPr>
            <a:normAutofit/>
          </a:bodyPr>
          <a:lstStyle/>
          <a:p>
            <a:r>
              <a:rPr lang="en-US" sz="2800" dirty="0"/>
              <a:t>The len function works on dictionaries; it returns the number of key-value pairs:</a:t>
            </a:r>
          </a:p>
          <a:p>
            <a:pPr lvl="1"/>
            <a:r>
              <a:rPr lang="en-US" sz="2000" dirty="0"/>
              <a:t>&gt;&gt;&gt; len(eng2sp)</a:t>
            </a:r>
          </a:p>
          <a:p>
            <a:pPr lvl="1"/>
            <a:r>
              <a:rPr lang="en-US" sz="2000" dirty="0"/>
              <a:t>3</a:t>
            </a:r>
          </a:p>
          <a:p>
            <a:r>
              <a:rPr lang="en-US" sz="2800" dirty="0"/>
              <a:t>The in operator works on dictionaries, too; it tells you whether something appears as a key in the dictionary (appearing as a value is not good enough).</a:t>
            </a:r>
          </a:p>
          <a:p>
            <a:pPr lvl="1"/>
            <a:r>
              <a:rPr lang="en-US" sz="2000" dirty="0"/>
              <a:t>&gt;&gt;&gt; 'one' in eng2sp</a:t>
            </a:r>
          </a:p>
          <a:p>
            <a:pPr lvl="1"/>
            <a:r>
              <a:rPr lang="en-US" sz="2000" dirty="0"/>
              <a:t>True</a:t>
            </a:r>
          </a:p>
          <a:p>
            <a:pPr lvl="1"/>
            <a:r>
              <a:rPr lang="en-US" sz="2000" dirty="0"/>
              <a:t>&gt;&gt;&gt; 'uno' in eng2sp</a:t>
            </a:r>
          </a:p>
          <a:p>
            <a:pPr lvl="1"/>
            <a:r>
              <a:rPr lang="en-US" sz="2000" dirty="0"/>
              <a:t>False</a:t>
            </a:r>
          </a:p>
        </p:txBody>
      </p:sp>
    </p:spTree>
    <p:extLst>
      <p:ext uri="{BB962C8B-B14F-4D97-AF65-F5344CB8AC3E}">
        <p14:creationId xmlns:p14="http://schemas.microsoft.com/office/powerpoint/2010/main" val="8993375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2C01F-E711-1B5C-7119-A3433666FBC4}"/>
              </a:ext>
            </a:extLst>
          </p:cNvPr>
          <p:cNvSpPr>
            <a:spLocks noGrp="1"/>
          </p:cNvSpPr>
          <p:nvPr>
            <p:ph idx="1"/>
          </p:nvPr>
        </p:nvSpPr>
        <p:spPr>
          <a:xfrm>
            <a:off x="1066800" y="673767"/>
            <a:ext cx="10058400" cy="5518485"/>
          </a:xfrm>
        </p:spPr>
        <p:txBody>
          <a:bodyPr>
            <a:normAutofit fontScale="92500" lnSpcReduction="20000"/>
          </a:bodyPr>
          <a:lstStyle/>
          <a:p>
            <a:r>
              <a:rPr lang="en-US" sz="2800" dirty="0"/>
              <a:t>To see whether something appears as a value in a dictionary, you can use the method values, which returns a collection of values, and then use the in operator:</a:t>
            </a:r>
          </a:p>
          <a:p>
            <a:pPr lvl="1"/>
            <a:r>
              <a:rPr lang="en-US" sz="2400" dirty="0"/>
              <a:t>&gt;&gt;&gt; vals = eng2sp.values()</a:t>
            </a:r>
          </a:p>
          <a:p>
            <a:pPr lvl="1"/>
            <a:r>
              <a:rPr lang="en-US" sz="2400" dirty="0"/>
              <a:t>&gt;&gt;&gt; 'uno' in vals</a:t>
            </a:r>
          </a:p>
          <a:p>
            <a:pPr lvl="1"/>
            <a:r>
              <a:rPr lang="en-US" sz="2400" dirty="0"/>
              <a:t>True</a:t>
            </a:r>
          </a:p>
          <a:p>
            <a:r>
              <a:rPr lang="en-US" sz="2800" dirty="0"/>
              <a:t>The </a:t>
            </a:r>
            <a:r>
              <a:rPr lang="en-US" sz="2800" b="1" i="1" dirty="0"/>
              <a:t>in </a:t>
            </a:r>
            <a:r>
              <a:rPr lang="en-US" sz="2800" dirty="0"/>
              <a:t>operator uses different algorithms for lists and dictionaries. For lists, it searches the elements of the list in order.</a:t>
            </a:r>
          </a:p>
          <a:p>
            <a:r>
              <a:rPr lang="en-US" sz="2800" dirty="0"/>
              <a:t>As the list gets longer, the search time gets longer in direct proportion.</a:t>
            </a:r>
          </a:p>
          <a:p>
            <a:r>
              <a:rPr lang="en-US" sz="2800" dirty="0"/>
              <a:t>For dictionaries, Python uses an algorithm called a hashtable that has a remarkable property: the</a:t>
            </a:r>
            <a:r>
              <a:rPr lang="en-US" sz="2800" b="1" i="1" dirty="0"/>
              <a:t> in </a:t>
            </a:r>
            <a:r>
              <a:rPr lang="en-US" sz="2800" dirty="0"/>
              <a:t>operator takes about the same amount of time no matter how many items are in the dictionary.</a:t>
            </a:r>
          </a:p>
        </p:txBody>
      </p:sp>
    </p:spTree>
    <p:extLst>
      <p:ext uri="{BB962C8B-B14F-4D97-AF65-F5344CB8AC3E}">
        <p14:creationId xmlns:p14="http://schemas.microsoft.com/office/powerpoint/2010/main" val="4928270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7E2D-A4AD-B7D2-50E1-3EFFC34BADFA}"/>
              </a:ext>
            </a:extLst>
          </p:cNvPr>
          <p:cNvSpPr>
            <a:spLocks noGrp="1"/>
          </p:cNvSpPr>
          <p:nvPr>
            <p:ph type="title"/>
          </p:nvPr>
        </p:nvSpPr>
        <p:spPr>
          <a:xfrm>
            <a:off x="1066800" y="642594"/>
            <a:ext cx="10058400" cy="945574"/>
          </a:xfrm>
        </p:spPr>
        <p:txBody>
          <a:bodyPr/>
          <a:lstStyle/>
          <a:p>
            <a:r>
              <a:rPr lang="en-US" b="1" dirty="0"/>
              <a:t>Dictionary as a collection of counters</a:t>
            </a:r>
          </a:p>
        </p:txBody>
      </p:sp>
      <p:sp>
        <p:nvSpPr>
          <p:cNvPr id="3" name="Content Placeholder 2">
            <a:extLst>
              <a:ext uri="{FF2B5EF4-FFF2-40B4-BE49-F238E27FC236}">
                <a16:creationId xmlns:a16="http://schemas.microsoft.com/office/drawing/2014/main" id="{13026B5D-D534-E2E3-8F42-16B8D51E1D16}"/>
              </a:ext>
            </a:extLst>
          </p:cNvPr>
          <p:cNvSpPr>
            <a:spLocks noGrp="1"/>
          </p:cNvSpPr>
          <p:nvPr>
            <p:ph idx="1"/>
          </p:nvPr>
        </p:nvSpPr>
        <p:spPr>
          <a:xfrm>
            <a:off x="1066800" y="1588168"/>
            <a:ext cx="10058400" cy="4780548"/>
          </a:xfrm>
        </p:spPr>
        <p:txBody>
          <a:bodyPr>
            <a:normAutofit fontScale="85000" lnSpcReduction="10000"/>
          </a:bodyPr>
          <a:lstStyle/>
          <a:p>
            <a:r>
              <a:rPr lang="en-US" sz="3100" dirty="0"/>
              <a:t>Suppose you are given a string and you want to count how many times each letter appears. There are several ways you could do it:</a:t>
            </a:r>
          </a:p>
          <a:p>
            <a:pPr marL="731520" lvl="1" indent="-457200">
              <a:buFont typeface="+mj-lt"/>
              <a:buAutoNum type="arabicPeriod"/>
            </a:pPr>
            <a:r>
              <a:rPr lang="en-US" sz="2600" dirty="0"/>
              <a:t>You could create 26 variables, one for each letter of the alphabet. Then you could traverse the string and, for each character, increment the corresponding counter, probably using a chained conditional.</a:t>
            </a:r>
          </a:p>
          <a:p>
            <a:pPr marL="731520" lvl="1" indent="-457200">
              <a:buFont typeface="+mj-lt"/>
              <a:buAutoNum type="arabicPeriod"/>
            </a:pPr>
            <a:r>
              <a:rPr lang="en-US" sz="2600" dirty="0"/>
              <a:t>You could create a list with 26 elements. Then you could convert each character to a number (using the built-in function </a:t>
            </a:r>
            <a:r>
              <a:rPr lang="en-US" sz="2600" dirty="0" err="1"/>
              <a:t>ord</a:t>
            </a:r>
            <a:r>
              <a:rPr lang="en-US" sz="2600" dirty="0"/>
              <a:t>), use the number as an index into the list, and increment the appropriate counter.</a:t>
            </a:r>
          </a:p>
          <a:p>
            <a:pPr marL="731520" lvl="1" indent="-457200">
              <a:buFont typeface="+mj-lt"/>
              <a:buAutoNum type="arabicPeriod"/>
            </a:pPr>
            <a:r>
              <a:rPr lang="en-US" sz="2600" dirty="0"/>
              <a:t>You could create a dictionary with characters as keys and counters as the corresponding values. The first time you see a character, you would add an item to the dictionary. After that you would increment the value of an existing item.</a:t>
            </a:r>
          </a:p>
          <a:p>
            <a:endParaRPr lang="en-US" dirty="0"/>
          </a:p>
        </p:txBody>
      </p:sp>
    </p:spTree>
    <p:extLst>
      <p:ext uri="{BB962C8B-B14F-4D97-AF65-F5344CB8AC3E}">
        <p14:creationId xmlns:p14="http://schemas.microsoft.com/office/powerpoint/2010/main" val="11290686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AF3DC-42CA-1A10-F450-B5069EC1772E}"/>
              </a:ext>
            </a:extLst>
          </p:cNvPr>
          <p:cNvSpPr>
            <a:spLocks noGrp="1"/>
          </p:cNvSpPr>
          <p:nvPr>
            <p:ph idx="1"/>
          </p:nvPr>
        </p:nvSpPr>
        <p:spPr>
          <a:xfrm>
            <a:off x="1066800" y="417094"/>
            <a:ext cx="10058400" cy="5951621"/>
          </a:xfrm>
        </p:spPr>
        <p:txBody>
          <a:bodyPr>
            <a:normAutofit fontScale="92500" lnSpcReduction="10000"/>
          </a:bodyPr>
          <a:lstStyle/>
          <a:p>
            <a:r>
              <a:rPr lang="en-US" sz="2400" dirty="0"/>
              <a:t>Each of these options performs the same computation, but each of them implements that computation in a different way.</a:t>
            </a:r>
          </a:p>
          <a:p>
            <a:r>
              <a:rPr lang="en-US" sz="2400" dirty="0"/>
              <a:t>An implementation is a way of performing a computation; some implementations are better than others. For example, an advantage of the dictionary implementation is that we don’t have to know ahead of time which letters appear in the string and we only have to make room for the letters that do appear.</a:t>
            </a:r>
          </a:p>
          <a:p>
            <a:r>
              <a:rPr lang="en-US" sz="2400" dirty="0"/>
              <a:t>Here is what the code might look like:</a:t>
            </a:r>
          </a:p>
          <a:p>
            <a:pPr lvl="1"/>
            <a:r>
              <a:rPr lang="en-US" sz="2000" dirty="0"/>
              <a:t>def histogram(s):</a:t>
            </a:r>
          </a:p>
          <a:p>
            <a:pPr lvl="1"/>
            <a:r>
              <a:rPr lang="en-US" sz="2000" dirty="0"/>
              <a:t>d = dict()</a:t>
            </a:r>
          </a:p>
          <a:p>
            <a:pPr lvl="1"/>
            <a:r>
              <a:rPr lang="en-US" sz="2000" dirty="0"/>
              <a:t>for c in s:</a:t>
            </a:r>
          </a:p>
          <a:p>
            <a:pPr lvl="1"/>
            <a:r>
              <a:rPr lang="en-US" sz="2000" dirty="0"/>
              <a:t>if c not in d:</a:t>
            </a:r>
          </a:p>
          <a:p>
            <a:pPr lvl="1"/>
            <a:r>
              <a:rPr lang="en-US" sz="2000" dirty="0"/>
              <a:t>d[c] = 1</a:t>
            </a:r>
          </a:p>
          <a:p>
            <a:pPr lvl="1"/>
            <a:r>
              <a:rPr lang="en-US" sz="2000" dirty="0"/>
              <a:t>else:</a:t>
            </a:r>
          </a:p>
          <a:p>
            <a:pPr lvl="1"/>
            <a:r>
              <a:rPr lang="en-US" sz="2000" dirty="0"/>
              <a:t>d[c] += 1</a:t>
            </a:r>
          </a:p>
          <a:p>
            <a:pPr lvl="1"/>
            <a:r>
              <a:rPr lang="en-US" sz="2000" dirty="0"/>
              <a:t>return d </a:t>
            </a:r>
          </a:p>
        </p:txBody>
      </p:sp>
    </p:spTree>
    <p:extLst>
      <p:ext uri="{BB962C8B-B14F-4D97-AF65-F5344CB8AC3E}">
        <p14:creationId xmlns:p14="http://schemas.microsoft.com/office/powerpoint/2010/main" val="3347816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32B83-A731-2A8C-81A7-52FB0365901A}"/>
              </a:ext>
            </a:extLst>
          </p:cNvPr>
          <p:cNvSpPr>
            <a:spLocks noGrp="1"/>
          </p:cNvSpPr>
          <p:nvPr>
            <p:ph idx="1"/>
          </p:nvPr>
        </p:nvSpPr>
        <p:spPr>
          <a:xfrm>
            <a:off x="1066800" y="737937"/>
            <a:ext cx="10058400" cy="5390147"/>
          </a:xfrm>
        </p:spPr>
        <p:txBody>
          <a:bodyPr>
            <a:normAutofit fontScale="77500" lnSpcReduction="20000"/>
          </a:bodyPr>
          <a:lstStyle/>
          <a:p>
            <a:r>
              <a:rPr lang="en-US" sz="3300" dirty="0"/>
              <a:t>The name of the function is histogram, which is a statistical term for a collection of counters (or frequencies).</a:t>
            </a:r>
          </a:p>
          <a:p>
            <a:r>
              <a:rPr lang="en-US" sz="3300" dirty="0"/>
              <a:t>The first line of the function creates an empty dictionary. The for loop traverses the string. Each time through the loop, if the character c is not in the dictionary, we create a new item with key c and the initial value 1 (since we have seen this letter once). </a:t>
            </a:r>
          </a:p>
          <a:p>
            <a:r>
              <a:rPr lang="en-US" sz="3300" dirty="0"/>
              <a:t>If c is already in the dictionary we increment d[c]. Here’s how it works:</a:t>
            </a:r>
          </a:p>
          <a:p>
            <a:pPr lvl="1"/>
            <a:r>
              <a:rPr lang="en-US" sz="2800" dirty="0"/>
              <a:t>&gt;&gt;&gt; h = histogram('brontosaurus')</a:t>
            </a:r>
          </a:p>
          <a:p>
            <a:pPr lvl="1"/>
            <a:r>
              <a:rPr lang="en-US" sz="2800" dirty="0"/>
              <a:t>&gt;&gt;&gt; h</a:t>
            </a:r>
          </a:p>
          <a:p>
            <a:pPr lvl="1"/>
            <a:r>
              <a:rPr lang="en-US" sz="2800" dirty="0"/>
              <a:t>{'a': 1, 'b': 1, 'o': 2, 'n': 1, 's': 2, 'r': 2, 'u': 2, 't': 1}</a:t>
            </a:r>
          </a:p>
          <a:p>
            <a:r>
              <a:rPr lang="en-US" sz="3300" dirty="0"/>
              <a:t>The histogram indicates that the letters 'a' and 'b' appear once; 'o' appears twice, and so on.</a:t>
            </a:r>
          </a:p>
          <a:p>
            <a:endParaRPr lang="en-US" dirty="0"/>
          </a:p>
        </p:txBody>
      </p:sp>
    </p:spTree>
    <p:extLst>
      <p:ext uri="{BB962C8B-B14F-4D97-AF65-F5344CB8AC3E}">
        <p14:creationId xmlns:p14="http://schemas.microsoft.com/office/powerpoint/2010/main" val="3185661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596EE-7D33-D517-676C-666C6FCC14A9}"/>
              </a:ext>
            </a:extLst>
          </p:cNvPr>
          <p:cNvSpPr>
            <a:spLocks noGrp="1"/>
          </p:cNvSpPr>
          <p:nvPr>
            <p:ph idx="1"/>
          </p:nvPr>
        </p:nvSpPr>
        <p:spPr>
          <a:xfrm>
            <a:off x="1066800" y="962526"/>
            <a:ext cx="10058400" cy="4990218"/>
          </a:xfrm>
        </p:spPr>
        <p:txBody>
          <a:bodyPr>
            <a:normAutofit lnSpcReduction="10000"/>
          </a:bodyPr>
          <a:lstStyle/>
          <a:p>
            <a:r>
              <a:rPr lang="en-US" sz="2400" dirty="0"/>
              <a:t>Dictionaries have a method called get that takes a key and a default value. If the key appears in the dictionary, get returns the corresponding value; otherwise it returns the default value. For example:</a:t>
            </a:r>
          </a:p>
          <a:p>
            <a:pPr lvl="1"/>
            <a:r>
              <a:rPr lang="en-US" sz="2000" dirty="0"/>
              <a:t>&gt;&gt;&gt; h = histogram('a')</a:t>
            </a:r>
          </a:p>
          <a:p>
            <a:pPr lvl="1"/>
            <a:r>
              <a:rPr lang="en-US" sz="2000" dirty="0"/>
              <a:t>&gt;&gt;&gt; h</a:t>
            </a:r>
          </a:p>
          <a:p>
            <a:pPr lvl="1"/>
            <a:r>
              <a:rPr lang="en-US" sz="2000" dirty="0"/>
              <a:t>{'a': 1}</a:t>
            </a:r>
          </a:p>
          <a:p>
            <a:pPr lvl="1"/>
            <a:r>
              <a:rPr lang="en-US" sz="2000" dirty="0"/>
              <a:t>&gt;&gt;&gt; </a:t>
            </a:r>
            <a:r>
              <a:rPr lang="en-US" sz="2000" dirty="0" err="1"/>
              <a:t>h.get</a:t>
            </a:r>
            <a:r>
              <a:rPr lang="en-US" sz="2000" dirty="0"/>
              <a:t>('a', 0)</a:t>
            </a:r>
          </a:p>
          <a:p>
            <a:pPr lvl="1"/>
            <a:r>
              <a:rPr lang="en-US" sz="2000" dirty="0"/>
              <a:t>1</a:t>
            </a:r>
          </a:p>
          <a:p>
            <a:pPr lvl="1"/>
            <a:r>
              <a:rPr lang="en-US" sz="2000" dirty="0"/>
              <a:t>&gt;&gt;&gt; </a:t>
            </a:r>
            <a:r>
              <a:rPr lang="en-US" sz="2000" dirty="0" err="1"/>
              <a:t>h.get</a:t>
            </a:r>
            <a:r>
              <a:rPr lang="en-US" sz="2000" dirty="0"/>
              <a:t>('b', 0)</a:t>
            </a:r>
          </a:p>
          <a:p>
            <a:pPr lvl="1"/>
            <a:r>
              <a:rPr lang="en-US" sz="2000" dirty="0"/>
              <a:t>0</a:t>
            </a:r>
          </a:p>
          <a:p>
            <a:r>
              <a:rPr lang="en-US" sz="2400" dirty="0"/>
              <a:t>As an exercise, use get to write histogram more concisely. You should be able to eliminate the if statement.</a:t>
            </a:r>
          </a:p>
        </p:txBody>
      </p:sp>
    </p:spTree>
    <p:extLst>
      <p:ext uri="{BB962C8B-B14F-4D97-AF65-F5344CB8AC3E}">
        <p14:creationId xmlns:p14="http://schemas.microsoft.com/office/powerpoint/2010/main" val="31173152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9050-2F00-CC8B-0AD6-3A039690A9B6}"/>
              </a:ext>
            </a:extLst>
          </p:cNvPr>
          <p:cNvSpPr>
            <a:spLocks noGrp="1"/>
          </p:cNvSpPr>
          <p:nvPr>
            <p:ph type="title"/>
          </p:nvPr>
        </p:nvSpPr>
        <p:spPr>
          <a:xfrm>
            <a:off x="1066800" y="496637"/>
            <a:ext cx="10058400" cy="817238"/>
          </a:xfrm>
        </p:spPr>
        <p:txBody>
          <a:bodyPr/>
          <a:lstStyle/>
          <a:p>
            <a:r>
              <a:rPr lang="en-US" b="1" dirty="0"/>
              <a:t>Looping and dictionaries</a:t>
            </a:r>
          </a:p>
        </p:txBody>
      </p:sp>
      <p:sp>
        <p:nvSpPr>
          <p:cNvPr id="3" name="Content Placeholder 2">
            <a:extLst>
              <a:ext uri="{FF2B5EF4-FFF2-40B4-BE49-F238E27FC236}">
                <a16:creationId xmlns:a16="http://schemas.microsoft.com/office/drawing/2014/main" id="{CA7CEE79-8B89-372E-0636-8438D8267874}"/>
              </a:ext>
            </a:extLst>
          </p:cNvPr>
          <p:cNvSpPr>
            <a:spLocks noGrp="1"/>
          </p:cNvSpPr>
          <p:nvPr>
            <p:ph idx="1"/>
          </p:nvPr>
        </p:nvSpPr>
        <p:spPr>
          <a:xfrm>
            <a:off x="1066800" y="1313875"/>
            <a:ext cx="10058400" cy="5047488"/>
          </a:xfrm>
        </p:spPr>
        <p:txBody>
          <a:bodyPr>
            <a:normAutofit fontScale="92500" lnSpcReduction="10000"/>
          </a:bodyPr>
          <a:lstStyle/>
          <a:p>
            <a:r>
              <a:rPr lang="en-US" sz="2400" dirty="0"/>
              <a:t>If you use a dictionary in a for statement, it traverses the keys of the dictionary. For example, print_hist prints each key and the corresponding value:</a:t>
            </a:r>
          </a:p>
          <a:p>
            <a:pPr lvl="1"/>
            <a:r>
              <a:rPr lang="en-US" sz="2000" dirty="0"/>
              <a:t>def print_hist(h):</a:t>
            </a:r>
          </a:p>
          <a:p>
            <a:pPr lvl="1"/>
            <a:r>
              <a:rPr lang="en-US" sz="2000" dirty="0"/>
              <a:t>for c in h:</a:t>
            </a:r>
          </a:p>
          <a:p>
            <a:pPr lvl="1"/>
            <a:r>
              <a:rPr lang="en-US" sz="2000" dirty="0"/>
              <a:t>print(c, h[c])</a:t>
            </a:r>
          </a:p>
          <a:p>
            <a:r>
              <a:rPr lang="en-US" sz="2400" dirty="0"/>
              <a:t>Here’s what the output looks like:</a:t>
            </a:r>
          </a:p>
          <a:p>
            <a:pPr lvl="1"/>
            <a:r>
              <a:rPr lang="en-US" sz="2000" dirty="0"/>
              <a:t>&gt;&gt;&gt; h = histogram('parrot')</a:t>
            </a:r>
          </a:p>
          <a:p>
            <a:pPr lvl="1"/>
            <a:r>
              <a:rPr lang="en-US" sz="2000" dirty="0"/>
              <a:t>&gt;&gt;&gt; print_hist(h)</a:t>
            </a:r>
          </a:p>
          <a:p>
            <a:pPr lvl="1"/>
            <a:r>
              <a:rPr lang="en-US" sz="2000" dirty="0"/>
              <a:t>a 1</a:t>
            </a:r>
          </a:p>
          <a:p>
            <a:pPr lvl="1"/>
            <a:r>
              <a:rPr lang="en-US" sz="2000" dirty="0"/>
              <a:t>p 1</a:t>
            </a:r>
          </a:p>
          <a:p>
            <a:pPr lvl="1"/>
            <a:r>
              <a:rPr lang="en-US" sz="2000" dirty="0"/>
              <a:t>r 2</a:t>
            </a:r>
          </a:p>
          <a:p>
            <a:pPr lvl="1"/>
            <a:r>
              <a:rPr lang="en-US" sz="2000" dirty="0"/>
              <a:t>t 1</a:t>
            </a:r>
          </a:p>
          <a:p>
            <a:pPr lvl="1"/>
            <a:r>
              <a:rPr lang="en-US" sz="2000" dirty="0"/>
              <a:t>o 1</a:t>
            </a:r>
          </a:p>
        </p:txBody>
      </p:sp>
    </p:spTree>
    <p:extLst>
      <p:ext uri="{BB962C8B-B14F-4D97-AF65-F5344CB8AC3E}">
        <p14:creationId xmlns:p14="http://schemas.microsoft.com/office/powerpoint/2010/main" val="423838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81EFD634-81F0-47BC-F1A8-FDC270612229}"/>
              </a:ext>
            </a:extLst>
          </p:cNvPr>
          <p:cNvGraphicFramePr>
            <a:graphicFrameLocks noGrp="1"/>
          </p:cNvGraphicFramePr>
          <p:nvPr>
            <p:ph idx="1"/>
            <p:extLst>
              <p:ext uri="{D42A27DB-BD31-4B8C-83A1-F6EECF244321}">
                <p14:modId xmlns:p14="http://schemas.microsoft.com/office/powerpoint/2010/main" val="2701676973"/>
              </p:ext>
            </p:extLst>
          </p:nvPr>
        </p:nvGraphicFramePr>
        <p:xfrm>
          <a:off x="1066801" y="1410623"/>
          <a:ext cx="10058397" cy="5034280"/>
        </p:xfrm>
        <a:graphic>
          <a:graphicData uri="http://schemas.openxmlformats.org/drawingml/2006/table">
            <a:tbl>
              <a:tblPr firstRow="1" bandRow="1">
                <a:tableStyleId>{5C22544A-7EE6-4342-B048-85BDC9FD1C3A}</a:tableStyleId>
              </a:tblPr>
              <a:tblGrid>
                <a:gridCol w="1643149">
                  <a:extLst>
                    <a:ext uri="{9D8B030D-6E8A-4147-A177-3AD203B41FA5}">
                      <a16:colId xmlns:a16="http://schemas.microsoft.com/office/drawing/2014/main" val="1516952071"/>
                    </a:ext>
                  </a:extLst>
                </a:gridCol>
                <a:gridCol w="3956858">
                  <a:extLst>
                    <a:ext uri="{9D8B030D-6E8A-4147-A177-3AD203B41FA5}">
                      <a16:colId xmlns:a16="http://schemas.microsoft.com/office/drawing/2014/main" val="2663023188"/>
                    </a:ext>
                  </a:extLst>
                </a:gridCol>
                <a:gridCol w="4458390">
                  <a:extLst>
                    <a:ext uri="{9D8B030D-6E8A-4147-A177-3AD203B41FA5}">
                      <a16:colId xmlns:a16="http://schemas.microsoft.com/office/drawing/2014/main" val="4209147266"/>
                    </a:ext>
                  </a:extLst>
                </a:gridCol>
              </a:tblGrid>
              <a:tr h="370840">
                <a:tc>
                  <a:txBody>
                    <a:bodyPr/>
                    <a:lstStyle/>
                    <a:p>
                      <a:pPr fontAlgn="b"/>
                      <a:r>
                        <a:rPr lang="en-US" b="1">
                          <a:effectLst/>
                        </a:rPr>
                        <a:t>Feature</a:t>
                      </a:r>
                    </a:p>
                  </a:txBody>
                  <a:tcPr anchor="b"/>
                </a:tc>
                <a:tc>
                  <a:txBody>
                    <a:bodyPr/>
                    <a:lstStyle/>
                    <a:p>
                      <a:pPr fontAlgn="b"/>
                      <a:r>
                        <a:rPr lang="en-US" b="1">
                          <a:effectLst/>
                        </a:rPr>
                        <a:t>Natural Languages</a:t>
                      </a:r>
                    </a:p>
                  </a:txBody>
                  <a:tcPr anchor="b"/>
                </a:tc>
                <a:tc>
                  <a:txBody>
                    <a:bodyPr/>
                    <a:lstStyle/>
                    <a:p>
                      <a:pPr fontAlgn="b"/>
                      <a:r>
                        <a:rPr lang="en-US" b="1">
                          <a:effectLst/>
                        </a:rPr>
                        <a:t>Formal Languages</a:t>
                      </a:r>
                    </a:p>
                  </a:txBody>
                  <a:tcPr anchor="b"/>
                </a:tc>
                <a:extLst>
                  <a:ext uri="{0D108BD9-81ED-4DB2-BD59-A6C34878D82A}">
                    <a16:rowId xmlns:a16="http://schemas.microsoft.com/office/drawing/2014/main" val="1402411030"/>
                  </a:ext>
                </a:extLst>
              </a:tr>
              <a:tr h="370840">
                <a:tc>
                  <a:txBody>
                    <a:bodyPr/>
                    <a:lstStyle/>
                    <a:p>
                      <a:pPr fontAlgn="base"/>
                      <a:r>
                        <a:rPr lang="en-US">
                          <a:effectLst/>
                        </a:rPr>
                        <a:t>Ambiguity</a:t>
                      </a:r>
                    </a:p>
                  </a:txBody>
                  <a:tcPr anchor="ctr"/>
                </a:tc>
                <a:tc>
                  <a:txBody>
                    <a:bodyPr/>
                    <a:lstStyle/>
                    <a:p>
                      <a:pPr fontAlgn="base"/>
                      <a:r>
                        <a:rPr lang="en-US" dirty="0">
                          <a:effectLst/>
                        </a:rPr>
                        <a:t>Natural languages are often ambiguous and rely on context</a:t>
                      </a:r>
                    </a:p>
                  </a:txBody>
                  <a:tcPr anchor="ctr"/>
                </a:tc>
                <a:tc>
                  <a:txBody>
                    <a:bodyPr/>
                    <a:lstStyle/>
                    <a:p>
                      <a:pPr fontAlgn="base"/>
                      <a:r>
                        <a:rPr lang="en-US">
                          <a:effectLst/>
                        </a:rPr>
                        <a:t>Formal languages strive to be unambiguous with one meaning</a:t>
                      </a:r>
                    </a:p>
                  </a:txBody>
                  <a:tcPr anchor="ctr"/>
                </a:tc>
                <a:extLst>
                  <a:ext uri="{0D108BD9-81ED-4DB2-BD59-A6C34878D82A}">
                    <a16:rowId xmlns:a16="http://schemas.microsoft.com/office/drawing/2014/main" val="620216818"/>
                  </a:ext>
                </a:extLst>
              </a:tr>
              <a:tr h="370840">
                <a:tc>
                  <a:txBody>
                    <a:bodyPr/>
                    <a:lstStyle/>
                    <a:p>
                      <a:pPr fontAlgn="base"/>
                      <a:r>
                        <a:rPr lang="en-US" dirty="0">
                          <a:effectLst/>
                        </a:rPr>
                        <a:t>Redundancy</a:t>
                      </a:r>
                    </a:p>
                  </a:txBody>
                  <a:tcPr anchor="ctr"/>
                </a:tc>
                <a:tc>
                  <a:txBody>
                    <a:bodyPr/>
                    <a:lstStyle/>
                    <a:p>
                      <a:pPr fontAlgn="base"/>
                      <a:r>
                        <a:rPr lang="en-US">
                          <a:effectLst/>
                        </a:rPr>
                        <a:t>Natural languages employ redundancy to reduce misunderstandings and can be verbose</a:t>
                      </a:r>
                    </a:p>
                  </a:txBody>
                  <a:tcPr anchor="ctr"/>
                </a:tc>
                <a:tc>
                  <a:txBody>
                    <a:bodyPr/>
                    <a:lstStyle/>
                    <a:p>
                      <a:pPr fontAlgn="base"/>
                      <a:r>
                        <a:rPr lang="en-US">
                          <a:effectLst/>
                        </a:rPr>
                        <a:t>Formal languages are less redundant and more concise</a:t>
                      </a:r>
                    </a:p>
                  </a:txBody>
                  <a:tcPr anchor="ctr"/>
                </a:tc>
                <a:extLst>
                  <a:ext uri="{0D108BD9-81ED-4DB2-BD59-A6C34878D82A}">
                    <a16:rowId xmlns:a16="http://schemas.microsoft.com/office/drawing/2014/main" val="4152667965"/>
                  </a:ext>
                </a:extLst>
              </a:tr>
              <a:tr h="370840">
                <a:tc>
                  <a:txBody>
                    <a:bodyPr/>
                    <a:lstStyle/>
                    <a:p>
                      <a:pPr fontAlgn="base"/>
                      <a:r>
                        <a:rPr lang="en-US">
                          <a:effectLst/>
                        </a:rPr>
                        <a:t>Literalness</a:t>
                      </a:r>
                    </a:p>
                  </a:txBody>
                  <a:tcPr anchor="ctr"/>
                </a:tc>
                <a:tc>
                  <a:txBody>
                    <a:bodyPr/>
                    <a:lstStyle/>
                    <a:p>
                      <a:pPr fontAlgn="base"/>
                      <a:r>
                        <a:rPr lang="en-US">
                          <a:effectLst/>
                        </a:rPr>
                        <a:t>Natural languages use idioms and metaphors for expression</a:t>
                      </a:r>
                    </a:p>
                  </a:txBody>
                  <a:tcPr anchor="ctr"/>
                </a:tc>
                <a:tc>
                  <a:txBody>
                    <a:bodyPr/>
                    <a:lstStyle/>
                    <a:p>
                      <a:pPr fontAlgn="base"/>
                      <a:r>
                        <a:rPr lang="en-US">
                          <a:effectLst/>
                        </a:rPr>
                        <a:t>Formal languages convey literal meaning without metaphor</a:t>
                      </a:r>
                    </a:p>
                  </a:txBody>
                  <a:tcPr anchor="ctr"/>
                </a:tc>
                <a:extLst>
                  <a:ext uri="{0D108BD9-81ED-4DB2-BD59-A6C34878D82A}">
                    <a16:rowId xmlns:a16="http://schemas.microsoft.com/office/drawing/2014/main" val="2754651946"/>
                  </a:ext>
                </a:extLst>
              </a:tr>
              <a:tr h="370840">
                <a:tc>
                  <a:txBody>
                    <a:bodyPr/>
                    <a:lstStyle/>
                    <a:p>
                      <a:pPr fontAlgn="base"/>
                      <a:r>
                        <a:rPr lang="en-US">
                          <a:effectLst/>
                        </a:rPr>
                        <a:t>Readability</a:t>
                      </a:r>
                    </a:p>
                  </a:txBody>
                  <a:tcPr anchor="ctr"/>
                </a:tc>
                <a:tc>
                  <a:txBody>
                    <a:bodyPr/>
                    <a:lstStyle/>
                    <a:p>
                      <a:pPr fontAlgn="base"/>
                      <a:r>
                        <a:rPr lang="en-US">
                          <a:effectLst/>
                        </a:rPr>
                        <a:t>Natural languages are more fluent and easier to read</a:t>
                      </a:r>
                    </a:p>
                  </a:txBody>
                  <a:tcPr anchor="ctr"/>
                </a:tc>
                <a:tc>
                  <a:txBody>
                    <a:bodyPr/>
                    <a:lstStyle/>
                    <a:p>
                      <a:pPr fontAlgn="base"/>
                      <a:r>
                        <a:rPr lang="en-US">
                          <a:effectLst/>
                        </a:rPr>
                        <a:t>Formal languages require careful parsing and attention to detail</a:t>
                      </a:r>
                    </a:p>
                  </a:txBody>
                  <a:tcPr anchor="ctr"/>
                </a:tc>
                <a:extLst>
                  <a:ext uri="{0D108BD9-81ED-4DB2-BD59-A6C34878D82A}">
                    <a16:rowId xmlns:a16="http://schemas.microsoft.com/office/drawing/2014/main" val="2518098862"/>
                  </a:ext>
                </a:extLst>
              </a:tr>
              <a:tr h="370840">
                <a:tc>
                  <a:txBody>
                    <a:bodyPr/>
                    <a:lstStyle/>
                    <a:p>
                      <a:pPr fontAlgn="base"/>
                      <a:r>
                        <a:rPr lang="en-US">
                          <a:effectLst/>
                        </a:rPr>
                        <a:t>Structure</a:t>
                      </a:r>
                    </a:p>
                  </a:txBody>
                  <a:tcPr anchor="ctr"/>
                </a:tc>
                <a:tc>
                  <a:txBody>
                    <a:bodyPr/>
                    <a:lstStyle/>
                    <a:p>
                      <a:pPr fontAlgn="base"/>
                      <a:r>
                        <a:rPr lang="en-US">
                          <a:effectLst/>
                        </a:rPr>
                        <a:t>Natural languages follow linear reading from top to bottom, left to right</a:t>
                      </a:r>
                    </a:p>
                  </a:txBody>
                  <a:tcPr anchor="ctr"/>
                </a:tc>
                <a:tc>
                  <a:txBody>
                    <a:bodyPr/>
                    <a:lstStyle/>
                    <a:p>
                      <a:pPr fontAlgn="base"/>
                      <a:r>
                        <a:rPr lang="en-US">
                          <a:effectLst/>
                        </a:rPr>
                        <a:t>Formal languages may have non-linear structure, requiring parsing</a:t>
                      </a:r>
                    </a:p>
                  </a:txBody>
                  <a:tcPr anchor="ctr"/>
                </a:tc>
                <a:extLst>
                  <a:ext uri="{0D108BD9-81ED-4DB2-BD59-A6C34878D82A}">
                    <a16:rowId xmlns:a16="http://schemas.microsoft.com/office/drawing/2014/main" val="3301082510"/>
                  </a:ext>
                </a:extLst>
              </a:tr>
              <a:tr h="370840">
                <a:tc>
                  <a:txBody>
                    <a:bodyPr/>
                    <a:lstStyle/>
                    <a:p>
                      <a:pPr fontAlgn="base"/>
                      <a:r>
                        <a:rPr lang="en-US">
                          <a:effectLst/>
                        </a:rPr>
                        <a:t>Accuracy</a:t>
                      </a:r>
                    </a:p>
                  </a:txBody>
                  <a:tcPr anchor="ctr"/>
                </a:tc>
                <a:tc>
                  <a:txBody>
                    <a:bodyPr/>
                    <a:lstStyle/>
                    <a:p>
                      <a:pPr fontAlgn="base"/>
                      <a:r>
                        <a:rPr lang="en-US">
                          <a:effectLst/>
                        </a:rPr>
                        <a:t>Natural languages tolerate minor errors in spelling and punctuation</a:t>
                      </a:r>
                    </a:p>
                  </a:txBody>
                  <a:tcPr anchor="ctr"/>
                </a:tc>
                <a:tc>
                  <a:txBody>
                    <a:bodyPr/>
                    <a:lstStyle/>
                    <a:p>
                      <a:pPr fontAlgn="base"/>
                      <a:r>
                        <a:rPr lang="en-US" dirty="0">
                          <a:effectLst/>
                        </a:rPr>
                        <a:t>Formal languages require precision and small errors can be significant</a:t>
                      </a:r>
                    </a:p>
                  </a:txBody>
                  <a:tcPr anchor="ctr"/>
                </a:tc>
                <a:extLst>
                  <a:ext uri="{0D108BD9-81ED-4DB2-BD59-A6C34878D82A}">
                    <a16:rowId xmlns:a16="http://schemas.microsoft.com/office/drawing/2014/main" val="2972202581"/>
                  </a:ext>
                </a:extLst>
              </a:tr>
            </a:tbl>
          </a:graphicData>
        </a:graphic>
      </p:graphicFrame>
      <p:sp>
        <p:nvSpPr>
          <p:cNvPr id="12" name="TextBox 11">
            <a:extLst>
              <a:ext uri="{FF2B5EF4-FFF2-40B4-BE49-F238E27FC236}">
                <a16:creationId xmlns:a16="http://schemas.microsoft.com/office/drawing/2014/main" id="{424A5B24-AE8E-C763-AA16-7D99995210D3}"/>
              </a:ext>
            </a:extLst>
          </p:cNvPr>
          <p:cNvSpPr txBox="1"/>
          <p:nvPr/>
        </p:nvSpPr>
        <p:spPr>
          <a:xfrm>
            <a:off x="918557" y="487293"/>
            <a:ext cx="10206641" cy="923330"/>
          </a:xfrm>
          <a:prstGeom prst="rect">
            <a:avLst/>
          </a:prstGeom>
          <a:noFill/>
        </p:spPr>
        <p:txBody>
          <a:bodyPr wrap="square">
            <a:spAutoFit/>
          </a:bodyPr>
          <a:lstStyle/>
          <a:p>
            <a:r>
              <a:rPr lang="en-US" sz="1800" b="1" dirty="0"/>
              <a:t>Comparing formal and natural languages: </a:t>
            </a:r>
          </a:p>
          <a:p>
            <a:pPr marL="457200" indent="-457200">
              <a:buFont typeface="Arial" panose="020B0604020202020204" pitchFamily="34" charset="0"/>
              <a:buChar char="•"/>
            </a:pPr>
            <a:r>
              <a:rPr lang="en-US" sz="1800" dirty="0"/>
              <a:t>Although formal and natural languages have many features in common—tokens, structure, and syntax—there are some differences: </a:t>
            </a:r>
          </a:p>
        </p:txBody>
      </p:sp>
    </p:spTree>
    <p:extLst>
      <p:ext uri="{BB962C8B-B14F-4D97-AF65-F5344CB8AC3E}">
        <p14:creationId xmlns:p14="http://schemas.microsoft.com/office/powerpoint/2010/main" val="78431374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8CEBE-A131-0A28-4FCE-7899A22A46DE}"/>
              </a:ext>
            </a:extLst>
          </p:cNvPr>
          <p:cNvSpPr>
            <a:spLocks noGrp="1"/>
          </p:cNvSpPr>
          <p:nvPr>
            <p:ph idx="1"/>
          </p:nvPr>
        </p:nvSpPr>
        <p:spPr>
          <a:xfrm>
            <a:off x="1066800" y="1122947"/>
            <a:ext cx="10058400" cy="4829797"/>
          </a:xfrm>
        </p:spPr>
        <p:txBody>
          <a:bodyPr>
            <a:normAutofit/>
          </a:bodyPr>
          <a:lstStyle/>
          <a:p>
            <a:r>
              <a:rPr lang="en-US" sz="2800" dirty="0"/>
              <a:t>Again, the keys are in no particular order. To traverse the keys in sorted order, you can use the built-in function sorted:</a:t>
            </a:r>
          </a:p>
          <a:p>
            <a:pPr lvl="1"/>
            <a:r>
              <a:rPr lang="en-US" sz="2400" dirty="0"/>
              <a:t>&gt;&gt;&gt; for key in sorted(h):</a:t>
            </a:r>
          </a:p>
          <a:p>
            <a:pPr lvl="1"/>
            <a:r>
              <a:rPr lang="en-US" sz="2400" dirty="0"/>
              <a:t>... print(key, h[key])</a:t>
            </a:r>
          </a:p>
          <a:p>
            <a:pPr lvl="1"/>
            <a:r>
              <a:rPr lang="en-US" sz="2400" dirty="0"/>
              <a:t>a 1</a:t>
            </a:r>
          </a:p>
          <a:p>
            <a:pPr lvl="1"/>
            <a:r>
              <a:rPr lang="en-US" sz="2400" dirty="0"/>
              <a:t>o 1</a:t>
            </a:r>
          </a:p>
          <a:p>
            <a:pPr lvl="1"/>
            <a:r>
              <a:rPr lang="en-US" sz="2400" dirty="0"/>
              <a:t>p 1</a:t>
            </a:r>
          </a:p>
          <a:p>
            <a:pPr lvl="1"/>
            <a:r>
              <a:rPr lang="en-US" sz="2400" dirty="0"/>
              <a:t>r 2</a:t>
            </a:r>
          </a:p>
          <a:p>
            <a:pPr lvl="1"/>
            <a:r>
              <a:rPr lang="en-US" sz="2400" dirty="0"/>
              <a:t>t 1</a:t>
            </a:r>
          </a:p>
        </p:txBody>
      </p:sp>
    </p:spTree>
    <p:extLst>
      <p:ext uri="{BB962C8B-B14F-4D97-AF65-F5344CB8AC3E}">
        <p14:creationId xmlns:p14="http://schemas.microsoft.com/office/powerpoint/2010/main" val="8663917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C7E6-518D-1FD8-53A6-B5953A499749}"/>
              </a:ext>
            </a:extLst>
          </p:cNvPr>
          <p:cNvSpPr>
            <a:spLocks noGrp="1"/>
          </p:cNvSpPr>
          <p:nvPr>
            <p:ph type="title"/>
          </p:nvPr>
        </p:nvSpPr>
        <p:spPr>
          <a:xfrm>
            <a:off x="1066800" y="488616"/>
            <a:ext cx="10058400" cy="833280"/>
          </a:xfrm>
        </p:spPr>
        <p:txBody>
          <a:bodyPr/>
          <a:lstStyle/>
          <a:p>
            <a:r>
              <a:rPr lang="en-US" b="1" dirty="0"/>
              <a:t>Reverse lookup</a:t>
            </a:r>
          </a:p>
        </p:txBody>
      </p:sp>
      <p:sp>
        <p:nvSpPr>
          <p:cNvPr id="3" name="Content Placeholder 2">
            <a:extLst>
              <a:ext uri="{FF2B5EF4-FFF2-40B4-BE49-F238E27FC236}">
                <a16:creationId xmlns:a16="http://schemas.microsoft.com/office/drawing/2014/main" id="{994E474E-3972-9593-AB72-DA458E7A1A25}"/>
              </a:ext>
            </a:extLst>
          </p:cNvPr>
          <p:cNvSpPr>
            <a:spLocks noGrp="1"/>
          </p:cNvSpPr>
          <p:nvPr>
            <p:ph idx="1"/>
          </p:nvPr>
        </p:nvSpPr>
        <p:spPr>
          <a:xfrm>
            <a:off x="1066800" y="1321896"/>
            <a:ext cx="10058400" cy="5047488"/>
          </a:xfrm>
        </p:spPr>
        <p:txBody>
          <a:bodyPr>
            <a:normAutofit fontScale="92500" lnSpcReduction="10000"/>
          </a:bodyPr>
          <a:lstStyle/>
          <a:p>
            <a:r>
              <a:rPr lang="en-US" sz="2400" dirty="0"/>
              <a:t>Given a dictionary d and a key k, it is easy to find the corresponding value v = d[k]. This operation is called a lookup.</a:t>
            </a:r>
          </a:p>
          <a:p>
            <a:r>
              <a:rPr lang="en-US" sz="2400" dirty="0"/>
              <a:t>But what if you have v and you want to find k? You have two problems: </a:t>
            </a:r>
          </a:p>
          <a:p>
            <a:pPr lvl="1"/>
            <a:r>
              <a:rPr lang="en-US" sz="2200" dirty="0"/>
              <a:t>First, there might be more than one key that maps to the value v.  Depending on the application, you might be able to pick one, or you might have to make a list that contains all of them. </a:t>
            </a:r>
          </a:p>
          <a:p>
            <a:pPr lvl="1"/>
            <a:r>
              <a:rPr lang="en-US" sz="2200" dirty="0"/>
              <a:t>Second, there is no simple syntax to do a reverse lookup; you have to search. </a:t>
            </a:r>
          </a:p>
          <a:p>
            <a:r>
              <a:rPr lang="en-US" sz="2400" dirty="0"/>
              <a:t>Here is a function that takes a value and returns the first key that maps to that value:</a:t>
            </a:r>
          </a:p>
          <a:p>
            <a:pPr lvl="1"/>
            <a:r>
              <a:rPr lang="en-US" sz="2000" dirty="0"/>
              <a:t>def </a:t>
            </a:r>
            <a:r>
              <a:rPr lang="en-US" sz="2000" dirty="0" err="1"/>
              <a:t>reverse_lookup</a:t>
            </a:r>
            <a:r>
              <a:rPr lang="en-US" sz="2000" dirty="0"/>
              <a:t>(d, v):</a:t>
            </a:r>
          </a:p>
          <a:p>
            <a:pPr lvl="1"/>
            <a:r>
              <a:rPr lang="en-US" sz="2000" dirty="0"/>
              <a:t>for k in d:</a:t>
            </a:r>
          </a:p>
          <a:p>
            <a:pPr lvl="1"/>
            <a:r>
              <a:rPr lang="en-US" sz="2000" dirty="0"/>
              <a:t>if d[k] == v:</a:t>
            </a:r>
          </a:p>
          <a:p>
            <a:pPr lvl="1"/>
            <a:r>
              <a:rPr lang="en-US" sz="2000" dirty="0"/>
              <a:t>return k</a:t>
            </a:r>
          </a:p>
          <a:p>
            <a:pPr lvl="1"/>
            <a:r>
              <a:rPr lang="en-US" sz="2000" dirty="0"/>
              <a:t>raise LookupError()</a:t>
            </a:r>
          </a:p>
        </p:txBody>
      </p:sp>
    </p:spTree>
    <p:extLst>
      <p:ext uri="{BB962C8B-B14F-4D97-AF65-F5344CB8AC3E}">
        <p14:creationId xmlns:p14="http://schemas.microsoft.com/office/powerpoint/2010/main" val="35886141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221022-4876-08F4-4A91-84997B32224B}"/>
              </a:ext>
            </a:extLst>
          </p:cNvPr>
          <p:cNvSpPr>
            <a:spLocks noGrp="1"/>
          </p:cNvSpPr>
          <p:nvPr>
            <p:ph idx="1"/>
          </p:nvPr>
        </p:nvSpPr>
        <p:spPr>
          <a:xfrm>
            <a:off x="1066800" y="753979"/>
            <a:ext cx="10058400" cy="5518483"/>
          </a:xfrm>
        </p:spPr>
        <p:txBody>
          <a:bodyPr>
            <a:normAutofit/>
          </a:bodyPr>
          <a:lstStyle/>
          <a:p>
            <a:r>
              <a:rPr lang="en-US" sz="2800" dirty="0"/>
              <a:t>This function is yet another example of the search pattern, but it uses a feature we haven’t seen before, raise. </a:t>
            </a:r>
          </a:p>
          <a:p>
            <a:r>
              <a:rPr lang="en-US" sz="2800" dirty="0"/>
              <a:t>The raise statement causes an exception; in this case it causes a LookupError, which is a built-in exception used to indicate that a lookup operation failed.</a:t>
            </a:r>
          </a:p>
          <a:p>
            <a:r>
              <a:rPr lang="en-US" sz="2800" dirty="0"/>
              <a:t>If we get to the end of the loop, that means v doesn’t appear in the dictionary as a value, so we raise an exception.</a:t>
            </a:r>
          </a:p>
        </p:txBody>
      </p:sp>
    </p:spTree>
    <p:extLst>
      <p:ext uri="{BB962C8B-B14F-4D97-AF65-F5344CB8AC3E}">
        <p14:creationId xmlns:p14="http://schemas.microsoft.com/office/powerpoint/2010/main" val="3778609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CA3BC-3540-D6AF-3BAB-1CEAE2CA0C5A}"/>
              </a:ext>
            </a:extLst>
          </p:cNvPr>
          <p:cNvSpPr>
            <a:spLocks noGrp="1"/>
          </p:cNvSpPr>
          <p:nvPr>
            <p:ph idx="1"/>
          </p:nvPr>
        </p:nvSpPr>
        <p:spPr>
          <a:xfrm>
            <a:off x="1066800" y="689811"/>
            <a:ext cx="10058400" cy="5550568"/>
          </a:xfrm>
        </p:spPr>
        <p:txBody>
          <a:bodyPr>
            <a:normAutofit lnSpcReduction="10000"/>
          </a:bodyPr>
          <a:lstStyle/>
          <a:p>
            <a:r>
              <a:rPr lang="en-US" sz="2400" dirty="0"/>
              <a:t>Here is an example of a successful reverse lookup:</a:t>
            </a:r>
          </a:p>
          <a:p>
            <a:pPr lvl="1"/>
            <a:r>
              <a:rPr lang="en-US" sz="2000" dirty="0"/>
              <a:t>&gt;&gt;&gt; h = histogram('parrot')</a:t>
            </a:r>
          </a:p>
          <a:p>
            <a:pPr lvl="1"/>
            <a:r>
              <a:rPr lang="en-US" sz="2000" dirty="0"/>
              <a:t>&gt;&gt;&gt; key = reverse_lookup(h, 2)</a:t>
            </a:r>
          </a:p>
          <a:p>
            <a:pPr lvl="1"/>
            <a:r>
              <a:rPr lang="en-US" sz="2000" dirty="0"/>
              <a:t>&gt;&gt;&gt; key</a:t>
            </a:r>
          </a:p>
          <a:p>
            <a:pPr lvl="1"/>
            <a:r>
              <a:rPr lang="en-US" sz="2000" dirty="0"/>
              <a:t>'r'</a:t>
            </a:r>
          </a:p>
          <a:p>
            <a:r>
              <a:rPr lang="en-US" sz="2400" dirty="0"/>
              <a:t>And an unsuccessful one:</a:t>
            </a:r>
          </a:p>
          <a:p>
            <a:pPr lvl="1"/>
            <a:r>
              <a:rPr lang="en-US" sz="2000" dirty="0"/>
              <a:t>&gt;&gt;&gt; key = reverse_lookup(h, 3)</a:t>
            </a:r>
          </a:p>
          <a:p>
            <a:pPr lvl="1"/>
            <a:r>
              <a:rPr lang="en-US" sz="2000" dirty="0"/>
              <a:t>Traceback (most recent call last):</a:t>
            </a:r>
          </a:p>
          <a:p>
            <a:pPr lvl="1"/>
            <a:r>
              <a:rPr lang="en-US" sz="2000" dirty="0"/>
              <a:t>File "&lt;stdin&gt;", line 1, in &lt;module&gt;</a:t>
            </a:r>
          </a:p>
          <a:p>
            <a:pPr lvl="1"/>
            <a:r>
              <a:rPr lang="en-US" sz="2000" dirty="0"/>
              <a:t>File "&lt;stdin&gt;", line 5, in reverse_lookup</a:t>
            </a:r>
          </a:p>
          <a:p>
            <a:pPr lvl="1"/>
            <a:r>
              <a:rPr lang="en-US" sz="2000" dirty="0"/>
              <a:t>LookupError</a:t>
            </a:r>
          </a:p>
          <a:p>
            <a:r>
              <a:rPr lang="en-US" sz="2800" dirty="0"/>
              <a:t>The effect when you raise an exception is the same as when Python raises one: it prints a traceback and an error message.</a:t>
            </a:r>
          </a:p>
        </p:txBody>
      </p:sp>
    </p:spTree>
    <p:extLst>
      <p:ext uri="{BB962C8B-B14F-4D97-AF65-F5344CB8AC3E}">
        <p14:creationId xmlns:p14="http://schemas.microsoft.com/office/powerpoint/2010/main" val="27979504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865B8-1C29-1577-1333-1676736DDB0B}"/>
              </a:ext>
            </a:extLst>
          </p:cNvPr>
          <p:cNvSpPr>
            <a:spLocks noGrp="1"/>
          </p:cNvSpPr>
          <p:nvPr>
            <p:ph idx="1"/>
          </p:nvPr>
        </p:nvSpPr>
        <p:spPr>
          <a:xfrm>
            <a:off x="1066800" y="689811"/>
            <a:ext cx="10058400" cy="5598694"/>
          </a:xfrm>
        </p:spPr>
        <p:txBody>
          <a:bodyPr>
            <a:normAutofit lnSpcReduction="10000"/>
          </a:bodyPr>
          <a:lstStyle/>
          <a:p>
            <a:r>
              <a:rPr lang="en-US" sz="3200" dirty="0"/>
              <a:t>The raise statement can take a detailed error message as an optional argument. For example:</a:t>
            </a:r>
          </a:p>
          <a:p>
            <a:pPr lvl="1"/>
            <a:r>
              <a:rPr lang="en-US" sz="2800" dirty="0"/>
              <a:t>&gt;&gt;&gt; raise LookupError('value does not appear in the dictionary')</a:t>
            </a:r>
          </a:p>
          <a:p>
            <a:pPr lvl="1"/>
            <a:r>
              <a:rPr lang="en-US" sz="2800" dirty="0"/>
              <a:t>Traceback (most recent call last):</a:t>
            </a:r>
          </a:p>
          <a:p>
            <a:pPr lvl="1"/>
            <a:r>
              <a:rPr lang="en-US" sz="2800" dirty="0"/>
              <a:t>File "&lt;stdin&gt;", line 1, in ?</a:t>
            </a:r>
          </a:p>
          <a:p>
            <a:pPr lvl="1"/>
            <a:r>
              <a:rPr lang="en-US" sz="2800" dirty="0"/>
              <a:t>LookupError: value does not appear in the dictionary.</a:t>
            </a:r>
          </a:p>
          <a:p>
            <a:r>
              <a:rPr lang="en-US" sz="3200" dirty="0"/>
              <a:t>A reverse lookup is much slower than a forward lookup; if you have to do it often, or if the dictionary gets big, the performance of your program will suffer.</a:t>
            </a:r>
          </a:p>
        </p:txBody>
      </p:sp>
    </p:spTree>
    <p:extLst>
      <p:ext uri="{BB962C8B-B14F-4D97-AF65-F5344CB8AC3E}">
        <p14:creationId xmlns:p14="http://schemas.microsoft.com/office/powerpoint/2010/main" val="18704871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EE5E-2E1F-5DEB-2BBC-541A614E104E}"/>
              </a:ext>
            </a:extLst>
          </p:cNvPr>
          <p:cNvSpPr>
            <a:spLocks noGrp="1"/>
          </p:cNvSpPr>
          <p:nvPr>
            <p:ph type="title"/>
          </p:nvPr>
        </p:nvSpPr>
        <p:spPr>
          <a:xfrm>
            <a:off x="1066800" y="512680"/>
            <a:ext cx="10058400" cy="546100"/>
          </a:xfrm>
        </p:spPr>
        <p:txBody>
          <a:bodyPr>
            <a:normAutofit fontScale="90000"/>
          </a:bodyPr>
          <a:lstStyle/>
          <a:p>
            <a:r>
              <a:rPr lang="en-US" dirty="0"/>
              <a:t> </a:t>
            </a:r>
            <a:r>
              <a:rPr lang="en-US" b="1" dirty="0"/>
              <a:t>Dictionaries and lists</a:t>
            </a:r>
          </a:p>
        </p:txBody>
      </p:sp>
      <p:sp>
        <p:nvSpPr>
          <p:cNvPr id="3" name="Content Placeholder 2">
            <a:extLst>
              <a:ext uri="{FF2B5EF4-FFF2-40B4-BE49-F238E27FC236}">
                <a16:creationId xmlns:a16="http://schemas.microsoft.com/office/drawing/2014/main" id="{83EB58DB-BB70-5F66-2C66-4257B65525B7}"/>
              </a:ext>
            </a:extLst>
          </p:cNvPr>
          <p:cNvSpPr>
            <a:spLocks noGrp="1"/>
          </p:cNvSpPr>
          <p:nvPr>
            <p:ph idx="1"/>
          </p:nvPr>
        </p:nvSpPr>
        <p:spPr>
          <a:xfrm>
            <a:off x="1066800" y="1058781"/>
            <a:ext cx="10058400" cy="5286540"/>
          </a:xfrm>
        </p:spPr>
        <p:txBody>
          <a:bodyPr>
            <a:normAutofit fontScale="92500" lnSpcReduction="10000"/>
          </a:bodyPr>
          <a:lstStyle/>
          <a:p>
            <a:r>
              <a:rPr lang="en-US" sz="2400" dirty="0"/>
              <a:t>Lists can appear as values in a dictionary. For example, if you are given a dictionary that maps from letters to frequencies, you might want to invert it; that is, create a dictionary that maps from frequencies to letters. </a:t>
            </a:r>
          </a:p>
          <a:p>
            <a:r>
              <a:rPr lang="en-US" sz="2400" dirty="0"/>
              <a:t>Since there might be several letters with the same frequency, each value in the inverted dictionary should be a list of letters.</a:t>
            </a:r>
          </a:p>
          <a:p>
            <a:r>
              <a:rPr lang="en-US" sz="2400" dirty="0"/>
              <a:t>Here is a function that inverts a dictionary:</a:t>
            </a:r>
          </a:p>
          <a:p>
            <a:pPr lvl="1"/>
            <a:r>
              <a:rPr lang="en-US" sz="2000" dirty="0"/>
              <a:t>def invert_dict(d):</a:t>
            </a:r>
          </a:p>
          <a:p>
            <a:pPr lvl="1"/>
            <a:r>
              <a:rPr lang="en-US" sz="2000" dirty="0"/>
              <a:t>inverse = dict()</a:t>
            </a:r>
          </a:p>
          <a:p>
            <a:pPr lvl="1"/>
            <a:r>
              <a:rPr lang="en-US" sz="2000" dirty="0"/>
              <a:t>for key in d:</a:t>
            </a:r>
          </a:p>
          <a:p>
            <a:pPr lvl="1"/>
            <a:r>
              <a:rPr lang="en-US" sz="2000" dirty="0"/>
              <a:t>val = d[key]</a:t>
            </a:r>
          </a:p>
          <a:p>
            <a:pPr lvl="1"/>
            <a:r>
              <a:rPr lang="en-US" sz="2000" dirty="0"/>
              <a:t>if val not in inverse:</a:t>
            </a:r>
          </a:p>
          <a:p>
            <a:pPr lvl="1"/>
            <a:r>
              <a:rPr lang="en-US" sz="2000" dirty="0"/>
              <a:t>inverse[val] = [key]</a:t>
            </a:r>
          </a:p>
          <a:p>
            <a:pPr lvl="1"/>
            <a:r>
              <a:rPr lang="en-US" sz="2000" dirty="0"/>
              <a:t>else:</a:t>
            </a:r>
          </a:p>
          <a:p>
            <a:pPr lvl="1"/>
            <a:r>
              <a:rPr lang="en-US" sz="2000" dirty="0"/>
              <a:t>inverse[val].append(key)</a:t>
            </a:r>
          </a:p>
          <a:p>
            <a:pPr lvl="1"/>
            <a:r>
              <a:rPr lang="en-US" sz="2000" dirty="0"/>
              <a:t>return inverse</a:t>
            </a:r>
          </a:p>
        </p:txBody>
      </p:sp>
    </p:spTree>
    <p:extLst>
      <p:ext uri="{BB962C8B-B14F-4D97-AF65-F5344CB8AC3E}">
        <p14:creationId xmlns:p14="http://schemas.microsoft.com/office/powerpoint/2010/main" val="24682048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340F-8429-86ED-C91A-EBA66193D4E4}"/>
              </a:ext>
            </a:extLst>
          </p:cNvPr>
          <p:cNvSpPr>
            <a:spLocks noGrp="1"/>
          </p:cNvSpPr>
          <p:nvPr>
            <p:ph idx="1"/>
          </p:nvPr>
        </p:nvSpPr>
        <p:spPr>
          <a:xfrm>
            <a:off x="1066800" y="529389"/>
            <a:ext cx="10058400" cy="5871411"/>
          </a:xfrm>
        </p:spPr>
        <p:txBody>
          <a:bodyPr>
            <a:normAutofit fontScale="92500" lnSpcReduction="10000"/>
          </a:bodyPr>
          <a:lstStyle/>
          <a:p>
            <a:r>
              <a:rPr lang="en-US" sz="2400" dirty="0"/>
              <a:t>Each time through the loop, key gets a key from d and val gets the corresponding value.</a:t>
            </a:r>
          </a:p>
          <a:p>
            <a:r>
              <a:rPr lang="en-US" sz="2400" dirty="0"/>
              <a:t>If val is not in inverse, that means we haven’t seen it before, so we create a new item and initialize it with a singleton (a list that contains a single element). </a:t>
            </a:r>
          </a:p>
          <a:p>
            <a:r>
              <a:rPr lang="en-US" sz="2400" dirty="0"/>
              <a:t>Otherwise we have seen this value before, so we append the corresponding key to the list.</a:t>
            </a:r>
          </a:p>
          <a:p>
            <a:r>
              <a:rPr lang="en-US" sz="2400" dirty="0"/>
              <a:t>Here is an example:</a:t>
            </a:r>
          </a:p>
          <a:p>
            <a:pPr lvl="1"/>
            <a:r>
              <a:rPr lang="en-US" sz="2000" dirty="0"/>
              <a:t>&gt;&gt;&gt; hist = histogram('parrot')</a:t>
            </a:r>
          </a:p>
          <a:p>
            <a:pPr lvl="1"/>
            <a:r>
              <a:rPr lang="en-US" sz="2000" dirty="0"/>
              <a:t>&gt;&gt;&gt; hist</a:t>
            </a:r>
          </a:p>
          <a:p>
            <a:pPr lvl="1"/>
            <a:r>
              <a:rPr lang="en-US" sz="2000" dirty="0"/>
              <a:t>{'a': 1, 'p': 1, 'r': 2, 't': 1, 'o': 1}</a:t>
            </a:r>
          </a:p>
          <a:p>
            <a:pPr lvl="1"/>
            <a:r>
              <a:rPr lang="en-US" sz="2000" dirty="0"/>
              <a:t>&gt;&gt;&gt; inverse = invert_dict(hist)</a:t>
            </a:r>
          </a:p>
          <a:p>
            <a:pPr lvl="1"/>
            <a:r>
              <a:rPr lang="en-US" sz="2000" dirty="0"/>
              <a:t>&gt;&gt;&gt; inverse</a:t>
            </a:r>
          </a:p>
          <a:p>
            <a:pPr lvl="1"/>
            <a:r>
              <a:rPr lang="en-US" sz="2000" dirty="0"/>
              <a:t>{1: ['a', 'p', 't', 'o'], 2: ['r’]}</a:t>
            </a:r>
          </a:p>
          <a:p>
            <a:r>
              <a:rPr lang="en-US" sz="2400" dirty="0"/>
              <a:t>The figure shows a state diagram showing hist and inverse. </a:t>
            </a:r>
          </a:p>
        </p:txBody>
      </p:sp>
      <p:pic>
        <p:nvPicPr>
          <p:cNvPr id="5" name="Picture 4">
            <a:extLst>
              <a:ext uri="{FF2B5EF4-FFF2-40B4-BE49-F238E27FC236}">
                <a16:creationId xmlns:a16="http://schemas.microsoft.com/office/drawing/2014/main" id="{377EA917-623B-4E4D-4179-68B6B7DC8E9E}"/>
              </a:ext>
            </a:extLst>
          </p:cNvPr>
          <p:cNvPicPr>
            <a:picLocks noChangeAspect="1"/>
          </p:cNvPicPr>
          <p:nvPr/>
        </p:nvPicPr>
        <p:blipFill>
          <a:blip r:embed="rId2"/>
          <a:stretch>
            <a:fillRect/>
          </a:stretch>
        </p:blipFill>
        <p:spPr>
          <a:xfrm>
            <a:off x="5579173" y="2887599"/>
            <a:ext cx="5393627" cy="2839434"/>
          </a:xfrm>
          <a:prstGeom prst="rect">
            <a:avLst/>
          </a:prstGeom>
        </p:spPr>
      </p:pic>
    </p:spTree>
    <p:extLst>
      <p:ext uri="{BB962C8B-B14F-4D97-AF65-F5344CB8AC3E}">
        <p14:creationId xmlns:p14="http://schemas.microsoft.com/office/powerpoint/2010/main" val="9708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5E7BE-BB93-554D-1EA3-3718039824B5}"/>
              </a:ext>
            </a:extLst>
          </p:cNvPr>
          <p:cNvSpPr>
            <a:spLocks noGrp="1"/>
          </p:cNvSpPr>
          <p:nvPr>
            <p:ph idx="1"/>
          </p:nvPr>
        </p:nvSpPr>
        <p:spPr>
          <a:xfrm>
            <a:off x="1066800" y="481263"/>
            <a:ext cx="10058400" cy="5871411"/>
          </a:xfrm>
        </p:spPr>
        <p:txBody>
          <a:bodyPr>
            <a:normAutofit/>
          </a:bodyPr>
          <a:lstStyle/>
          <a:p>
            <a:r>
              <a:rPr lang="en-US" sz="2400" dirty="0"/>
              <a:t>Each time through the loop, key gets a key from d and val gets the corresponding value.</a:t>
            </a:r>
          </a:p>
          <a:p>
            <a:r>
              <a:rPr lang="en-US" sz="2400" dirty="0"/>
              <a:t>If val is not in inverse, that means we haven’t seen it before, so we create a new item and initialize it with a singleton (a list that contains a single element). </a:t>
            </a:r>
          </a:p>
          <a:p>
            <a:r>
              <a:rPr lang="en-US" sz="2400" dirty="0"/>
              <a:t>Otherwise we have seen this value before, so we append the corresponding key to the list.</a:t>
            </a:r>
          </a:p>
          <a:p>
            <a:r>
              <a:rPr lang="en-US" sz="2400" dirty="0"/>
              <a:t>Here is an example:</a:t>
            </a:r>
          </a:p>
          <a:p>
            <a:pPr lvl="1"/>
            <a:r>
              <a:rPr lang="en-US" sz="2000" dirty="0"/>
              <a:t>&gt;&gt;&gt; hist = histogram('parrot')</a:t>
            </a:r>
          </a:p>
          <a:p>
            <a:pPr lvl="1"/>
            <a:r>
              <a:rPr lang="en-US" sz="2000" dirty="0"/>
              <a:t>&gt;&gt;&gt; hist</a:t>
            </a:r>
          </a:p>
          <a:p>
            <a:pPr lvl="1"/>
            <a:r>
              <a:rPr lang="en-US" sz="2000" dirty="0"/>
              <a:t>{'a': 1, 'p': 1, 'r': 2, 't': 1, 'o': 1}</a:t>
            </a:r>
          </a:p>
          <a:p>
            <a:pPr lvl="1"/>
            <a:r>
              <a:rPr lang="en-US" sz="2000" dirty="0"/>
              <a:t>&gt;&gt;&gt; inverse = invert_dict(hist)</a:t>
            </a:r>
          </a:p>
          <a:p>
            <a:pPr lvl="1"/>
            <a:r>
              <a:rPr lang="en-US" sz="2000" dirty="0"/>
              <a:t>&gt;&gt;&gt; inverse</a:t>
            </a:r>
          </a:p>
          <a:p>
            <a:pPr lvl="1"/>
            <a:r>
              <a:rPr lang="en-US" sz="2000" dirty="0"/>
              <a:t>{1: ['a', 'p', 't', 'o'], 2: ['r']}</a:t>
            </a:r>
          </a:p>
        </p:txBody>
      </p:sp>
    </p:spTree>
    <p:extLst>
      <p:ext uri="{BB962C8B-B14F-4D97-AF65-F5344CB8AC3E}">
        <p14:creationId xmlns:p14="http://schemas.microsoft.com/office/powerpoint/2010/main" val="339925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472DDB-0AA2-3348-4F9C-5F16AE71E4C8}"/>
              </a:ext>
            </a:extLst>
          </p:cNvPr>
          <p:cNvSpPr>
            <a:spLocks noGrp="1"/>
          </p:cNvSpPr>
          <p:nvPr>
            <p:ph idx="1"/>
          </p:nvPr>
        </p:nvSpPr>
        <p:spPr>
          <a:xfrm>
            <a:off x="1066800" y="529389"/>
            <a:ext cx="10058400" cy="5855369"/>
          </a:xfrm>
        </p:spPr>
        <p:txBody>
          <a:bodyPr>
            <a:normAutofit/>
          </a:bodyPr>
          <a:lstStyle/>
          <a:p>
            <a:r>
              <a:rPr lang="en-US" sz="2400" dirty="0"/>
              <a:t>A dictionary is represented as a box with the type dict above it and the key-value pairs inside. If the values are integers, floats or strings, I draw them inside the box, but I usually draw lists outside the box, just to keep the diagram simple.</a:t>
            </a:r>
          </a:p>
          <a:p>
            <a:r>
              <a:rPr lang="en-US" sz="2400" dirty="0"/>
              <a:t>Lists can be values in a dictionary, as this example shows, but they cannot be keys. Here’s what happens if you try:</a:t>
            </a:r>
          </a:p>
          <a:p>
            <a:pPr lvl="1"/>
            <a:r>
              <a:rPr lang="en-US" sz="2000" dirty="0"/>
              <a:t>&gt;&gt;&gt; t = [1, 2, 3]</a:t>
            </a:r>
          </a:p>
          <a:p>
            <a:pPr lvl="1"/>
            <a:r>
              <a:rPr lang="en-US" sz="2000" dirty="0"/>
              <a:t>&gt;&gt;&gt; d = dict()</a:t>
            </a:r>
          </a:p>
          <a:p>
            <a:pPr lvl="1"/>
            <a:r>
              <a:rPr lang="en-US" sz="2000" dirty="0"/>
              <a:t>&gt;&gt;&gt; d[t] = 'oops'</a:t>
            </a:r>
          </a:p>
          <a:p>
            <a:pPr lvl="1"/>
            <a:r>
              <a:rPr lang="en-US" sz="2000" dirty="0"/>
              <a:t>Traceback (most recent call last):</a:t>
            </a:r>
          </a:p>
          <a:p>
            <a:pPr lvl="1"/>
            <a:r>
              <a:rPr lang="en-US" sz="2000" dirty="0"/>
              <a:t>File "&lt;stdin&gt;", line 1, in ?</a:t>
            </a:r>
          </a:p>
          <a:p>
            <a:pPr lvl="1"/>
            <a:r>
              <a:rPr lang="en-US" sz="2000" dirty="0"/>
              <a:t>TypeError: list objects are unhashable</a:t>
            </a:r>
          </a:p>
          <a:p>
            <a:r>
              <a:rPr lang="en-US" sz="2400" dirty="0"/>
              <a:t>I mentioned earlier that a dictionary is implemented using a hashtable and that means that the keys have to be hashable.</a:t>
            </a:r>
          </a:p>
        </p:txBody>
      </p:sp>
    </p:spTree>
    <p:extLst>
      <p:ext uri="{BB962C8B-B14F-4D97-AF65-F5344CB8AC3E}">
        <p14:creationId xmlns:p14="http://schemas.microsoft.com/office/powerpoint/2010/main" val="17824629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5608E-CDB3-E7A3-46B3-8AE095DFFED0}"/>
              </a:ext>
            </a:extLst>
          </p:cNvPr>
          <p:cNvSpPr>
            <a:spLocks noGrp="1"/>
          </p:cNvSpPr>
          <p:nvPr>
            <p:ph idx="1"/>
          </p:nvPr>
        </p:nvSpPr>
        <p:spPr>
          <a:xfrm>
            <a:off x="1066800" y="561473"/>
            <a:ext cx="10058400" cy="5759115"/>
          </a:xfrm>
        </p:spPr>
        <p:txBody>
          <a:bodyPr>
            <a:normAutofit fontScale="92500" lnSpcReduction="20000"/>
          </a:bodyPr>
          <a:lstStyle/>
          <a:p>
            <a:r>
              <a:rPr lang="en-US" sz="2800" dirty="0"/>
              <a:t>A hash is a function that takes a value (of any kind) and returns an integer. Dictionaries use these integers, called hash values, to store and look up key-value pairs.</a:t>
            </a:r>
          </a:p>
          <a:p>
            <a:r>
              <a:rPr lang="en-US" sz="2800" dirty="0"/>
              <a:t>This system works fine if the keys are immutable. But if the keys are mutable, like lists, bad things happen. For example, when you create a key-value pair, Python hashes the key and stores it in the corresponding location.</a:t>
            </a:r>
          </a:p>
          <a:p>
            <a:r>
              <a:rPr lang="en-US" sz="2800" dirty="0"/>
              <a:t>If you modify the key and then hash it again, it would go to a different location. In that case you might have two entries for the same key, or you might not be able to find a key. Either way, the dictionary wouldn’t work correctly.</a:t>
            </a:r>
          </a:p>
          <a:p>
            <a:r>
              <a:rPr lang="en-US" sz="2800" dirty="0"/>
              <a:t>That’s why keys have to be hashable, and why mutable types like lists aren’t. The simplest way to get around this limitation is to use tuples.</a:t>
            </a:r>
          </a:p>
        </p:txBody>
      </p:sp>
    </p:spTree>
    <p:extLst>
      <p:ext uri="{BB962C8B-B14F-4D97-AF65-F5344CB8AC3E}">
        <p14:creationId xmlns:p14="http://schemas.microsoft.com/office/powerpoint/2010/main" val="331761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0378-BBE4-9357-D043-AAFF7611BE7E}"/>
              </a:ext>
            </a:extLst>
          </p:cNvPr>
          <p:cNvSpPr>
            <a:spLocks noGrp="1"/>
          </p:cNvSpPr>
          <p:nvPr>
            <p:ph type="title"/>
          </p:nvPr>
        </p:nvSpPr>
        <p:spPr>
          <a:xfrm>
            <a:off x="1066800" y="503345"/>
            <a:ext cx="10058400" cy="803821"/>
          </a:xfrm>
        </p:spPr>
        <p:txBody>
          <a:bodyPr/>
          <a:lstStyle/>
          <a:p>
            <a:r>
              <a:rPr lang="en-US" b="1" dirty="0"/>
              <a:t>Glossary</a:t>
            </a:r>
          </a:p>
        </p:txBody>
      </p:sp>
      <p:sp>
        <p:nvSpPr>
          <p:cNvPr id="3" name="Content Placeholder 2">
            <a:extLst>
              <a:ext uri="{FF2B5EF4-FFF2-40B4-BE49-F238E27FC236}">
                <a16:creationId xmlns:a16="http://schemas.microsoft.com/office/drawing/2014/main" id="{D0A37058-9FBC-FED2-0F66-F48756237481}"/>
              </a:ext>
            </a:extLst>
          </p:cNvPr>
          <p:cNvSpPr>
            <a:spLocks noGrp="1"/>
          </p:cNvSpPr>
          <p:nvPr>
            <p:ph idx="1"/>
          </p:nvPr>
        </p:nvSpPr>
        <p:spPr>
          <a:xfrm>
            <a:off x="1066800" y="1307166"/>
            <a:ext cx="10058400" cy="4645578"/>
          </a:xfrm>
        </p:spPr>
        <p:txBody>
          <a:bodyPr>
            <a:normAutofit/>
          </a:bodyPr>
          <a:lstStyle/>
          <a:p>
            <a:r>
              <a:rPr lang="en-US" b="1" dirty="0"/>
              <a:t>problem solving: </a:t>
            </a:r>
            <a:r>
              <a:rPr lang="en-US" dirty="0"/>
              <a:t>The process of formulating a problem, finding a solution, and expressing it.</a:t>
            </a:r>
          </a:p>
          <a:p>
            <a:r>
              <a:rPr lang="en-US" b="1" dirty="0"/>
              <a:t>high-level language: </a:t>
            </a:r>
            <a:r>
              <a:rPr lang="en-US" dirty="0"/>
              <a:t>A programming language like Python that is designed to be easy for humans to read and write.</a:t>
            </a:r>
          </a:p>
          <a:p>
            <a:r>
              <a:rPr lang="en-US" b="1" dirty="0"/>
              <a:t>low-level language: </a:t>
            </a:r>
            <a:r>
              <a:rPr lang="en-US" dirty="0"/>
              <a:t>A programming language that is designed to be easy for a computer to run; also called “machine language” or “assembly language”.</a:t>
            </a:r>
          </a:p>
          <a:p>
            <a:r>
              <a:rPr lang="en-US" b="1" dirty="0"/>
              <a:t>portability: </a:t>
            </a:r>
            <a:r>
              <a:rPr lang="en-US" dirty="0"/>
              <a:t>A property of a program that can run on more than one kind of computer.</a:t>
            </a:r>
          </a:p>
          <a:p>
            <a:r>
              <a:rPr lang="en-US" b="1" dirty="0"/>
              <a:t>interpreter: </a:t>
            </a:r>
            <a:r>
              <a:rPr lang="en-US" dirty="0"/>
              <a:t>A program that reads another program and executes it</a:t>
            </a:r>
          </a:p>
          <a:p>
            <a:r>
              <a:rPr lang="en-US" b="1" dirty="0"/>
              <a:t>prompt: </a:t>
            </a:r>
            <a:r>
              <a:rPr lang="en-US" dirty="0"/>
              <a:t>Characters displayed by the interpreter to indicate that it is ready to take input from the user.</a:t>
            </a:r>
          </a:p>
          <a:p>
            <a:r>
              <a:rPr lang="en-US" b="1" dirty="0"/>
              <a:t>program: </a:t>
            </a:r>
            <a:r>
              <a:rPr lang="en-US" dirty="0"/>
              <a:t>A set of instructions that specifies a computation.</a:t>
            </a:r>
          </a:p>
          <a:p>
            <a:r>
              <a:rPr lang="en-US" b="1" dirty="0"/>
              <a:t>print statement: </a:t>
            </a:r>
            <a:r>
              <a:rPr lang="en-US" dirty="0"/>
              <a:t>An instruction that causes the Python interpreter to display a value on the screen.</a:t>
            </a:r>
          </a:p>
          <a:p>
            <a:r>
              <a:rPr lang="en-US" b="1" dirty="0"/>
              <a:t>operator: </a:t>
            </a:r>
            <a:r>
              <a:rPr lang="en-US" dirty="0"/>
              <a:t>A special symbol that represents a simple computation like addition, multiplication, or string concatenation.</a:t>
            </a:r>
          </a:p>
          <a:p>
            <a:r>
              <a:rPr lang="en-US" b="1" dirty="0"/>
              <a:t>value: </a:t>
            </a:r>
            <a:r>
              <a:rPr lang="en-US" dirty="0"/>
              <a:t>One of the basic units of data, like a number or string, that a program manipulates.</a:t>
            </a:r>
          </a:p>
        </p:txBody>
      </p:sp>
    </p:spTree>
    <p:extLst>
      <p:ext uri="{BB962C8B-B14F-4D97-AF65-F5344CB8AC3E}">
        <p14:creationId xmlns:p14="http://schemas.microsoft.com/office/powerpoint/2010/main" val="253924252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79BE-7CF3-0D17-3F04-632CBD1C3489}"/>
              </a:ext>
            </a:extLst>
          </p:cNvPr>
          <p:cNvSpPr>
            <a:spLocks noGrp="1"/>
          </p:cNvSpPr>
          <p:nvPr>
            <p:ph type="title"/>
          </p:nvPr>
        </p:nvSpPr>
        <p:spPr>
          <a:xfrm>
            <a:off x="1066800" y="642594"/>
            <a:ext cx="10058400" cy="865364"/>
          </a:xfrm>
        </p:spPr>
        <p:txBody>
          <a:bodyPr/>
          <a:lstStyle/>
          <a:p>
            <a:r>
              <a:rPr lang="en-US" dirty="0"/>
              <a:t> </a:t>
            </a:r>
            <a:r>
              <a:rPr lang="en-US" b="1" dirty="0"/>
              <a:t>Memos</a:t>
            </a:r>
          </a:p>
        </p:txBody>
      </p:sp>
      <p:sp>
        <p:nvSpPr>
          <p:cNvPr id="3" name="Content Placeholder 2">
            <a:extLst>
              <a:ext uri="{FF2B5EF4-FFF2-40B4-BE49-F238E27FC236}">
                <a16:creationId xmlns:a16="http://schemas.microsoft.com/office/drawing/2014/main" id="{935E1F3A-5393-8F2C-26B4-2230BC7995D8}"/>
              </a:ext>
            </a:extLst>
          </p:cNvPr>
          <p:cNvSpPr>
            <a:spLocks noGrp="1"/>
          </p:cNvSpPr>
          <p:nvPr>
            <p:ph idx="1"/>
          </p:nvPr>
        </p:nvSpPr>
        <p:spPr>
          <a:xfrm>
            <a:off x="1066800" y="1806241"/>
            <a:ext cx="6344653" cy="3245518"/>
          </a:xfrm>
        </p:spPr>
        <p:txBody>
          <a:bodyPr>
            <a:normAutofit/>
          </a:bodyPr>
          <a:lstStyle/>
          <a:p>
            <a:r>
              <a:rPr lang="en-US" sz="2800" dirty="0"/>
              <a:t>If you played with the fibonacci function you might have noticed that the bigger the argument you provide, the longer the function takes to run. Furthermore, the run time increases quickly.</a:t>
            </a:r>
          </a:p>
        </p:txBody>
      </p:sp>
      <p:pic>
        <p:nvPicPr>
          <p:cNvPr id="5" name="Picture 4">
            <a:extLst>
              <a:ext uri="{FF2B5EF4-FFF2-40B4-BE49-F238E27FC236}">
                <a16:creationId xmlns:a16="http://schemas.microsoft.com/office/drawing/2014/main" id="{D175BECE-67D5-A2CA-2762-C151755749E6}"/>
              </a:ext>
            </a:extLst>
          </p:cNvPr>
          <p:cNvPicPr>
            <a:picLocks noChangeAspect="1"/>
          </p:cNvPicPr>
          <p:nvPr/>
        </p:nvPicPr>
        <p:blipFill>
          <a:blip r:embed="rId2"/>
          <a:stretch>
            <a:fillRect/>
          </a:stretch>
        </p:blipFill>
        <p:spPr>
          <a:xfrm>
            <a:off x="7411453" y="1503947"/>
            <a:ext cx="3985486" cy="3522928"/>
          </a:xfrm>
          <a:prstGeom prst="rect">
            <a:avLst/>
          </a:prstGeom>
        </p:spPr>
      </p:pic>
      <p:sp>
        <p:nvSpPr>
          <p:cNvPr id="7" name="TextBox 6">
            <a:extLst>
              <a:ext uri="{FF2B5EF4-FFF2-40B4-BE49-F238E27FC236}">
                <a16:creationId xmlns:a16="http://schemas.microsoft.com/office/drawing/2014/main" id="{EEC1CFC3-F37B-0131-2527-5A58FE8C8628}"/>
              </a:ext>
            </a:extLst>
          </p:cNvPr>
          <p:cNvSpPr txBox="1"/>
          <p:nvPr/>
        </p:nvSpPr>
        <p:spPr>
          <a:xfrm>
            <a:off x="1191126" y="5026875"/>
            <a:ext cx="9934074" cy="954107"/>
          </a:xfrm>
          <a:prstGeom prst="rect">
            <a:avLst/>
          </a:prstGeom>
          <a:noFill/>
        </p:spPr>
        <p:txBody>
          <a:bodyPr wrap="square">
            <a:spAutoFit/>
          </a:bodyPr>
          <a:lstStyle/>
          <a:p>
            <a:pPr marL="285750" indent="-285750">
              <a:buFont typeface="Courier New" panose="02070309020205020404" pitchFamily="49" charset="0"/>
              <a:buChar char="o"/>
            </a:pPr>
            <a:r>
              <a:rPr lang="en-US" sz="2800" dirty="0"/>
              <a:t>To understand why, consider the figure below, which shows the call graph for fibonacci with n=4:</a:t>
            </a:r>
          </a:p>
        </p:txBody>
      </p:sp>
    </p:spTree>
    <p:extLst>
      <p:ext uri="{BB962C8B-B14F-4D97-AF65-F5344CB8AC3E}">
        <p14:creationId xmlns:p14="http://schemas.microsoft.com/office/powerpoint/2010/main" val="38947755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A8DD0E-1B70-49E2-2DCA-ECD131284359}"/>
              </a:ext>
            </a:extLst>
          </p:cNvPr>
          <p:cNvSpPr>
            <a:spLocks noGrp="1"/>
          </p:cNvSpPr>
          <p:nvPr>
            <p:ph idx="1"/>
          </p:nvPr>
        </p:nvSpPr>
        <p:spPr>
          <a:xfrm>
            <a:off x="1066800" y="946484"/>
            <a:ext cx="10058400" cy="5006260"/>
          </a:xfrm>
        </p:spPr>
        <p:txBody>
          <a:bodyPr>
            <a:normAutofit fontScale="92500"/>
          </a:bodyPr>
          <a:lstStyle/>
          <a:p>
            <a:r>
              <a:rPr lang="en-US" sz="2800" dirty="0"/>
              <a:t>A call graph shows a set of function frames, with lines connecting each frame to the frames of the functions it calls. </a:t>
            </a:r>
          </a:p>
          <a:p>
            <a:r>
              <a:rPr lang="en-US" sz="2800" dirty="0"/>
              <a:t>At the top of the graph, fibonacci with n=4 calls fibonacci with n=3 and n=2. In turn, fibonacci with n=3 calls fibonacci with n=2 and n=1. And so on.</a:t>
            </a:r>
          </a:p>
          <a:p>
            <a:r>
              <a:rPr lang="en-US" sz="2800" dirty="0"/>
              <a:t>Count how many times fibonacci(0) and fibonacci(1) are called. This is an inefficient solution to the problem, and it gets worse as the argument gets bigger.</a:t>
            </a:r>
          </a:p>
          <a:p>
            <a:r>
              <a:rPr lang="en-US" sz="2800" dirty="0"/>
              <a:t>One solution is to keep track of values that have already been computed by storing them in a dictionary.</a:t>
            </a:r>
          </a:p>
          <a:p>
            <a:endParaRPr lang="en-US" dirty="0"/>
          </a:p>
        </p:txBody>
      </p:sp>
    </p:spTree>
    <p:extLst>
      <p:ext uri="{BB962C8B-B14F-4D97-AF65-F5344CB8AC3E}">
        <p14:creationId xmlns:p14="http://schemas.microsoft.com/office/powerpoint/2010/main" val="5967657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01322-6803-C3AF-5419-B7755F27AB6C}"/>
              </a:ext>
            </a:extLst>
          </p:cNvPr>
          <p:cNvSpPr>
            <a:spLocks noGrp="1"/>
          </p:cNvSpPr>
          <p:nvPr>
            <p:ph idx="1"/>
          </p:nvPr>
        </p:nvSpPr>
        <p:spPr>
          <a:xfrm>
            <a:off x="1066800" y="866274"/>
            <a:ext cx="10058400" cy="5213684"/>
          </a:xfrm>
        </p:spPr>
        <p:txBody>
          <a:bodyPr>
            <a:normAutofit fontScale="92500" lnSpcReduction="20000"/>
          </a:bodyPr>
          <a:lstStyle/>
          <a:p>
            <a:r>
              <a:rPr lang="en-US" sz="2800" dirty="0"/>
              <a:t>A previously computed value that is stored for later use is called a memo.</a:t>
            </a:r>
          </a:p>
          <a:p>
            <a:r>
              <a:rPr lang="en-US" sz="2800" dirty="0"/>
              <a:t>Here is a “memoized” version of fibonacci:</a:t>
            </a:r>
          </a:p>
          <a:p>
            <a:pPr lvl="1"/>
            <a:r>
              <a:rPr lang="en-US" sz="2400" dirty="0"/>
              <a:t>known = {0:0, 1:1}</a:t>
            </a:r>
          </a:p>
          <a:p>
            <a:pPr lvl="1"/>
            <a:r>
              <a:rPr lang="en-US" sz="2400" dirty="0"/>
              <a:t>def fibonacci(n):</a:t>
            </a:r>
          </a:p>
          <a:p>
            <a:pPr lvl="1"/>
            <a:r>
              <a:rPr lang="en-US" sz="2400" dirty="0"/>
              <a:t>if n in known:</a:t>
            </a:r>
          </a:p>
          <a:p>
            <a:pPr lvl="1"/>
            <a:r>
              <a:rPr lang="en-US" sz="2400" dirty="0"/>
              <a:t>return known[n]</a:t>
            </a:r>
          </a:p>
          <a:p>
            <a:pPr lvl="1"/>
            <a:r>
              <a:rPr lang="en-US" sz="2400" dirty="0"/>
              <a:t>res = fibonacci(n-1) + fibonacci(n-2)</a:t>
            </a:r>
          </a:p>
          <a:p>
            <a:pPr lvl="1"/>
            <a:r>
              <a:rPr lang="en-US" sz="2400" dirty="0"/>
              <a:t>known[n] = res</a:t>
            </a:r>
          </a:p>
          <a:p>
            <a:pPr lvl="1"/>
            <a:r>
              <a:rPr lang="en-US" sz="2400" dirty="0"/>
              <a:t>return res</a:t>
            </a:r>
          </a:p>
          <a:p>
            <a:r>
              <a:rPr lang="en-US" sz="2800" dirty="0"/>
              <a:t>known is a dictionary that keeps track of the Fibonacci numbers we already know. </a:t>
            </a:r>
            <a:r>
              <a:rPr lang="en-US" sz="2800"/>
              <a:t>It starts with </a:t>
            </a:r>
            <a:r>
              <a:rPr lang="en-US" sz="2800" dirty="0"/>
              <a:t>two items: 0 maps to 0 and 1 maps </a:t>
            </a:r>
            <a:r>
              <a:rPr lang="en-US" sz="2800"/>
              <a:t>to 1.</a:t>
            </a:r>
            <a:endParaRPr lang="en-US" sz="2800" dirty="0"/>
          </a:p>
        </p:txBody>
      </p:sp>
    </p:spTree>
    <p:extLst>
      <p:ext uri="{BB962C8B-B14F-4D97-AF65-F5344CB8AC3E}">
        <p14:creationId xmlns:p14="http://schemas.microsoft.com/office/powerpoint/2010/main" val="14424525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16366-EC7D-5ED9-9349-CBD5F65EB79C}"/>
              </a:ext>
            </a:extLst>
          </p:cNvPr>
          <p:cNvSpPr>
            <a:spLocks noGrp="1"/>
          </p:cNvSpPr>
          <p:nvPr>
            <p:ph idx="1"/>
          </p:nvPr>
        </p:nvSpPr>
        <p:spPr>
          <a:xfrm>
            <a:off x="1066800" y="1504188"/>
            <a:ext cx="10058400" cy="3849624"/>
          </a:xfrm>
        </p:spPr>
        <p:txBody>
          <a:bodyPr>
            <a:normAutofit/>
          </a:bodyPr>
          <a:lstStyle/>
          <a:p>
            <a:r>
              <a:rPr lang="en-US" sz="2800" dirty="0"/>
              <a:t>Whenever fibonacci is called, it checks known. If the result is already there, it can return immediately. Otherwise it has to compute the new value, add it to the dictionary, and return it.</a:t>
            </a:r>
          </a:p>
          <a:p>
            <a:r>
              <a:rPr lang="en-US" sz="2800" dirty="0"/>
              <a:t>If you run this version of fibonacci and compare it with the original, you will find that it is much faster.</a:t>
            </a:r>
          </a:p>
        </p:txBody>
      </p:sp>
    </p:spTree>
    <p:extLst>
      <p:ext uri="{BB962C8B-B14F-4D97-AF65-F5344CB8AC3E}">
        <p14:creationId xmlns:p14="http://schemas.microsoft.com/office/powerpoint/2010/main" val="13260990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67E42-51B8-238D-FF10-567E01DB0639}"/>
              </a:ext>
            </a:extLst>
          </p:cNvPr>
          <p:cNvSpPr>
            <a:spLocks noGrp="1"/>
          </p:cNvSpPr>
          <p:nvPr>
            <p:ph type="title"/>
          </p:nvPr>
        </p:nvSpPr>
        <p:spPr>
          <a:xfrm>
            <a:off x="1066800" y="498215"/>
            <a:ext cx="10058400" cy="704943"/>
          </a:xfrm>
        </p:spPr>
        <p:txBody>
          <a:bodyPr/>
          <a:lstStyle/>
          <a:p>
            <a:r>
              <a:rPr lang="en-US" b="1" dirty="0"/>
              <a:t>Global variables</a:t>
            </a:r>
          </a:p>
        </p:txBody>
      </p:sp>
      <p:sp>
        <p:nvSpPr>
          <p:cNvPr id="3" name="Content Placeholder 2">
            <a:extLst>
              <a:ext uri="{FF2B5EF4-FFF2-40B4-BE49-F238E27FC236}">
                <a16:creationId xmlns:a16="http://schemas.microsoft.com/office/drawing/2014/main" id="{BC81F545-6E2D-8B27-32E0-41AB91963E21}"/>
              </a:ext>
            </a:extLst>
          </p:cNvPr>
          <p:cNvSpPr>
            <a:spLocks noGrp="1"/>
          </p:cNvSpPr>
          <p:nvPr>
            <p:ph idx="1"/>
          </p:nvPr>
        </p:nvSpPr>
        <p:spPr>
          <a:xfrm>
            <a:off x="1066800" y="1203157"/>
            <a:ext cx="10058400" cy="5156628"/>
          </a:xfrm>
        </p:spPr>
        <p:txBody>
          <a:bodyPr>
            <a:normAutofit fontScale="92500"/>
          </a:bodyPr>
          <a:lstStyle/>
          <a:p>
            <a:r>
              <a:rPr lang="en-US" sz="2400" dirty="0"/>
              <a:t>In the previous example, known is created outside the function, so it belongs to the special frame called __main__. Variables in __main__ are sometimes called global because they can be accessed from any function. </a:t>
            </a:r>
          </a:p>
          <a:p>
            <a:r>
              <a:rPr lang="en-US" sz="2400" dirty="0"/>
              <a:t>Unlike local variables, which disappear when their function ends, global variables persist from one function call to the next. </a:t>
            </a:r>
          </a:p>
          <a:p>
            <a:r>
              <a:rPr lang="en-US" sz="2400" dirty="0"/>
              <a:t>It is common to use global variables for flags; that is, Boolean variables that indicate (“flag”) whether a condition is true. For example, some programs use a flag named verbose to control the level of detail in the output:</a:t>
            </a:r>
          </a:p>
          <a:p>
            <a:pPr lvl="1"/>
            <a:r>
              <a:rPr lang="en-US" sz="2000" dirty="0"/>
              <a:t>verbose = True</a:t>
            </a:r>
          </a:p>
          <a:p>
            <a:pPr lvl="1"/>
            <a:r>
              <a:rPr lang="en-US" sz="2000" dirty="0"/>
              <a:t>def example1():</a:t>
            </a:r>
          </a:p>
          <a:p>
            <a:pPr lvl="1"/>
            <a:r>
              <a:rPr lang="en-US" sz="2000" dirty="0"/>
              <a:t>if verbose:</a:t>
            </a:r>
          </a:p>
          <a:p>
            <a:pPr lvl="1"/>
            <a:r>
              <a:rPr lang="en-US" sz="2000" dirty="0"/>
              <a:t>print('Running example1')</a:t>
            </a:r>
          </a:p>
        </p:txBody>
      </p:sp>
    </p:spTree>
    <p:extLst>
      <p:ext uri="{BB962C8B-B14F-4D97-AF65-F5344CB8AC3E}">
        <p14:creationId xmlns:p14="http://schemas.microsoft.com/office/powerpoint/2010/main" val="24133137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6030A9-317B-8CD2-9B7A-74BAA61F9D90}"/>
              </a:ext>
            </a:extLst>
          </p:cNvPr>
          <p:cNvSpPr>
            <a:spLocks noGrp="1"/>
          </p:cNvSpPr>
          <p:nvPr>
            <p:ph idx="1"/>
          </p:nvPr>
        </p:nvSpPr>
        <p:spPr>
          <a:xfrm>
            <a:off x="1066800" y="737937"/>
            <a:ext cx="10058400" cy="5630779"/>
          </a:xfrm>
        </p:spPr>
        <p:txBody>
          <a:bodyPr>
            <a:normAutofit fontScale="92500" lnSpcReduction="10000"/>
          </a:bodyPr>
          <a:lstStyle/>
          <a:p>
            <a:r>
              <a:rPr lang="en-US" sz="2400" dirty="0"/>
              <a:t>If you try to reassign a global variable, you might be surprised. The following example is supposed to keep track of whether the function has been called:</a:t>
            </a:r>
          </a:p>
          <a:p>
            <a:pPr lvl="1"/>
            <a:r>
              <a:rPr lang="en-US" sz="1800" dirty="0" err="1"/>
              <a:t>been_called</a:t>
            </a:r>
            <a:r>
              <a:rPr lang="en-US" sz="1800" dirty="0"/>
              <a:t> = False</a:t>
            </a:r>
          </a:p>
          <a:p>
            <a:pPr lvl="1"/>
            <a:r>
              <a:rPr lang="en-US" sz="1800" dirty="0"/>
              <a:t>def example2():</a:t>
            </a:r>
          </a:p>
          <a:p>
            <a:pPr lvl="1"/>
            <a:r>
              <a:rPr lang="en-US" sz="1800" dirty="0"/>
              <a:t>been_called = True # WRONG</a:t>
            </a:r>
          </a:p>
          <a:p>
            <a:r>
              <a:rPr lang="en-US" sz="2400" dirty="0"/>
              <a:t>But if you run it you will see that the value of been_called doesn’t change. The problem is that example2 creates a new local variable named been_called. </a:t>
            </a:r>
          </a:p>
          <a:p>
            <a:r>
              <a:rPr lang="en-US" sz="2400" dirty="0"/>
              <a:t>The local variable goes away when the function ends, and has no effect on the global variable.</a:t>
            </a:r>
          </a:p>
          <a:p>
            <a:r>
              <a:rPr lang="en-US" sz="2400" dirty="0"/>
              <a:t>To reassign a global variable inside a function you have to declare the global variable before you use it:</a:t>
            </a:r>
          </a:p>
          <a:p>
            <a:pPr lvl="1"/>
            <a:r>
              <a:rPr lang="en-US" sz="1800" dirty="0"/>
              <a:t>been_called = False</a:t>
            </a:r>
          </a:p>
          <a:p>
            <a:pPr lvl="1"/>
            <a:r>
              <a:rPr lang="en-US" sz="1800" dirty="0"/>
              <a:t>def example2():</a:t>
            </a:r>
          </a:p>
          <a:p>
            <a:pPr lvl="1"/>
            <a:r>
              <a:rPr lang="en-US" sz="1800" dirty="0"/>
              <a:t>global been_called</a:t>
            </a:r>
          </a:p>
          <a:p>
            <a:pPr lvl="1"/>
            <a:r>
              <a:rPr lang="en-US" sz="1800" dirty="0"/>
              <a:t>been_called = True</a:t>
            </a:r>
          </a:p>
        </p:txBody>
      </p:sp>
    </p:spTree>
    <p:extLst>
      <p:ext uri="{BB962C8B-B14F-4D97-AF65-F5344CB8AC3E}">
        <p14:creationId xmlns:p14="http://schemas.microsoft.com/office/powerpoint/2010/main" val="23244660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D82FF-7EE3-01DA-9104-C8A1E82D7569}"/>
              </a:ext>
            </a:extLst>
          </p:cNvPr>
          <p:cNvSpPr>
            <a:spLocks noGrp="1"/>
          </p:cNvSpPr>
          <p:nvPr>
            <p:ph idx="1"/>
          </p:nvPr>
        </p:nvSpPr>
        <p:spPr>
          <a:xfrm>
            <a:off x="1066800" y="545433"/>
            <a:ext cx="10058400" cy="5759114"/>
          </a:xfrm>
        </p:spPr>
        <p:txBody>
          <a:bodyPr>
            <a:normAutofit lnSpcReduction="10000"/>
          </a:bodyPr>
          <a:lstStyle/>
          <a:p>
            <a:r>
              <a:rPr lang="en-US" sz="2400" dirty="0"/>
              <a:t>The global statement tells the interpreter something like, “In this function, when I say been_called, I mean the global variable; don’t create a local one.”</a:t>
            </a:r>
          </a:p>
          <a:p>
            <a:r>
              <a:rPr lang="en-US" sz="2400" dirty="0"/>
              <a:t>Here’s an example that tries to update a global variable:</a:t>
            </a:r>
          </a:p>
          <a:p>
            <a:pPr lvl="1"/>
            <a:r>
              <a:rPr lang="en-US" sz="2000" dirty="0"/>
              <a:t>count = 0</a:t>
            </a:r>
          </a:p>
          <a:p>
            <a:pPr lvl="1"/>
            <a:r>
              <a:rPr lang="en-US" sz="2000" dirty="0"/>
              <a:t>def example3():</a:t>
            </a:r>
          </a:p>
          <a:p>
            <a:pPr lvl="1"/>
            <a:r>
              <a:rPr lang="en-US" sz="2000" dirty="0"/>
              <a:t>count = count + 1 # WRONG</a:t>
            </a:r>
          </a:p>
          <a:p>
            <a:r>
              <a:rPr lang="en-US" sz="2200" dirty="0"/>
              <a:t>If you run it you get:</a:t>
            </a:r>
          </a:p>
          <a:p>
            <a:r>
              <a:rPr lang="en-US" sz="2400" dirty="0"/>
              <a:t>UnboundLocalError: local variable 'count' referenced before assignment Python assumes that count is local, and under that assumption you are reading it before writing it. The solution, again, is to declare count global.</a:t>
            </a:r>
          </a:p>
          <a:p>
            <a:pPr lvl="1"/>
            <a:r>
              <a:rPr lang="en-US" sz="2000" dirty="0"/>
              <a:t>def example3():</a:t>
            </a:r>
          </a:p>
          <a:p>
            <a:pPr lvl="1"/>
            <a:r>
              <a:rPr lang="en-US" sz="2000" dirty="0"/>
              <a:t>global count</a:t>
            </a:r>
          </a:p>
          <a:p>
            <a:pPr lvl="1"/>
            <a:r>
              <a:rPr lang="en-US" sz="2000" dirty="0"/>
              <a:t>count += 1</a:t>
            </a:r>
          </a:p>
        </p:txBody>
      </p:sp>
    </p:spTree>
    <p:extLst>
      <p:ext uri="{BB962C8B-B14F-4D97-AF65-F5344CB8AC3E}">
        <p14:creationId xmlns:p14="http://schemas.microsoft.com/office/powerpoint/2010/main" val="7074809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28C94-452B-06F1-E818-9ECA428EE76F}"/>
              </a:ext>
            </a:extLst>
          </p:cNvPr>
          <p:cNvSpPr>
            <a:spLocks noGrp="1"/>
          </p:cNvSpPr>
          <p:nvPr>
            <p:ph idx="1"/>
          </p:nvPr>
        </p:nvSpPr>
        <p:spPr>
          <a:xfrm>
            <a:off x="1066800" y="641683"/>
            <a:ext cx="10058400" cy="5614737"/>
          </a:xfrm>
        </p:spPr>
        <p:txBody>
          <a:bodyPr>
            <a:normAutofit fontScale="77500" lnSpcReduction="20000"/>
          </a:bodyPr>
          <a:lstStyle/>
          <a:p>
            <a:r>
              <a:rPr lang="en-US" sz="3600" dirty="0"/>
              <a:t>If a global variable refers to a mutable value, you can modify the value without declaring the variable:</a:t>
            </a:r>
          </a:p>
          <a:p>
            <a:pPr lvl="1"/>
            <a:r>
              <a:rPr lang="en-US" sz="3100" dirty="0"/>
              <a:t>known = {0:0, 1:1}</a:t>
            </a:r>
          </a:p>
          <a:p>
            <a:pPr lvl="1"/>
            <a:r>
              <a:rPr lang="en-US" sz="3100" dirty="0"/>
              <a:t>def example4():</a:t>
            </a:r>
          </a:p>
          <a:p>
            <a:pPr lvl="1"/>
            <a:r>
              <a:rPr lang="en-US" sz="3100" dirty="0"/>
              <a:t>known[2] = 1</a:t>
            </a:r>
          </a:p>
          <a:p>
            <a:r>
              <a:rPr lang="en-US" sz="3600" dirty="0"/>
              <a:t>So you can add, remove and replace elements of a global list or dictionary, but if you want to reassign the variable, you have to declare it:</a:t>
            </a:r>
          </a:p>
          <a:p>
            <a:pPr lvl="1"/>
            <a:r>
              <a:rPr lang="en-US" sz="3100" dirty="0"/>
              <a:t>def example5():</a:t>
            </a:r>
          </a:p>
          <a:p>
            <a:pPr lvl="1"/>
            <a:r>
              <a:rPr lang="en-US" sz="3100" dirty="0"/>
              <a:t>global known</a:t>
            </a:r>
          </a:p>
          <a:p>
            <a:pPr lvl="1"/>
            <a:r>
              <a:rPr lang="en-US" sz="3100" dirty="0"/>
              <a:t>known = dict()</a:t>
            </a:r>
          </a:p>
          <a:p>
            <a:r>
              <a:rPr lang="en-US" sz="3600" dirty="0"/>
              <a:t>Global variables can be useful, but if you have a lot of them, and you modify them frequently, they can make programs hard to debug.</a:t>
            </a:r>
          </a:p>
          <a:p>
            <a:endParaRPr lang="en-US" dirty="0"/>
          </a:p>
        </p:txBody>
      </p:sp>
    </p:spTree>
    <p:extLst>
      <p:ext uri="{BB962C8B-B14F-4D97-AF65-F5344CB8AC3E}">
        <p14:creationId xmlns:p14="http://schemas.microsoft.com/office/powerpoint/2010/main" val="40717739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A5D2-9D7C-4D07-FCD4-4ACF4AC68090}"/>
              </a:ext>
            </a:extLst>
          </p:cNvPr>
          <p:cNvSpPr>
            <a:spLocks noGrp="1"/>
          </p:cNvSpPr>
          <p:nvPr>
            <p:ph type="title"/>
          </p:nvPr>
        </p:nvSpPr>
        <p:spPr>
          <a:xfrm>
            <a:off x="1066800" y="642594"/>
            <a:ext cx="10058400" cy="704943"/>
          </a:xfrm>
        </p:spPr>
        <p:txBody>
          <a:bodyPr/>
          <a:lstStyle/>
          <a:p>
            <a:r>
              <a:rPr lang="en-US" dirty="0"/>
              <a:t>Tuples</a:t>
            </a:r>
          </a:p>
        </p:txBody>
      </p:sp>
      <p:sp>
        <p:nvSpPr>
          <p:cNvPr id="3" name="Content Placeholder 2">
            <a:extLst>
              <a:ext uri="{FF2B5EF4-FFF2-40B4-BE49-F238E27FC236}">
                <a16:creationId xmlns:a16="http://schemas.microsoft.com/office/drawing/2014/main" id="{2E1276EB-5E18-B853-C8F9-40C2E35172CD}"/>
              </a:ext>
            </a:extLst>
          </p:cNvPr>
          <p:cNvSpPr>
            <a:spLocks noGrp="1"/>
          </p:cNvSpPr>
          <p:nvPr>
            <p:ph idx="1"/>
          </p:nvPr>
        </p:nvSpPr>
        <p:spPr>
          <a:xfrm>
            <a:off x="1066800" y="1347537"/>
            <a:ext cx="10058400" cy="5069305"/>
          </a:xfrm>
        </p:spPr>
        <p:txBody>
          <a:bodyPr>
            <a:normAutofit fontScale="85000" lnSpcReduction="20000"/>
          </a:bodyPr>
          <a:lstStyle/>
          <a:p>
            <a:pPr marL="0" indent="0">
              <a:buNone/>
            </a:pPr>
            <a:r>
              <a:rPr lang="en-US" sz="2800" b="1" dirty="0"/>
              <a:t>Tuples are immutable</a:t>
            </a:r>
          </a:p>
          <a:p>
            <a:r>
              <a:rPr lang="en-US" sz="2800" dirty="0"/>
              <a:t>A tuple is a sequence of values. The values can be any type, and they are indexed by integers, so in that respect tuples are a lot like lists. The important difference is that tuples are immutable.</a:t>
            </a:r>
          </a:p>
          <a:p>
            <a:r>
              <a:rPr lang="en-US" sz="2800" dirty="0"/>
              <a:t>Syntactically, a tuple is a comma-separated list of values:</a:t>
            </a:r>
          </a:p>
          <a:p>
            <a:pPr lvl="1"/>
            <a:r>
              <a:rPr lang="en-US" sz="2400" dirty="0"/>
              <a:t>&gt;&gt;&gt; t = 'a', 'b', 'c', 'd', 'e'</a:t>
            </a:r>
          </a:p>
          <a:p>
            <a:r>
              <a:rPr lang="en-US" sz="2800" dirty="0"/>
              <a:t>Although it is not necessary, it is common to enclose tuples in parentheses:</a:t>
            </a:r>
          </a:p>
          <a:p>
            <a:pPr lvl="1"/>
            <a:r>
              <a:rPr lang="en-US" sz="2400" dirty="0"/>
              <a:t>&gt;&gt;&gt; t = ('a', 'b', 'c', 'd', 'e')</a:t>
            </a:r>
          </a:p>
          <a:p>
            <a:r>
              <a:rPr lang="en-US" sz="2800" dirty="0"/>
              <a:t>To create a tuple with a single element, you have to include a final comma:</a:t>
            </a:r>
          </a:p>
          <a:p>
            <a:pPr lvl="1"/>
            <a:r>
              <a:rPr lang="en-US" sz="2400" dirty="0"/>
              <a:t>&gt;&gt;&gt; t1 = 'a',</a:t>
            </a:r>
          </a:p>
          <a:p>
            <a:pPr lvl="1"/>
            <a:r>
              <a:rPr lang="en-US" sz="2400" dirty="0"/>
              <a:t>&gt;&gt;&gt; type(t1)</a:t>
            </a:r>
          </a:p>
          <a:p>
            <a:pPr lvl="1"/>
            <a:r>
              <a:rPr lang="en-US" sz="2400" dirty="0"/>
              <a:t>&lt;class 'tuple'&gt;</a:t>
            </a:r>
          </a:p>
          <a:p>
            <a:endParaRPr lang="en-US" dirty="0"/>
          </a:p>
        </p:txBody>
      </p:sp>
    </p:spTree>
    <p:extLst>
      <p:ext uri="{BB962C8B-B14F-4D97-AF65-F5344CB8AC3E}">
        <p14:creationId xmlns:p14="http://schemas.microsoft.com/office/powerpoint/2010/main" val="386184249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95240C-791B-E03F-DC7E-877821D58CA1}"/>
              </a:ext>
            </a:extLst>
          </p:cNvPr>
          <p:cNvSpPr>
            <a:spLocks noGrp="1"/>
          </p:cNvSpPr>
          <p:nvPr>
            <p:ph idx="1"/>
          </p:nvPr>
        </p:nvSpPr>
        <p:spPr>
          <a:xfrm>
            <a:off x="1066800" y="449179"/>
            <a:ext cx="10058400" cy="5871410"/>
          </a:xfrm>
        </p:spPr>
        <p:txBody>
          <a:bodyPr>
            <a:normAutofit/>
          </a:bodyPr>
          <a:lstStyle/>
          <a:p>
            <a:r>
              <a:rPr lang="en-US" sz="2400" dirty="0"/>
              <a:t>A value in parentheses is not a tuple:</a:t>
            </a:r>
          </a:p>
          <a:p>
            <a:pPr lvl="1"/>
            <a:r>
              <a:rPr lang="en-US" sz="2000" dirty="0"/>
              <a:t>&gt;&gt;&gt; t2 = ('a')</a:t>
            </a:r>
          </a:p>
          <a:p>
            <a:pPr lvl="1"/>
            <a:r>
              <a:rPr lang="en-US" sz="2000" dirty="0"/>
              <a:t>&gt;&gt;&gt; type(t2)</a:t>
            </a:r>
          </a:p>
          <a:p>
            <a:pPr lvl="1"/>
            <a:r>
              <a:rPr lang="en-US" sz="2000" dirty="0"/>
              <a:t>&lt;class 'str'&gt;</a:t>
            </a:r>
          </a:p>
          <a:p>
            <a:r>
              <a:rPr lang="en-US" sz="2400" dirty="0"/>
              <a:t>Another way to create a tuple is the built-in function tuple. With no argument, it creates an empty tuple:</a:t>
            </a:r>
          </a:p>
          <a:p>
            <a:pPr lvl="1"/>
            <a:r>
              <a:rPr lang="en-US" sz="2000" dirty="0"/>
              <a:t>&gt;&gt;&gt; t = tuple()</a:t>
            </a:r>
          </a:p>
          <a:p>
            <a:pPr lvl="1"/>
            <a:r>
              <a:rPr lang="en-US" sz="2000" dirty="0"/>
              <a:t>&gt;&gt;&gt; t</a:t>
            </a:r>
          </a:p>
          <a:p>
            <a:pPr lvl="1"/>
            <a:r>
              <a:rPr lang="en-US" sz="2000" dirty="0"/>
              <a:t>()</a:t>
            </a:r>
          </a:p>
          <a:p>
            <a:r>
              <a:rPr lang="en-US" sz="2400" dirty="0"/>
              <a:t>If the argument is a sequence (string, list or tuple), the result is a tuple with the elements of the sequence:</a:t>
            </a:r>
          </a:p>
          <a:p>
            <a:pPr lvl="1"/>
            <a:r>
              <a:rPr lang="en-US" sz="2000" dirty="0"/>
              <a:t>&gt;&gt;&gt; t = tuple('lupins')</a:t>
            </a:r>
          </a:p>
          <a:p>
            <a:pPr lvl="1"/>
            <a:r>
              <a:rPr lang="en-US" sz="2000" dirty="0"/>
              <a:t>&gt;&gt;&gt; t</a:t>
            </a:r>
          </a:p>
          <a:p>
            <a:pPr lvl="1"/>
            <a:r>
              <a:rPr lang="en-US" sz="2000" dirty="0"/>
              <a:t>('l', 'u', 'p', 'i', 'n', 's'</a:t>
            </a:r>
          </a:p>
        </p:txBody>
      </p:sp>
    </p:spTree>
    <p:extLst>
      <p:ext uri="{BB962C8B-B14F-4D97-AF65-F5344CB8AC3E}">
        <p14:creationId xmlns:p14="http://schemas.microsoft.com/office/powerpoint/2010/main" val="71292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01C0-EDAB-3CB9-C666-7E7C343F97F2}"/>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8F860A48-C2D6-E963-A9B3-C022380A4859}"/>
              </a:ext>
            </a:extLst>
          </p:cNvPr>
          <p:cNvSpPr>
            <a:spLocks noGrp="1"/>
          </p:cNvSpPr>
          <p:nvPr>
            <p:ph idx="1"/>
          </p:nvPr>
        </p:nvSpPr>
        <p:spPr/>
        <p:txBody>
          <a:bodyPr>
            <a:normAutofit lnSpcReduction="10000"/>
          </a:bodyPr>
          <a:lstStyle/>
          <a:p>
            <a:pPr marL="0" indent="0">
              <a:buNone/>
            </a:pPr>
            <a:r>
              <a:rPr lang="en-US" sz="3600" dirty="0"/>
              <a:t>By the end of this Unit, you will be able to:</a:t>
            </a:r>
          </a:p>
          <a:p>
            <a:pPr marL="617220" lvl="1" indent="-342900">
              <a:buFont typeface="+mj-lt"/>
              <a:buAutoNum type="arabicPeriod"/>
            </a:pPr>
            <a:r>
              <a:rPr lang="en-US" sz="3200" dirty="0"/>
              <a:t>Describe fundamental concepts in computer programming.</a:t>
            </a:r>
          </a:p>
          <a:p>
            <a:pPr marL="617220" lvl="1" indent="-342900">
              <a:buFont typeface="+mj-lt"/>
              <a:buAutoNum type="arabicPeriod"/>
            </a:pPr>
            <a:r>
              <a:rPr lang="en-US" sz="3200" dirty="0"/>
              <a:t>Explain the difference between high and low-level languages.</a:t>
            </a:r>
          </a:p>
          <a:p>
            <a:pPr marL="617220" lvl="1" indent="-342900">
              <a:buFont typeface="+mj-lt"/>
              <a:buAutoNum type="arabicPeriod"/>
            </a:pPr>
            <a:r>
              <a:rPr lang="en-US" sz="3200" dirty="0"/>
              <a:t>Demonstrate basic debugging techniques.</a:t>
            </a:r>
          </a:p>
          <a:p>
            <a:pPr marL="617220" lvl="1" indent="-342900">
              <a:buFont typeface="+mj-lt"/>
              <a:buAutoNum type="arabicPeriod"/>
            </a:pPr>
            <a:r>
              <a:rPr lang="en-US" sz="3200" dirty="0"/>
              <a:t>Reproduce simple calculations in Python.</a:t>
            </a:r>
          </a:p>
          <a:p>
            <a:endParaRPr lang="en-US" dirty="0"/>
          </a:p>
        </p:txBody>
      </p:sp>
    </p:spTree>
    <p:extLst>
      <p:ext uri="{BB962C8B-B14F-4D97-AF65-F5344CB8AC3E}">
        <p14:creationId xmlns:p14="http://schemas.microsoft.com/office/powerpoint/2010/main" val="3193000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14B15E-2868-2AF5-47F7-8F74D2E864A8}"/>
              </a:ext>
            </a:extLst>
          </p:cNvPr>
          <p:cNvSpPr>
            <a:spLocks noGrp="1"/>
          </p:cNvSpPr>
          <p:nvPr>
            <p:ph idx="1"/>
          </p:nvPr>
        </p:nvSpPr>
        <p:spPr>
          <a:xfrm>
            <a:off x="1066800" y="731519"/>
            <a:ext cx="10058400" cy="5503025"/>
          </a:xfrm>
        </p:spPr>
        <p:txBody>
          <a:bodyPr>
            <a:normAutofit/>
          </a:bodyPr>
          <a:lstStyle/>
          <a:p>
            <a:r>
              <a:rPr lang="en-US" sz="1600" b="1" dirty="0"/>
              <a:t>type: </a:t>
            </a:r>
            <a:r>
              <a:rPr lang="en-US" sz="1600" dirty="0"/>
              <a:t>A category of values. The types we have seen so far are integers (type int), floating point numbers (type float), and strings (type str).</a:t>
            </a:r>
          </a:p>
          <a:p>
            <a:r>
              <a:rPr lang="en-US" sz="1600" b="1" dirty="0"/>
              <a:t>integer: </a:t>
            </a:r>
            <a:r>
              <a:rPr lang="en-US" sz="1600" dirty="0"/>
              <a:t>A type that represents whole numbers.</a:t>
            </a:r>
          </a:p>
          <a:p>
            <a:r>
              <a:rPr lang="en-US" sz="1600" b="1" dirty="0"/>
              <a:t>floating-point</a:t>
            </a:r>
            <a:r>
              <a:rPr lang="en-US" sz="1600" dirty="0"/>
              <a:t>: A type that represents numbers with fractional parts.</a:t>
            </a:r>
          </a:p>
          <a:p>
            <a:r>
              <a:rPr lang="en-US" sz="1600" b="1" dirty="0"/>
              <a:t>string: </a:t>
            </a:r>
            <a:r>
              <a:rPr lang="en-US" sz="1600" dirty="0"/>
              <a:t>A type that represents sequences of characters.</a:t>
            </a:r>
          </a:p>
          <a:p>
            <a:r>
              <a:rPr lang="en-US" sz="1600" b="1" dirty="0"/>
              <a:t>natural language: </a:t>
            </a:r>
            <a:r>
              <a:rPr lang="en-US" sz="1600" dirty="0"/>
              <a:t>Any one of the languages that people speak that evolved naturally.</a:t>
            </a:r>
          </a:p>
          <a:p>
            <a:r>
              <a:rPr lang="en-US" sz="1600" b="1" dirty="0"/>
              <a:t>formal language: </a:t>
            </a:r>
            <a:r>
              <a:rPr lang="en-US" sz="1600" dirty="0"/>
              <a:t>Any one of the languages that people have designed for specific purposes, such as representing mathematical ideas or computer programs; all programming languages are formal languages.</a:t>
            </a:r>
          </a:p>
          <a:p>
            <a:r>
              <a:rPr lang="en-US" sz="1600" b="1" dirty="0"/>
              <a:t>token: </a:t>
            </a:r>
            <a:r>
              <a:rPr lang="en-US" sz="1600" dirty="0"/>
              <a:t>One of the basic elements of the syntactic structure of a program, analogous to a word in a natural language.</a:t>
            </a:r>
          </a:p>
          <a:p>
            <a:r>
              <a:rPr lang="en-US" sz="1600" b="1" dirty="0"/>
              <a:t>syntax: </a:t>
            </a:r>
            <a:r>
              <a:rPr lang="en-US" sz="1600" dirty="0"/>
              <a:t>The rules that govern the structure of a program.</a:t>
            </a:r>
          </a:p>
          <a:p>
            <a:r>
              <a:rPr lang="en-US" sz="1600" b="1" dirty="0"/>
              <a:t>parse: </a:t>
            </a:r>
            <a:r>
              <a:rPr lang="en-US" sz="1600" dirty="0"/>
              <a:t>To examine a program and analyze the syntactic structure.</a:t>
            </a:r>
          </a:p>
          <a:p>
            <a:r>
              <a:rPr lang="en-US" sz="1600" b="1" dirty="0"/>
              <a:t>bug: </a:t>
            </a:r>
            <a:r>
              <a:rPr lang="en-US" sz="1600" dirty="0"/>
              <a:t>An error in a program.</a:t>
            </a:r>
          </a:p>
          <a:p>
            <a:r>
              <a:rPr lang="en-US" sz="1600" b="1" dirty="0"/>
              <a:t>debugging: </a:t>
            </a:r>
            <a:r>
              <a:rPr lang="en-US" sz="1600" dirty="0"/>
              <a:t>The process of finding and correcting bugs.</a:t>
            </a:r>
          </a:p>
        </p:txBody>
      </p:sp>
    </p:spTree>
    <p:extLst>
      <p:ext uri="{BB962C8B-B14F-4D97-AF65-F5344CB8AC3E}">
        <p14:creationId xmlns:p14="http://schemas.microsoft.com/office/powerpoint/2010/main" val="31594026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749C1-5F55-8B10-2625-83F0469D653C}"/>
              </a:ext>
            </a:extLst>
          </p:cNvPr>
          <p:cNvSpPr>
            <a:spLocks noGrp="1"/>
          </p:cNvSpPr>
          <p:nvPr>
            <p:ph idx="1"/>
          </p:nvPr>
        </p:nvSpPr>
        <p:spPr>
          <a:xfrm>
            <a:off x="1066800" y="673768"/>
            <a:ext cx="10058400" cy="5694948"/>
          </a:xfrm>
        </p:spPr>
        <p:txBody>
          <a:bodyPr>
            <a:normAutofit lnSpcReduction="10000"/>
          </a:bodyPr>
          <a:lstStyle/>
          <a:p>
            <a:r>
              <a:rPr lang="en-US" sz="2400" dirty="0"/>
              <a:t>Because tuple is the name of a built-in function, you should avoid using it as a variable name.</a:t>
            </a:r>
          </a:p>
          <a:p>
            <a:r>
              <a:rPr lang="en-US" sz="2400" dirty="0"/>
              <a:t>Most list operators also work on tuples. The bracket operator indexes an element:</a:t>
            </a:r>
          </a:p>
          <a:p>
            <a:pPr lvl="1"/>
            <a:r>
              <a:rPr lang="en-US" sz="2000" dirty="0"/>
              <a:t>&gt;&gt;&gt; t = ('a', 'b', 'c', 'd', 'e')</a:t>
            </a:r>
          </a:p>
          <a:p>
            <a:pPr lvl="1"/>
            <a:r>
              <a:rPr lang="en-US" sz="2000" dirty="0"/>
              <a:t>&gt;&gt;&gt; t[0]</a:t>
            </a:r>
          </a:p>
          <a:p>
            <a:pPr lvl="1"/>
            <a:r>
              <a:rPr lang="en-US" sz="2000" dirty="0"/>
              <a:t>'a'</a:t>
            </a:r>
          </a:p>
          <a:p>
            <a:r>
              <a:rPr lang="en-US" sz="2400" dirty="0"/>
              <a:t>And the slice operator selects a range of elements.</a:t>
            </a:r>
          </a:p>
          <a:p>
            <a:pPr lvl="1"/>
            <a:r>
              <a:rPr lang="en-US" sz="2000" dirty="0"/>
              <a:t>&gt;&gt;&gt; t[1:3]</a:t>
            </a:r>
          </a:p>
          <a:p>
            <a:pPr lvl="1"/>
            <a:r>
              <a:rPr lang="en-US" sz="2000" dirty="0"/>
              <a:t>('b', 'c')</a:t>
            </a:r>
          </a:p>
          <a:p>
            <a:r>
              <a:rPr lang="en-US" sz="2400" dirty="0"/>
              <a:t>But if you try to modify one of the elements of the tuple, you get an error:</a:t>
            </a:r>
          </a:p>
          <a:p>
            <a:pPr lvl="1"/>
            <a:r>
              <a:rPr lang="en-US" sz="2000" dirty="0"/>
              <a:t>&gt;&gt;&gt; t[0] = 'A'</a:t>
            </a:r>
          </a:p>
          <a:p>
            <a:pPr lvl="1"/>
            <a:r>
              <a:rPr lang="en-US" sz="2000" dirty="0"/>
              <a:t>TypeError: object doesn't support item assignment</a:t>
            </a:r>
          </a:p>
        </p:txBody>
      </p:sp>
    </p:spTree>
    <p:extLst>
      <p:ext uri="{BB962C8B-B14F-4D97-AF65-F5344CB8AC3E}">
        <p14:creationId xmlns:p14="http://schemas.microsoft.com/office/powerpoint/2010/main" val="6393296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8C082-A638-1786-FACD-C87804CCFC63}"/>
              </a:ext>
            </a:extLst>
          </p:cNvPr>
          <p:cNvSpPr>
            <a:spLocks noGrp="1"/>
          </p:cNvSpPr>
          <p:nvPr>
            <p:ph idx="1"/>
          </p:nvPr>
        </p:nvSpPr>
        <p:spPr>
          <a:xfrm>
            <a:off x="1066800" y="577516"/>
            <a:ext cx="10058400" cy="5759116"/>
          </a:xfrm>
        </p:spPr>
        <p:txBody>
          <a:bodyPr>
            <a:normAutofit fontScale="92500" lnSpcReduction="10000"/>
          </a:bodyPr>
          <a:lstStyle/>
          <a:p>
            <a:r>
              <a:rPr lang="en-US" sz="2400" dirty="0"/>
              <a:t>Because tuples are immutable, you can’t modify the elements. But you can replace one tuple with another:</a:t>
            </a:r>
          </a:p>
          <a:p>
            <a:pPr lvl="1"/>
            <a:r>
              <a:rPr lang="en-US" sz="2000" dirty="0"/>
              <a:t>&gt;&gt;&gt; t = ('A',) + t[1:]</a:t>
            </a:r>
          </a:p>
          <a:p>
            <a:pPr lvl="1"/>
            <a:r>
              <a:rPr lang="en-US" sz="2000" dirty="0"/>
              <a:t>&gt;&gt;&gt; t</a:t>
            </a:r>
          </a:p>
          <a:p>
            <a:pPr lvl="1"/>
            <a:r>
              <a:rPr lang="en-US" sz="2000" dirty="0"/>
              <a:t>('A', 'b', 'c', 'd', 'e')</a:t>
            </a:r>
          </a:p>
          <a:p>
            <a:r>
              <a:rPr lang="en-US" sz="2400" dirty="0"/>
              <a:t>This statement makes a new tuple and then makes t refer to it.</a:t>
            </a:r>
          </a:p>
          <a:p>
            <a:r>
              <a:rPr lang="en-US" sz="2400" dirty="0"/>
              <a:t>The relational operators work with tuples and other sequences; Python starts by comparing the first element from each sequence. </a:t>
            </a:r>
          </a:p>
          <a:p>
            <a:r>
              <a:rPr lang="en-US" sz="2400" dirty="0"/>
              <a:t>If they are equal, it goes on to the next elements, and so on, until it finds elements that differ. Subsequent elements are not considered (even if they are really big).</a:t>
            </a:r>
          </a:p>
          <a:p>
            <a:pPr lvl="1"/>
            <a:r>
              <a:rPr lang="en-US" sz="2000" dirty="0"/>
              <a:t>&gt;&gt;&gt; (0, 1, 2) &lt; (0, 3, 4)</a:t>
            </a:r>
          </a:p>
          <a:p>
            <a:pPr lvl="1"/>
            <a:r>
              <a:rPr lang="en-US" sz="2000" dirty="0"/>
              <a:t>True</a:t>
            </a:r>
          </a:p>
          <a:p>
            <a:pPr lvl="1"/>
            <a:r>
              <a:rPr lang="en-US" sz="2000" dirty="0"/>
              <a:t>&gt;&gt;&gt; (0, 1, 2000000) &lt; (0, 3, 4)</a:t>
            </a:r>
          </a:p>
          <a:p>
            <a:pPr lvl="1"/>
            <a:r>
              <a:rPr lang="en-US" sz="2000" dirty="0"/>
              <a:t>True</a:t>
            </a:r>
          </a:p>
        </p:txBody>
      </p:sp>
    </p:spTree>
    <p:extLst>
      <p:ext uri="{BB962C8B-B14F-4D97-AF65-F5344CB8AC3E}">
        <p14:creationId xmlns:p14="http://schemas.microsoft.com/office/powerpoint/2010/main" val="406648016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4E30-88C0-749A-E4B3-D32F3C27C1FB}"/>
              </a:ext>
            </a:extLst>
          </p:cNvPr>
          <p:cNvSpPr>
            <a:spLocks noGrp="1"/>
          </p:cNvSpPr>
          <p:nvPr>
            <p:ph type="title"/>
          </p:nvPr>
        </p:nvSpPr>
        <p:spPr>
          <a:xfrm>
            <a:off x="1066800" y="642594"/>
            <a:ext cx="10058400" cy="753069"/>
          </a:xfrm>
        </p:spPr>
        <p:txBody>
          <a:bodyPr/>
          <a:lstStyle/>
          <a:p>
            <a:r>
              <a:rPr lang="en-US" b="1" dirty="0"/>
              <a:t> Tuple assignment</a:t>
            </a:r>
          </a:p>
        </p:txBody>
      </p:sp>
      <p:sp>
        <p:nvSpPr>
          <p:cNvPr id="3" name="Content Placeholder 2">
            <a:extLst>
              <a:ext uri="{FF2B5EF4-FFF2-40B4-BE49-F238E27FC236}">
                <a16:creationId xmlns:a16="http://schemas.microsoft.com/office/drawing/2014/main" id="{30BE6AF8-FB06-0FD6-B4E8-BD05E5A7C717}"/>
              </a:ext>
            </a:extLst>
          </p:cNvPr>
          <p:cNvSpPr>
            <a:spLocks noGrp="1"/>
          </p:cNvSpPr>
          <p:nvPr>
            <p:ph idx="1"/>
          </p:nvPr>
        </p:nvSpPr>
        <p:spPr>
          <a:xfrm>
            <a:off x="1066800" y="1395663"/>
            <a:ext cx="10058400" cy="4940969"/>
          </a:xfrm>
        </p:spPr>
        <p:txBody>
          <a:bodyPr>
            <a:normAutofit lnSpcReduction="10000"/>
          </a:bodyPr>
          <a:lstStyle/>
          <a:p>
            <a:r>
              <a:rPr lang="en-US" sz="2400" dirty="0"/>
              <a:t>It is often useful to swap the values of two variables. With conventional assignments, you have to use a temporary variable. For example, to swap a and b:</a:t>
            </a:r>
          </a:p>
          <a:p>
            <a:pPr lvl="1"/>
            <a:r>
              <a:rPr lang="en-US" sz="2000" dirty="0"/>
              <a:t>&gt;&gt;&gt; temp = a</a:t>
            </a:r>
          </a:p>
          <a:p>
            <a:pPr lvl="1"/>
            <a:r>
              <a:rPr lang="en-US" sz="2000" dirty="0"/>
              <a:t>&gt;&gt;&gt; a = b</a:t>
            </a:r>
          </a:p>
          <a:p>
            <a:pPr lvl="1"/>
            <a:r>
              <a:rPr lang="en-US" sz="2000" dirty="0"/>
              <a:t>&gt;&gt;&gt; b = temp</a:t>
            </a:r>
          </a:p>
          <a:p>
            <a:r>
              <a:rPr lang="en-US" sz="2400" dirty="0"/>
              <a:t>This solution is cumbersome; tuple assignment is more elegant:</a:t>
            </a:r>
          </a:p>
          <a:p>
            <a:pPr lvl="1"/>
            <a:r>
              <a:rPr lang="en-US" sz="2000" dirty="0"/>
              <a:t>&gt;&gt;&gt; a, b = b, a</a:t>
            </a:r>
          </a:p>
          <a:p>
            <a:r>
              <a:rPr lang="en-US" sz="2400" dirty="0"/>
              <a:t>The left side is a tuple of variables; the right side is a tuple of expressions. Each value is assigned to its respective variable. All the expressions on the right side are evaluated before any of the assignments.</a:t>
            </a:r>
          </a:p>
        </p:txBody>
      </p:sp>
    </p:spTree>
    <p:extLst>
      <p:ext uri="{BB962C8B-B14F-4D97-AF65-F5344CB8AC3E}">
        <p14:creationId xmlns:p14="http://schemas.microsoft.com/office/powerpoint/2010/main" val="39075653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B0BD0-2496-535A-7A1A-61E68AEBBCAE}"/>
              </a:ext>
            </a:extLst>
          </p:cNvPr>
          <p:cNvSpPr>
            <a:spLocks noGrp="1"/>
          </p:cNvSpPr>
          <p:nvPr>
            <p:ph idx="1"/>
          </p:nvPr>
        </p:nvSpPr>
        <p:spPr>
          <a:xfrm>
            <a:off x="1066800" y="721895"/>
            <a:ext cx="10058400" cy="5614737"/>
          </a:xfrm>
        </p:spPr>
        <p:txBody>
          <a:bodyPr>
            <a:normAutofit fontScale="92500" lnSpcReduction="10000"/>
          </a:bodyPr>
          <a:lstStyle/>
          <a:p>
            <a:r>
              <a:rPr lang="en-US" sz="2400" dirty="0"/>
              <a:t>The number of variables on the left and the number of values on the right have to be the same:</a:t>
            </a:r>
          </a:p>
          <a:p>
            <a:pPr lvl="1"/>
            <a:r>
              <a:rPr lang="en-US" sz="2000" dirty="0"/>
              <a:t>&gt;&gt;&gt; a, b = 1, 2, 3</a:t>
            </a:r>
          </a:p>
          <a:p>
            <a:pPr lvl="1"/>
            <a:r>
              <a:rPr lang="en-US" sz="2000" dirty="0"/>
              <a:t>ValueError: too many values to unpack</a:t>
            </a:r>
          </a:p>
          <a:p>
            <a:r>
              <a:rPr lang="en-US" sz="2400" dirty="0"/>
              <a:t>More generally, the right side can be any kind of sequence (string, list or tuple). For example, to split an email address into a user name and a domain, you could write:</a:t>
            </a:r>
          </a:p>
          <a:p>
            <a:pPr lvl="1"/>
            <a:r>
              <a:rPr lang="en-US" sz="2000" dirty="0"/>
              <a:t>&gt;&gt;&gt; addr = 'monty@python.org'</a:t>
            </a:r>
          </a:p>
          <a:p>
            <a:pPr lvl="1"/>
            <a:r>
              <a:rPr lang="en-US" sz="2000" dirty="0"/>
              <a:t>&gt;&gt;&gt; uname, domain = addr.split('@')</a:t>
            </a:r>
          </a:p>
          <a:p>
            <a:r>
              <a:rPr lang="en-US" sz="2400" dirty="0"/>
              <a:t>The return value from split is a list with two elements; the first element is assigned to uname, the second to domain.</a:t>
            </a:r>
          </a:p>
          <a:p>
            <a:pPr lvl="1"/>
            <a:r>
              <a:rPr lang="en-US" sz="2000" dirty="0"/>
              <a:t>&gt;&gt;&gt; uname</a:t>
            </a:r>
          </a:p>
          <a:p>
            <a:pPr lvl="1"/>
            <a:r>
              <a:rPr lang="en-US" sz="2000" dirty="0"/>
              <a:t>'</a:t>
            </a:r>
            <a:r>
              <a:rPr lang="en-US" sz="2000" dirty="0" err="1"/>
              <a:t>monty</a:t>
            </a:r>
            <a:r>
              <a:rPr lang="en-US" sz="2000" dirty="0"/>
              <a:t>'</a:t>
            </a:r>
          </a:p>
          <a:p>
            <a:pPr lvl="1"/>
            <a:r>
              <a:rPr lang="en-US" sz="2000" dirty="0"/>
              <a:t>&gt;&gt;&gt; domain</a:t>
            </a:r>
          </a:p>
          <a:p>
            <a:pPr lvl="1"/>
            <a:r>
              <a:rPr lang="en-US" sz="2000" dirty="0"/>
              <a:t>'python.org'</a:t>
            </a:r>
          </a:p>
        </p:txBody>
      </p:sp>
    </p:spTree>
    <p:extLst>
      <p:ext uri="{BB962C8B-B14F-4D97-AF65-F5344CB8AC3E}">
        <p14:creationId xmlns:p14="http://schemas.microsoft.com/office/powerpoint/2010/main" val="27200887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C6EDB-561C-F58E-9A9A-A4BCF9B3D014}"/>
              </a:ext>
            </a:extLst>
          </p:cNvPr>
          <p:cNvSpPr>
            <a:spLocks noGrp="1"/>
          </p:cNvSpPr>
          <p:nvPr>
            <p:ph type="title"/>
          </p:nvPr>
        </p:nvSpPr>
        <p:spPr>
          <a:xfrm>
            <a:off x="1066800" y="642594"/>
            <a:ext cx="10058400" cy="881406"/>
          </a:xfrm>
        </p:spPr>
        <p:txBody>
          <a:bodyPr/>
          <a:lstStyle/>
          <a:p>
            <a:r>
              <a:rPr lang="en-US" b="1" dirty="0"/>
              <a:t>Tuples as return values</a:t>
            </a:r>
          </a:p>
        </p:txBody>
      </p:sp>
      <p:sp>
        <p:nvSpPr>
          <p:cNvPr id="3" name="Content Placeholder 2">
            <a:extLst>
              <a:ext uri="{FF2B5EF4-FFF2-40B4-BE49-F238E27FC236}">
                <a16:creationId xmlns:a16="http://schemas.microsoft.com/office/drawing/2014/main" id="{F272F454-7E60-CA6E-C220-22E30DD95A16}"/>
              </a:ext>
            </a:extLst>
          </p:cNvPr>
          <p:cNvSpPr>
            <a:spLocks noGrp="1"/>
          </p:cNvSpPr>
          <p:nvPr>
            <p:ph idx="1"/>
          </p:nvPr>
        </p:nvSpPr>
        <p:spPr>
          <a:xfrm>
            <a:off x="1066800" y="1524000"/>
            <a:ext cx="10058400" cy="4691406"/>
          </a:xfrm>
        </p:spPr>
        <p:txBody>
          <a:bodyPr>
            <a:normAutofit fontScale="85000" lnSpcReduction="20000"/>
          </a:bodyPr>
          <a:lstStyle/>
          <a:p>
            <a:r>
              <a:rPr lang="en-US" sz="3100" dirty="0"/>
              <a:t>Strictly speaking, a function can only return one value, but if the value is a tuple, the effect is the same as returning multiple values. For example, if you want to divide two integersand compute the quotient and remainder, it is inefficient to compute x/y and then </a:t>
            </a:r>
            <a:r>
              <a:rPr lang="en-US" sz="3100" dirty="0" err="1"/>
              <a:t>x%y</a:t>
            </a:r>
            <a:r>
              <a:rPr lang="en-US" sz="3100" dirty="0"/>
              <a:t>. It is better to compute them both at the same time.</a:t>
            </a:r>
          </a:p>
          <a:p>
            <a:r>
              <a:rPr lang="en-US" sz="3100" dirty="0"/>
              <a:t>The built-in function divmod takes two arguments and returns a tuple of two values, the quotient and remainder. You can store the result as a tuple:</a:t>
            </a:r>
          </a:p>
          <a:p>
            <a:pPr lvl="1"/>
            <a:r>
              <a:rPr lang="en-US" sz="3100" dirty="0"/>
              <a:t>&gt;&gt;&gt; t = divmod(7, 3)</a:t>
            </a:r>
          </a:p>
          <a:p>
            <a:pPr lvl="1"/>
            <a:r>
              <a:rPr lang="en-US" sz="3100" dirty="0"/>
              <a:t>&gt;&gt;&gt; t</a:t>
            </a:r>
          </a:p>
          <a:p>
            <a:pPr lvl="1"/>
            <a:r>
              <a:rPr lang="en-US" sz="3100" dirty="0"/>
              <a:t>(2, 1)</a:t>
            </a:r>
          </a:p>
          <a:p>
            <a:endParaRPr lang="en-US" dirty="0"/>
          </a:p>
        </p:txBody>
      </p:sp>
    </p:spTree>
    <p:extLst>
      <p:ext uri="{BB962C8B-B14F-4D97-AF65-F5344CB8AC3E}">
        <p14:creationId xmlns:p14="http://schemas.microsoft.com/office/powerpoint/2010/main" val="417304230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0F1D4-9E2C-768A-B992-AAFF503D4AB8}"/>
              </a:ext>
            </a:extLst>
          </p:cNvPr>
          <p:cNvSpPr>
            <a:spLocks noGrp="1"/>
          </p:cNvSpPr>
          <p:nvPr>
            <p:ph idx="1"/>
          </p:nvPr>
        </p:nvSpPr>
        <p:spPr>
          <a:xfrm>
            <a:off x="1066800" y="577515"/>
            <a:ext cx="10058400" cy="5614737"/>
          </a:xfrm>
        </p:spPr>
        <p:txBody>
          <a:bodyPr>
            <a:normAutofit fontScale="92500" lnSpcReduction="20000"/>
          </a:bodyPr>
          <a:lstStyle/>
          <a:p>
            <a:r>
              <a:rPr lang="en-US" sz="2800" dirty="0"/>
              <a:t>Or use tuple assignment to store the elements separately:</a:t>
            </a:r>
          </a:p>
          <a:p>
            <a:pPr lvl="1"/>
            <a:r>
              <a:rPr lang="en-US" sz="2400" dirty="0"/>
              <a:t>&gt;&gt;&gt; quot, rem = divmod(7, 3)</a:t>
            </a:r>
          </a:p>
          <a:p>
            <a:pPr lvl="1"/>
            <a:r>
              <a:rPr lang="en-US" sz="2400" dirty="0"/>
              <a:t>&gt;&gt;&gt; quot</a:t>
            </a:r>
          </a:p>
          <a:p>
            <a:pPr lvl="1"/>
            <a:r>
              <a:rPr lang="en-US" sz="2400" dirty="0"/>
              <a:t>2</a:t>
            </a:r>
          </a:p>
          <a:p>
            <a:pPr lvl="1"/>
            <a:r>
              <a:rPr lang="en-US" sz="2400" dirty="0"/>
              <a:t>&gt;&gt;&gt; rem</a:t>
            </a:r>
          </a:p>
          <a:p>
            <a:pPr lvl="1"/>
            <a:r>
              <a:rPr lang="en-US" sz="2400" dirty="0"/>
              <a:t>1</a:t>
            </a:r>
          </a:p>
          <a:p>
            <a:r>
              <a:rPr lang="en-US" sz="2800" dirty="0"/>
              <a:t>Here is an example of a function that returns a tuple:</a:t>
            </a:r>
          </a:p>
          <a:p>
            <a:pPr lvl="1"/>
            <a:r>
              <a:rPr lang="en-US" sz="2400" dirty="0"/>
              <a:t>def </a:t>
            </a:r>
            <a:r>
              <a:rPr lang="en-US" sz="2400" dirty="0" err="1"/>
              <a:t>max_min</a:t>
            </a:r>
            <a:r>
              <a:rPr lang="en-US" sz="2400" dirty="0"/>
              <a:t>(t):</a:t>
            </a:r>
          </a:p>
          <a:p>
            <a:pPr lvl="1"/>
            <a:r>
              <a:rPr lang="en-US" sz="2400" dirty="0"/>
              <a:t>    return min(t),max(t)</a:t>
            </a:r>
          </a:p>
          <a:p>
            <a:pPr lvl="1"/>
            <a:r>
              <a:rPr lang="en-US" sz="2400" dirty="0"/>
              <a:t>t=(2,3,4,5,6,7,8,9)</a:t>
            </a:r>
          </a:p>
          <a:p>
            <a:pPr lvl="1"/>
            <a:r>
              <a:rPr lang="en-US" sz="2400" dirty="0"/>
              <a:t>print(</a:t>
            </a:r>
            <a:r>
              <a:rPr lang="en-US" sz="2400" dirty="0" err="1"/>
              <a:t>max_min</a:t>
            </a:r>
            <a:r>
              <a:rPr lang="en-US" sz="2400" dirty="0"/>
              <a:t>(t))</a:t>
            </a:r>
          </a:p>
          <a:p>
            <a:r>
              <a:rPr lang="en-US" sz="3000" dirty="0"/>
              <a:t>max and min are built-in functions that find the largest and smallest elements of a sequence.</a:t>
            </a:r>
          </a:p>
          <a:p>
            <a:r>
              <a:rPr lang="en-US" sz="2800" dirty="0"/>
              <a:t>min_max computes both and returns a tuple of two values.</a:t>
            </a:r>
          </a:p>
        </p:txBody>
      </p:sp>
    </p:spTree>
    <p:extLst>
      <p:ext uri="{BB962C8B-B14F-4D97-AF65-F5344CB8AC3E}">
        <p14:creationId xmlns:p14="http://schemas.microsoft.com/office/powerpoint/2010/main" val="18184412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AE23-E961-F644-FC30-842B90C2EA3A}"/>
              </a:ext>
            </a:extLst>
          </p:cNvPr>
          <p:cNvSpPr>
            <a:spLocks noGrp="1"/>
          </p:cNvSpPr>
          <p:nvPr>
            <p:ph type="title"/>
          </p:nvPr>
        </p:nvSpPr>
        <p:spPr>
          <a:xfrm>
            <a:off x="1066800" y="504658"/>
            <a:ext cx="10058400" cy="801195"/>
          </a:xfrm>
        </p:spPr>
        <p:txBody>
          <a:bodyPr/>
          <a:lstStyle/>
          <a:p>
            <a:r>
              <a:rPr lang="en-US" b="1" dirty="0"/>
              <a:t>Variable-length argument tuples</a:t>
            </a:r>
          </a:p>
        </p:txBody>
      </p:sp>
      <p:sp>
        <p:nvSpPr>
          <p:cNvPr id="3" name="Content Placeholder 2">
            <a:extLst>
              <a:ext uri="{FF2B5EF4-FFF2-40B4-BE49-F238E27FC236}">
                <a16:creationId xmlns:a16="http://schemas.microsoft.com/office/drawing/2014/main" id="{BF8FC135-19E2-A5AF-C290-6F06FCC709DF}"/>
              </a:ext>
            </a:extLst>
          </p:cNvPr>
          <p:cNvSpPr>
            <a:spLocks noGrp="1"/>
          </p:cNvSpPr>
          <p:nvPr>
            <p:ph idx="1"/>
          </p:nvPr>
        </p:nvSpPr>
        <p:spPr>
          <a:xfrm>
            <a:off x="1066800" y="1305853"/>
            <a:ext cx="10058400" cy="4646891"/>
          </a:xfrm>
        </p:spPr>
        <p:txBody>
          <a:bodyPr>
            <a:normAutofit fontScale="92500" lnSpcReduction="10000"/>
          </a:bodyPr>
          <a:lstStyle/>
          <a:p>
            <a:r>
              <a:rPr lang="en-US" sz="2800" dirty="0"/>
              <a:t>Functions can take a variable number of arguments. A parameter name that begins with * gathers arguments into a tuple. </a:t>
            </a:r>
          </a:p>
          <a:p>
            <a:r>
              <a:rPr lang="en-US" sz="2800" dirty="0"/>
              <a:t>For example, </a:t>
            </a:r>
            <a:r>
              <a:rPr lang="en-US" sz="2800" dirty="0" err="1"/>
              <a:t>printall</a:t>
            </a:r>
            <a:r>
              <a:rPr lang="en-US" sz="2800" dirty="0"/>
              <a:t> takes any number of arguments and prints them:</a:t>
            </a:r>
          </a:p>
          <a:p>
            <a:pPr lvl="1"/>
            <a:r>
              <a:rPr lang="en-US" sz="2400" dirty="0"/>
              <a:t>def </a:t>
            </a:r>
            <a:r>
              <a:rPr lang="en-US" sz="2400" dirty="0" err="1"/>
              <a:t>printall</a:t>
            </a:r>
            <a:r>
              <a:rPr lang="en-US" sz="2400" dirty="0"/>
              <a:t>(*args):</a:t>
            </a:r>
          </a:p>
          <a:p>
            <a:pPr lvl="1"/>
            <a:r>
              <a:rPr lang="en-US" sz="2400" dirty="0"/>
              <a:t>print(args)</a:t>
            </a:r>
          </a:p>
          <a:p>
            <a:r>
              <a:rPr lang="en-US" sz="2800" dirty="0"/>
              <a:t>The gather parameter can have any name you like, but args is conventional. Here’s how the function works:</a:t>
            </a:r>
          </a:p>
          <a:p>
            <a:pPr lvl="1"/>
            <a:r>
              <a:rPr lang="en-US" sz="2400" dirty="0"/>
              <a:t>&gt;&gt;&gt; </a:t>
            </a:r>
            <a:r>
              <a:rPr lang="en-US" sz="2400" dirty="0" err="1"/>
              <a:t>printall</a:t>
            </a:r>
            <a:r>
              <a:rPr lang="en-US" sz="2400" dirty="0"/>
              <a:t>(1, 2.0, '3')</a:t>
            </a:r>
          </a:p>
          <a:p>
            <a:pPr lvl="1"/>
            <a:r>
              <a:rPr lang="en-US" sz="2400" dirty="0"/>
              <a:t>(1, 2.0, '3')</a:t>
            </a:r>
          </a:p>
          <a:p>
            <a:endParaRPr lang="en-US" dirty="0"/>
          </a:p>
        </p:txBody>
      </p:sp>
    </p:spTree>
    <p:extLst>
      <p:ext uri="{BB962C8B-B14F-4D97-AF65-F5344CB8AC3E}">
        <p14:creationId xmlns:p14="http://schemas.microsoft.com/office/powerpoint/2010/main" val="42238941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A6E65-5B89-49B4-F2E5-8702134E7BB4}"/>
              </a:ext>
            </a:extLst>
          </p:cNvPr>
          <p:cNvSpPr>
            <a:spLocks noGrp="1"/>
          </p:cNvSpPr>
          <p:nvPr>
            <p:ph idx="1"/>
          </p:nvPr>
        </p:nvSpPr>
        <p:spPr>
          <a:xfrm>
            <a:off x="1066800" y="802105"/>
            <a:ext cx="10058400" cy="5150639"/>
          </a:xfrm>
        </p:spPr>
        <p:txBody>
          <a:bodyPr>
            <a:normAutofit lnSpcReduction="10000"/>
          </a:bodyPr>
          <a:lstStyle/>
          <a:p>
            <a:r>
              <a:rPr lang="en-US" sz="2800" dirty="0"/>
              <a:t>The complement of gather is scatter. If you have a sequence of values and you want to pass it to a function as multiple arguments, you can use the * operator.</a:t>
            </a:r>
          </a:p>
          <a:p>
            <a:r>
              <a:rPr lang="en-US" sz="2800" dirty="0"/>
              <a:t>For example, divmod takes exactly two arguments; it doesn’t work with a tuple:</a:t>
            </a:r>
          </a:p>
          <a:p>
            <a:pPr lvl="1"/>
            <a:r>
              <a:rPr lang="en-US" sz="2400" dirty="0"/>
              <a:t>&gt;&gt;&gt; t = (7, 3)</a:t>
            </a:r>
          </a:p>
          <a:p>
            <a:pPr lvl="1"/>
            <a:r>
              <a:rPr lang="en-US" sz="2400" dirty="0"/>
              <a:t>&gt;&gt;&gt; divmod(t)</a:t>
            </a:r>
          </a:p>
          <a:p>
            <a:pPr lvl="1"/>
            <a:r>
              <a:rPr lang="en-US" sz="2400" dirty="0"/>
              <a:t>TypeError: divmod expected 2 arguments, got 1</a:t>
            </a:r>
          </a:p>
          <a:p>
            <a:r>
              <a:rPr lang="en-US" sz="2800" dirty="0"/>
              <a:t>But if you scatter the tuple, it works:</a:t>
            </a:r>
          </a:p>
          <a:p>
            <a:pPr lvl="1"/>
            <a:r>
              <a:rPr lang="en-US" sz="2400" dirty="0"/>
              <a:t>&gt;&gt;&gt; divmod(*t)</a:t>
            </a:r>
          </a:p>
          <a:p>
            <a:pPr lvl="1"/>
            <a:r>
              <a:rPr lang="en-US" sz="2400" dirty="0"/>
              <a:t>(2, 1)</a:t>
            </a:r>
          </a:p>
          <a:p>
            <a:endParaRPr lang="en-US" dirty="0"/>
          </a:p>
        </p:txBody>
      </p:sp>
    </p:spTree>
    <p:extLst>
      <p:ext uri="{BB962C8B-B14F-4D97-AF65-F5344CB8AC3E}">
        <p14:creationId xmlns:p14="http://schemas.microsoft.com/office/powerpoint/2010/main" val="31029707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22A64-78B2-B3B6-BBB0-1EE4AA53C5C3}"/>
              </a:ext>
            </a:extLst>
          </p:cNvPr>
          <p:cNvSpPr>
            <a:spLocks noGrp="1"/>
          </p:cNvSpPr>
          <p:nvPr>
            <p:ph idx="1"/>
          </p:nvPr>
        </p:nvSpPr>
        <p:spPr>
          <a:xfrm>
            <a:off x="1066800" y="882316"/>
            <a:ext cx="10058400" cy="5070428"/>
          </a:xfrm>
        </p:spPr>
        <p:txBody>
          <a:bodyPr/>
          <a:lstStyle/>
          <a:p>
            <a:r>
              <a:rPr lang="en-US" sz="2800" dirty="0"/>
              <a:t>Many of the built-in functions use variable-length argument tuples. For example, max and min can take any number of arguments:</a:t>
            </a:r>
          </a:p>
          <a:p>
            <a:pPr lvl="1"/>
            <a:r>
              <a:rPr lang="en-US" sz="2400" dirty="0"/>
              <a:t>&gt;&gt;&gt; max(1, 2, 3)</a:t>
            </a:r>
          </a:p>
          <a:p>
            <a:pPr lvl="1"/>
            <a:r>
              <a:rPr lang="en-US" sz="2400" dirty="0"/>
              <a:t>3</a:t>
            </a:r>
          </a:p>
          <a:p>
            <a:pPr lvl="1"/>
            <a:r>
              <a:rPr lang="en-US" sz="2400" dirty="0"/>
              <a:t>But sum does not.</a:t>
            </a:r>
          </a:p>
          <a:p>
            <a:pPr lvl="1"/>
            <a:r>
              <a:rPr lang="en-US" sz="2400" dirty="0"/>
              <a:t>&gt;&gt;&gt; sum(1, 2, 3)</a:t>
            </a:r>
          </a:p>
          <a:p>
            <a:pPr lvl="1"/>
            <a:r>
              <a:rPr lang="en-US" sz="2400" dirty="0"/>
              <a:t>TypeError: sum expected at most 2 arguments, got 3</a:t>
            </a:r>
          </a:p>
          <a:p>
            <a:r>
              <a:rPr lang="en-US" sz="2800" dirty="0"/>
              <a:t>As an exercise, write a function called </a:t>
            </a:r>
            <a:r>
              <a:rPr lang="en-US" sz="2800" dirty="0" err="1"/>
              <a:t>sumall</a:t>
            </a:r>
            <a:r>
              <a:rPr lang="en-US" sz="2800" dirty="0"/>
              <a:t> that takes any number of arguments and returns their sum.</a:t>
            </a:r>
          </a:p>
          <a:p>
            <a:endParaRPr lang="en-US" dirty="0"/>
          </a:p>
        </p:txBody>
      </p:sp>
    </p:spTree>
    <p:extLst>
      <p:ext uri="{BB962C8B-B14F-4D97-AF65-F5344CB8AC3E}">
        <p14:creationId xmlns:p14="http://schemas.microsoft.com/office/powerpoint/2010/main" val="143735845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5851E-F819-766A-9FC8-C88C0F2D696C}"/>
              </a:ext>
            </a:extLst>
          </p:cNvPr>
          <p:cNvSpPr>
            <a:spLocks noGrp="1"/>
          </p:cNvSpPr>
          <p:nvPr>
            <p:ph idx="1"/>
          </p:nvPr>
        </p:nvSpPr>
        <p:spPr>
          <a:xfrm>
            <a:off x="1066800" y="721895"/>
            <a:ext cx="10058400" cy="5470358"/>
          </a:xfrm>
        </p:spPr>
        <p:txBody>
          <a:bodyPr>
            <a:normAutofit lnSpcReduction="10000"/>
          </a:bodyPr>
          <a:lstStyle/>
          <a:p>
            <a:pPr lvl="1"/>
            <a:r>
              <a:rPr lang="en-US" sz="1700" dirty="0"/>
              <a:t>def </a:t>
            </a:r>
            <a:r>
              <a:rPr lang="en-US" sz="1700" dirty="0" err="1"/>
              <a:t>sumall</a:t>
            </a:r>
            <a:r>
              <a:rPr lang="en-US" sz="1700" dirty="0"/>
              <a:t>(*args):</a:t>
            </a:r>
          </a:p>
          <a:p>
            <a:pPr lvl="1"/>
            <a:r>
              <a:rPr lang="en-US" sz="1700" dirty="0"/>
              <a:t>    </a:t>
            </a:r>
            <a:r>
              <a:rPr lang="en-US" sz="1700" dirty="0" err="1"/>
              <a:t>total_sum</a:t>
            </a:r>
            <a:r>
              <a:rPr lang="en-US" sz="1700" dirty="0"/>
              <a:t> = 0</a:t>
            </a:r>
          </a:p>
          <a:p>
            <a:pPr lvl="1"/>
            <a:r>
              <a:rPr lang="en-US" sz="1700" dirty="0"/>
              <a:t>    for num in args:</a:t>
            </a:r>
          </a:p>
          <a:p>
            <a:pPr lvl="1"/>
            <a:r>
              <a:rPr lang="en-US" sz="1700" dirty="0"/>
              <a:t>        </a:t>
            </a:r>
            <a:r>
              <a:rPr lang="en-US" sz="1700" dirty="0" err="1"/>
              <a:t>total_sum</a:t>
            </a:r>
            <a:r>
              <a:rPr lang="en-US" sz="1700" dirty="0"/>
              <a:t> += num</a:t>
            </a:r>
          </a:p>
          <a:p>
            <a:pPr lvl="1"/>
            <a:r>
              <a:rPr lang="en-US" sz="1700" dirty="0"/>
              <a:t>    return </a:t>
            </a:r>
            <a:r>
              <a:rPr lang="en-US" sz="1700" dirty="0" err="1"/>
              <a:t>total_sum</a:t>
            </a:r>
            <a:endParaRPr lang="en-US" sz="1700" dirty="0"/>
          </a:p>
          <a:p>
            <a:pPr lvl="1"/>
            <a:r>
              <a:rPr lang="en-US" sz="1700" dirty="0"/>
              <a:t># Example usage:</a:t>
            </a:r>
          </a:p>
          <a:p>
            <a:pPr lvl="1"/>
            <a:r>
              <a:rPr lang="en-US" sz="1700" dirty="0"/>
              <a:t>result1 = </a:t>
            </a:r>
            <a:r>
              <a:rPr lang="en-US" sz="1700" dirty="0" err="1"/>
              <a:t>sumall</a:t>
            </a:r>
            <a:r>
              <a:rPr lang="en-US" sz="1700" dirty="0"/>
              <a:t>(1, 2, 3, 4, 5)</a:t>
            </a:r>
          </a:p>
          <a:p>
            <a:pPr lvl="1"/>
            <a:r>
              <a:rPr lang="en-US" sz="1700" dirty="0"/>
              <a:t>print(result1)  # Output: 15</a:t>
            </a:r>
          </a:p>
          <a:p>
            <a:pPr lvl="1"/>
            <a:r>
              <a:rPr lang="en-US" sz="1700" dirty="0"/>
              <a:t>result2 = </a:t>
            </a:r>
            <a:r>
              <a:rPr lang="en-US" sz="1700" dirty="0" err="1"/>
              <a:t>sumall</a:t>
            </a:r>
            <a:r>
              <a:rPr lang="en-US" sz="1700" dirty="0"/>
              <a:t>(10, 20, 30, 40, 50)</a:t>
            </a:r>
          </a:p>
          <a:p>
            <a:pPr lvl="1"/>
            <a:r>
              <a:rPr lang="en-US" sz="1700" dirty="0"/>
              <a:t>print(result2)  # Output: 150</a:t>
            </a:r>
          </a:p>
          <a:p>
            <a:r>
              <a:rPr lang="en-US" sz="1900" dirty="0"/>
              <a:t>In this function, *args is used to accept any number of arguments as a tuple. The function iterates through each argument in the tuple and adds them together to calculate the total sum. Finally, it returns the sum as the output. In the example usage, the function is called with different sets of numbers, and the results are printed accordingly. For </a:t>
            </a:r>
            <a:r>
              <a:rPr lang="en-US" sz="1900" dirty="0" err="1"/>
              <a:t>sumall</a:t>
            </a:r>
            <a:r>
              <a:rPr lang="en-US" sz="1900" dirty="0"/>
              <a:t>(1, 2, 3, 4, 5), the output is 15, which is the sum of all the numbers in the argument list. Similarly, for </a:t>
            </a:r>
            <a:r>
              <a:rPr lang="en-US" sz="1900" dirty="0" err="1"/>
              <a:t>sumall</a:t>
            </a:r>
            <a:r>
              <a:rPr lang="en-US" sz="1900" dirty="0"/>
              <a:t>(10, 20, 30, 40, 50), the output is 150, which is the sum of all the numbers in that argument list. The function can handle any number of arguments and return their sum accurately.</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8590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AB38FD-B597-24B9-B457-C8929AF60E11}"/>
              </a:ext>
            </a:extLst>
          </p:cNvPr>
          <p:cNvSpPr>
            <a:spLocks noGrp="1"/>
          </p:cNvSpPr>
          <p:nvPr>
            <p:ph type="ctrTitle"/>
          </p:nvPr>
        </p:nvSpPr>
        <p:spPr/>
        <p:txBody>
          <a:bodyPr>
            <a:normAutofit fontScale="90000"/>
          </a:bodyPr>
          <a:lstStyle/>
          <a:p>
            <a:r>
              <a:rPr lang="en-US" sz="5400" b="1" dirty="0"/>
              <a:t>Unit 2: Variables, Expressions, Statements, and Functions</a:t>
            </a:r>
            <a:endParaRPr lang="en-US" sz="6000" b="1" dirty="0"/>
          </a:p>
        </p:txBody>
      </p:sp>
      <p:sp>
        <p:nvSpPr>
          <p:cNvPr id="5" name="Subtitle 4">
            <a:extLst>
              <a:ext uri="{FF2B5EF4-FFF2-40B4-BE49-F238E27FC236}">
                <a16:creationId xmlns:a16="http://schemas.microsoft.com/office/drawing/2014/main" id="{4AEF9F35-4EF9-1DAD-8FC3-86E13795F774}"/>
              </a:ext>
            </a:extLst>
          </p:cNvPr>
          <p:cNvSpPr>
            <a:spLocks noGrp="1"/>
          </p:cNvSpPr>
          <p:nvPr>
            <p:ph type="subTitle" idx="1"/>
          </p:nvPr>
        </p:nvSpPr>
        <p:spPr/>
        <p:txBody>
          <a:bodyPr/>
          <a:lstStyle/>
          <a:p>
            <a:r>
              <a:rPr lang="en-US" b="1" dirty="0"/>
              <a:t>UNIT 2</a:t>
            </a:r>
          </a:p>
        </p:txBody>
      </p:sp>
    </p:spTree>
    <p:extLst>
      <p:ext uri="{BB962C8B-B14F-4D97-AF65-F5344CB8AC3E}">
        <p14:creationId xmlns:p14="http://schemas.microsoft.com/office/powerpoint/2010/main" val="16244557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BB9C-8096-F8A9-04E3-A9CEA44A63F8}"/>
              </a:ext>
            </a:extLst>
          </p:cNvPr>
          <p:cNvSpPr>
            <a:spLocks noGrp="1"/>
          </p:cNvSpPr>
          <p:nvPr>
            <p:ph type="title"/>
          </p:nvPr>
        </p:nvSpPr>
        <p:spPr>
          <a:xfrm>
            <a:off x="1066800" y="488616"/>
            <a:ext cx="10058400" cy="833280"/>
          </a:xfrm>
        </p:spPr>
        <p:txBody>
          <a:bodyPr/>
          <a:lstStyle/>
          <a:p>
            <a:r>
              <a:rPr lang="en-US" b="1" dirty="0"/>
              <a:t>Lists and tuples</a:t>
            </a:r>
          </a:p>
        </p:txBody>
      </p:sp>
      <p:sp>
        <p:nvSpPr>
          <p:cNvPr id="3" name="Content Placeholder 2">
            <a:extLst>
              <a:ext uri="{FF2B5EF4-FFF2-40B4-BE49-F238E27FC236}">
                <a16:creationId xmlns:a16="http://schemas.microsoft.com/office/drawing/2014/main" id="{B4F7A243-A18A-C615-924C-C0B28CC6B832}"/>
              </a:ext>
            </a:extLst>
          </p:cNvPr>
          <p:cNvSpPr>
            <a:spLocks noGrp="1"/>
          </p:cNvSpPr>
          <p:nvPr>
            <p:ph idx="1"/>
          </p:nvPr>
        </p:nvSpPr>
        <p:spPr>
          <a:xfrm>
            <a:off x="1066800" y="1321896"/>
            <a:ext cx="10058400" cy="4630848"/>
          </a:xfrm>
        </p:spPr>
        <p:txBody>
          <a:bodyPr>
            <a:normAutofit lnSpcReduction="10000"/>
          </a:bodyPr>
          <a:lstStyle/>
          <a:p>
            <a:r>
              <a:rPr lang="en-US" sz="2800" dirty="0"/>
              <a:t>zip is a built-in function that takes two or more sequences and returns a list of tuples where each tuple contains one element from each sequence.</a:t>
            </a:r>
          </a:p>
          <a:p>
            <a:r>
              <a:rPr lang="en-US" sz="2800" dirty="0"/>
              <a:t>The name of the function refers to a zipper, which joins and interleaves two rows of teeth.</a:t>
            </a:r>
          </a:p>
          <a:p>
            <a:r>
              <a:rPr lang="en-US" sz="2800" dirty="0"/>
              <a:t>This example zips a string and a list:</a:t>
            </a:r>
          </a:p>
          <a:p>
            <a:pPr lvl="1"/>
            <a:r>
              <a:rPr lang="en-US" sz="2400" dirty="0"/>
              <a:t>&gt;&gt;&gt; s = '</a:t>
            </a:r>
            <a:r>
              <a:rPr lang="en-US" sz="2400" dirty="0" err="1"/>
              <a:t>abc</a:t>
            </a:r>
            <a:r>
              <a:rPr lang="en-US" sz="2400" dirty="0"/>
              <a:t>'</a:t>
            </a:r>
          </a:p>
          <a:p>
            <a:pPr lvl="1"/>
            <a:r>
              <a:rPr lang="en-US" sz="2400" dirty="0"/>
              <a:t>&gt;&gt;&gt; t = [0, 1, 2]</a:t>
            </a:r>
          </a:p>
          <a:p>
            <a:pPr lvl="1"/>
            <a:r>
              <a:rPr lang="en-US" sz="2400" dirty="0"/>
              <a:t>&gt;&gt;&gt; zip(s, t)</a:t>
            </a:r>
          </a:p>
          <a:p>
            <a:pPr lvl="1"/>
            <a:r>
              <a:rPr lang="en-US" sz="2400" dirty="0"/>
              <a:t>&lt;zip object at 0x7f7d0a9e7c48&gt;</a:t>
            </a:r>
          </a:p>
        </p:txBody>
      </p:sp>
    </p:spTree>
    <p:extLst>
      <p:ext uri="{BB962C8B-B14F-4D97-AF65-F5344CB8AC3E}">
        <p14:creationId xmlns:p14="http://schemas.microsoft.com/office/powerpoint/2010/main" val="99649052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83CF1-5F9A-75FF-E73B-CB69DAC1FFCF}"/>
              </a:ext>
            </a:extLst>
          </p:cNvPr>
          <p:cNvSpPr>
            <a:spLocks noGrp="1"/>
          </p:cNvSpPr>
          <p:nvPr>
            <p:ph idx="1"/>
          </p:nvPr>
        </p:nvSpPr>
        <p:spPr>
          <a:xfrm>
            <a:off x="1066800" y="786063"/>
            <a:ext cx="10058400" cy="5454316"/>
          </a:xfrm>
        </p:spPr>
        <p:txBody>
          <a:bodyPr>
            <a:normAutofit lnSpcReduction="10000"/>
          </a:bodyPr>
          <a:lstStyle/>
          <a:p>
            <a:r>
              <a:rPr lang="en-US" sz="2800" dirty="0"/>
              <a:t>The result is a zip object that knows how to iterate through the pairs. The most common use of zip is in a for loop:</a:t>
            </a:r>
          </a:p>
          <a:p>
            <a:pPr lvl="1"/>
            <a:r>
              <a:rPr lang="en-US" sz="2400" dirty="0"/>
              <a:t>&gt;&gt;&gt; for pair in zip(s, t):</a:t>
            </a:r>
          </a:p>
          <a:p>
            <a:pPr lvl="1"/>
            <a:r>
              <a:rPr lang="en-US" sz="2400" dirty="0"/>
              <a:t>... print(pair)</a:t>
            </a:r>
          </a:p>
          <a:p>
            <a:pPr lvl="1"/>
            <a:r>
              <a:rPr lang="en-US" sz="2400" dirty="0"/>
              <a:t>...</a:t>
            </a:r>
          </a:p>
          <a:p>
            <a:pPr lvl="1"/>
            <a:r>
              <a:rPr lang="en-US" sz="2400" dirty="0"/>
              <a:t>('a', 0)</a:t>
            </a:r>
          </a:p>
          <a:p>
            <a:pPr lvl="1"/>
            <a:r>
              <a:rPr lang="en-US" sz="2400" dirty="0"/>
              <a:t>('b', 1)</a:t>
            </a:r>
          </a:p>
          <a:p>
            <a:pPr lvl="1"/>
            <a:r>
              <a:rPr lang="en-US" sz="2400" dirty="0"/>
              <a:t>('c', 2)</a:t>
            </a:r>
          </a:p>
          <a:p>
            <a:r>
              <a:rPr lang="en-US" sz="2800" dirty="0"/>
              <a:t>A zip object is a kind of iterator, which is any object that iterates through a sequence.</a:t>
            </a:r>
          </a:p>
          <a:p>
            <a:r>
              <a:rPr lang="en-US" sz="2800" dirty="0"/>
              <a:t>Iterators are similar to lists in some ways, but unlike lists, you can’t use an index to select an element from an iterator.</a:t>
            </a:r>
          </a:p>
          <a:p>
            <a:endParaRPr lang="en-US" dirty="0"/>
          </a:p>
        </p:txBody>
      </p:sp>
    </p:spTree>
    <p:extLst>
      <p:ext uri="{BB962C8B-B14F-4D97-AF65-F5344CB8AC3E}">
        <p14:creationId xmlns:p14="http://schemas.microsoft.com/office/powerpoint/2010/main" val="27300429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F3E89-4E9D-0D5D-4D5C-43A8A6A5FECE}"/>
              </a:ext>
            </a:extLst>
          </p:cNvPr>
          <p:cNvSpPr>
            <a:spLocks noGrp="1"/>
          </p:cNvSpPr>
          <p:nvPr>
            <p:ph idx="1"/>
          </p:nvPr>
        </p:nvSpPr>
        <p:spPr>
          <a:xfrm>
            <a:off x="1066800" y="753979"/>
            <a:ext cx="10058400" cy="5406189"/>
          </a:xfrm>
        </p:spPr>
        <p:txBody>
          <a:bodyPr>
            <a:normAutofit fontScale="92500" lnSpcReduction="10000"/>
          </a:bodyPr>
          <a:lstStyle/>
          <a:p>
            <a:r>
              <a:rPr lang="en-US" sz="3200" dirty="0"/>
              <a:t>If you want to use list operators and methods, you can use a zip object to make a list:</a:t>
            </a:r>
          </a:p>
          <a:p>
            <a:pPr lvl="1"/>
            <a:r>
              <a:rPr lang="en-US" sz="2800" dirty="0"/>
              <a:t>&gt;&gt;&gt; list(zip(s, t))</a:t>
            </a:r>
          </a:p>
          <a:p>
            <a:pPr lvl="1"/>
            <a:r>
              <a:rPr lang="en-US" sz="2800" dirty="0"/>
              <a:t>[('a', 0), ('b', 1), ('c', 2)]</a:t>
            </a:r>
          </a:p>
          <a:p>
            <a:r>
              <a:rPr lang="en-US" sz="3200" dirty="0"/>
              <a:t>The result is a list of tuples; in this example, each tuple contains a character from the string and the corresponding element from the list.</a:t>
            </a:r>
          </a:p>
          <a:p>
            <a:r>
              <a:rPr lang="en-US" sz="3200" dirty="0"/>
              <a:t>If the sequences are not the same length, the result has the length of the shorter one.</a:t>
            </a:r>
          </a:p>
          <a:p>
            <a:pPr lvl="1"/>
            <a:r>
              <a:rPr lang="en-US" sz="2800" dirty="0"/>
              <a:t>&gt;&gt;&gt; list(zip('Anne', 'Elk'))</a:t>
            </a:r>
          </a:p>
          <a:p>
            <a:pPr lvl="1"/>
            <a:r>
              <a:rPr lang="en-US" sz="2800" dirty="0"/>
              <a:t>[('A', 'E'), ('n', 'l'), ('n', 'k')]</a:t>
            </a:r>
          </a:p>
        </p:txBody>
      </p:sp>
    </p:spTree>
    <p:extLst>
      <p:ext uri="{BB962C8B-B14F-4D97-AF65-F5344CB8AC3E}">
        <p14:creationId xmlns:p14="http://schemas.microsoft.com/office/powerpoint/2010/main" val="318390793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E030B-FE25-6C82-5AD9-E2E3AADD679F}"/>
              </a:ext>
            </a:extLst>
          </p:cNvPr>
          <p:cNvSpPr>
            <a:spLocks noGrp="1"/>
          </p:cNvSpPr>
          <p:nvPr>
            <p:ph idx="1"/>
          </p:nvPr>
        </p:nvSpPr>
        <p:spPr>
          <a:xfrm>
            <a:off x="1066800" y="497305"/>
            <a:ext cx="10058400" cy="5839327"/>
          </a:xfrm>
        </p:spPr>
        <p:txBody>
          <a:bodyPr>
            <a:normAutofit fontScale="92500" lnSpcReduction="20000"/>
          </a:bodyPr>
          <a:lstStyle/>
          <a:p>
            <a:r>
              <a:rPr lang="en-US" sz="2400" dirty="0"/>
              <a:t>You can use tuple assignment in a for loop to traverse a list of tuples:</a:t>
            </a:r>
          </a:p>
          <a:p>
            <a:pPr lvl="1"/>
            <a:r>
              <a:rPr lang="en-US" sz="2000" dirty="0"/>
              <a:t>t = [('a', 0), ('b', 1), ('c', 2)]</a:t>
            </a:r>
          </a:p>
          <a:p>
            <a:pPr lvl="1"/>
            <a:r>
              <a:rPr lang="en-US" sz="2000" dirty="0"/>
              <a:t>for letter, number in t:</a:t>
            </a:r>
          </a:p>
          <a:p>
            <a:pPr lvl="1"/>
            <a:r>
              <a:rPr lang="en-US" sz="2000" dirty="0"/>
              <a:t>print(number, letter)</a:t>
            </a:r>
          </a:p>
          <a:p>
            <a:r>
              <a:rPr lang="en-US" sz="2400" dirty="0"/>
              <a:t>Each time through the loop, Python selects the next tuple in the list and assigns the elements to letter and number. The output of this loop is:</a:t>
            </a:r>
          </a:p>
          <a:p>
            <a:pPr lvl="1"/>
            <a:r>
              <a:rPr lang="en-US" sz="2000" dirty="0"/>
              <a:t>0 a</a:t>
            </a:r>
          </a:p>
          <a:p>
            <a:pPr lvl="1"/>
            <a:r>
              <a:rPr lang="en-US" sz="2000" dirty="0"/>
              <a:t>1 b</a:t>
            </a:r>
          </a:p>
          <a:p>
            <a:pPr lvl="1"/>
            <a:r>
              <a:rPr lang="en-US" sz="2000" dirty="0"/>
              <a:t>2 c</a:t>
            </a:r>
          </a:p>
          <a:p>
            <a:r>
              <a:rPr lang="en-US" sz="2400" dirty="0"/>
              <a:t>If you combine zip, for and tuple assignment, you get a useful idiom for traversing two (or more) sequences at the same time. For example, </a:t>
            </a:r>
            <a:r>
              <a:rPr lang="en-US" sz="2400" dirty="0" err="1"/>
              <a:t>has_match</a:t>
            </a:r>
            <a:r>
              <a:rPr lang="en-US" sz="2400" dirty="0"/>
              <a:t> takes two sequences, t1 and t2, and returns True if there is an index i such that t1[i] == t2[i]:</a:t>
            </a:r>
          </a:p>
          <a:p>
            <a:pPr lvl="1"/>
            <a:r>
              <a:rPr lang="en-US" sz="2000" dirty="0"/>
              <a:t>def has_match(t1, t2):</a:t>
            </a:r>
          </a:p>
          <a:p>
            <a:pPr lvl="1"/>
            <a:r>
              <a:rPr lang="en-US" sz="2000" dirty="0"/>
              <a:t>for x, y in zip(t1, t2):</a:t>
            </a:r>
          </a:p>
          <a:p>
            <a:pPr lvl="1"/>
            <a:r>
              <a:rPr lang="en-US" sz="2000" dirty="0"/>
              <a:t>if x == y:</a:t>
            </a:r>
          </a:p>
          <a:p>
            <a:pPr lvl="1"/>
            <a:r>
              <a:rPr lang="en-US" sz="2000" dirty="0"/>
              <a:t>return True</a:t>
            </a:r>
          </a:p>
          <a:p>
            <a:pPr lvl="1"/>
            <a:r>
              <a:rPr lang="en-US" sz="2000" dirty="0"/>
              <a:t>return False</a:t>
            </a:r>
          </a:p>
        </p:txBody>
      </p:sp>
    </p:spTree>
    <p:extLst>
      <p:ext uri="{BB962C8B-B14F-4D97-AF65-F5344CB8AC3E}">
        <p14:creationId xmlns:p14="http://schemas.microsoft.com/office/powerpoint/2010/main" val="23097308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EFB35-B803-B258-0A35-9D164C9B0662}"/>
              </a:ext>
            </a:extLst>
          </p:cNvPr>
          <p:cNvSpPr>
            <a:spLocks noGrp="1"/>
          </p:cNvSpPr>
          <p:nvPr>
            <p:ph idx="1"/>
          </p:nvPr>
        </p:nvSpPr>
        <p:spPr>
          <a:xfrm>
            <a:off x="1066800" y="818147"/>
            <a:ext cx="10058400" cy="5134597"/>
          </a:xfrm>
        </p:spPr>
        <p:txBody>
          <a:bodyPr>
            <a:normAutofit/>
          </a:bodyPr>
          <a:lstStyle/>
          <a:p>
            <a:r>
              <a:rPr lang="en-US" sz="2400" dirty="0"/>
              <a:t>If you need to traverse the elements of a sequence and their indices, you can use the built-in function enumerate:</a:t>
            </a:r>
          </a:p>
          <a:p>
            <a:pPr lvl="1"/>
            <a:r>
              <a:rPr lang="en-US" sz="2000" dirty="0"/>
              <a:t>for index, element in enumerate('</a:t>
            </a:r>
            <a:r>
              <a:rPr lang="en-US" sz="2000" dirty="0" err="1"/>
              <a:t>abc</a:t>
            </a:r>
            <a:r>
              <a:rPr lang="en-US" sz="2000" dirty="0"/>
              <a:t>'):</a:t>
            </a:r>
          </a:p>
          <a:p>
            <a:pPr lvl="1"/>
            <a:r>
              <a:rPr lang="en-US" sz="2000" dirty="0"/>
              <a:t>print(index, element)</a:t>
            </a:r>
          </a:p>
          <a:p>
            <a:r>
              <a:rPr lang="en-US" sz="2400" dirty="0"/>
              <a:t>The result from enumerate is an enumerate object, which iterates a sequence of pairs; each pair contains an index (starting from 0) and an element from the given sequence. In this example, the output is</a:t>
            </a:r>
          </a:p>
          <a:p>
            <a:r>
              <a:rPr lang="en-US" sz="2400" dirty="0"/>
              <a:t>0 a</a:t>
            </a:r>
          </a:p>
          <a:p>
            <a:r>
              <a:rPr lang="en-US" sz="2400" dirty="0"/>
              <a:t>1 b</a:t>
            </a:r>
          </a:p>
          <a:p>
            <a:r>
              <a:rPr lang="en-US" sz="2400" dirty="0"/>
              <a:t>2 c</a:t>
            </a:r>
          </a:p>
          <a:p>
            <a:r>
              <a:rPr lang="en-US" sz="2400" dirty="0"/>
              <a:t>Again.</a:t>
            </a:r>
          </a:p>
        </p:txBody>
      </p:sp>
    </p:spTree>
    <p:extLst>
      <p:ext uri="{BB962C8B-B14F-4D97-AF65-F5344CB8AC3E}">
        <p14:creationId xmlns:p14="http://schemas.microsoft.com/office/powerpoint/2010/main" val="267499125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AA81-C269-2617-C1B2-75B89593B518}"/>
              </a:ext>
            </a:extLst>
          </p:cNvPr>
          <p:cNvSpPr>
            <a:spLocks noGrp="1"/>
          </p:cNvSpPr>
          <p:nvPr>
            <p:ph type="title"/>
          </p:nvPr>
        </p:nvSpPr>
        <p:spPr>
          <a:xfrm>
            <a:off x="1066800" y="480595"/>
            <a:ext cx="10058400" cy="849322"/>
          </a:xfrm>
        </p:spPr>
        <p:txBody>
          <a:bodyPr/>
          <a:lstStyle/>
          <a:p>
            <a:r>
              <a:rPr lang="en-US" b="1" dirty="0"/>
              <a:t>Dictionaries and tuples</a:t>
            </a:r>
          </a:p>
        </p:txBody>
      </p:sp>
      <p:sp>
        <p:nvSpPr>
          <p:cNvPr id="3" name="Content Placeholder 2">
            <a:extLst>
              <a:ext uri="{FF2B5EF4-FFF2-40B4-BE49-F238E27FC236}">
                <a16:creationId xmlns:a16="http://schemas.microsoft.com/office/drawing/2014/main" id="{F6B6F0F1-CD38-5952-93D8-643CA2331FEB}"/>
              </a:ext>
            </a:extLst>
          </p:cNvPr>
          <p:cNvSpPr>
            <a:spLocks noGrp="1"/>
          </p:cNvSpPr>
          <p:nvPr>
            <p:ph idx="1"/>
          </p:nvPr>
        </p:nvSpPr>
        <p:spPr>
          <a:xfrm>
            <a:off x="1066800" y="1329917"/>
            <a:ext cx="10058400" cy="5047488"/>
          </a:xfrm>
        </p:spPr>
        <p:txBody>
          <a:bodyPr>
            <a:normAutofit/>
          </a:bodyPr>
          <a:lstStyle/>
          <a:p>
            <a:r>
              <a:rPr lang="en-US" sz="2000" dirty="0"/>
              <a:t>Dictionaries have a method called items that returns a sequence of tuples, where each tuple is a key-value pair.</a:t>
            </a:r>
          </a:p>
          <a:p>
            <a:pPr lvl="1"/>
            <a:r>
              <a:rPr lang="en-US" sz="1800" dirty="0"/>
              <a:t>&gt;&gt;&gt; d = {'a':0, 'b':1, 'c':2}</a:t>
            </a:r>
          </a:p>
          <a:p>
            <a:pPr lvl="1"/>
            <a:r>
              <a:rPr lang="en-US" sz="1800" dirty="0"/>
              <a:t>&gt;&gt;&gt; t = </a:t>
            </a:r>
            <a:r>
              <a:rPr lang="en-US" sz="1800" dirty="0" err="1"/>
              <a:t>d.items</a:t>
            </a:r>
            <a:r>
              <a:rPr lang="en-US" sz="1800" dirty="0"/>
              <a:t>()</a:t>
            </a:r>
          </a:p>
          <a:p>
            <a:pPr lvl="1"/>
            <a:r>
              <a:rPr lang="en-US" sz="1800" dirty="0"/>
              <a:t>&gt;&gt;&gt; t</a:t>
            </a:r>
          </a:p>
          <a:p>
            <a:pPr lvl="1"/>
            <a:r>
              <a:rPr lang="en-US" sz="1800" dirty="0" err="1"/>
              <a:t>dict_items</a:t>
            </a:r>
            <a:r>
              <a:rPr lang="en-US" sz="1800" dirty="0"/>
              <a:t>([('c', 2), ('a', 0), ('b', 1)])</a:t>
            </a:r>
          </a:p>
          <a:p>
            <a:r>
              <a:rPr lang="en-US" sz="2000" dirty="0"/>
              <a:t>The result is a dict_items object, which is an iterator that iterates the key-value pairs. You can use it in a for loop like this:</a:t>
            </a:r>
          </a:p>
          <a:p>
            <a:pPr lvl="1"/>
            <a:r>
              <a:rPr lang="en-US" sz="1800" dirty="0"/>
              <a:t>&gt;&gt;&gt; for key, value in </a:t>
            </a:r>
            <a:r>
              <a:rPr lang="en-US" sz="1800" dirty="0" err="1"/>
              <a:t>d.items</a:t>
            </a:r>
            <a:r>
              <a:rPr lang="en-US" sz="1800" dirty="0"/>
              <a:t>():</a:t>
            </a:r>
          </a:p>
          <a:p>
            <a:pPr lvl="1"/>
            <a:r>
              <a:rPr lang="en-US" sz="1800" dirty="0"/>
              <a:t>... print(key, value)</a:t>
            </a:r>
          </a:p>
          <a:p>
            <a:pPr lvl="1"/>
            <a:r>
              <a:rPr lang="en-US" sz="1800" dirty="0"/>
              <a:t>...</a:t>
            </a:r>
          </a:p>
          <a:p>
            <a:pPr lvl="1"/>
            <a:r>
              <a:rPr lang="en-US" sz="1800" dirty="0"/>
              <a:t>c 2</a:t>
            </a:r>
          </a:p>
          <a:p>
            <a:pPr lvl="1"/>
            <a:r>
              <a:rPr lang="en-US" sz="1800" dirty="0"/>
              <a:t>a 0</a:t>
            </a:r>
          </a:p>
          <a:p>
            <a:pPr lvl="1"/>
            <a:r>
              <a:rPr lang="en-US" sz="1800" dirty="0"/>
              <a:t>b 1</a:t>
            </a:r>
          </a:p>
        </p:txBody>
      </p:sp>
    </p:spTree>
    <p:extLst>
      <p:ext uri="{BB962C8B-B14F-4D97-AF65-F5344CB8AC3E}">
        <p14:creationId xmlns:p14="http://schemas.microsoft.com/office/powerpoint/2010/main" val="325724016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2CB0D0-A963-F252-2768-568E3F7C4EE7}"/>
              </a:ext>
            </a:extLst>
          </p:cNvPr>
          <p:cNvSpPr>
            <a:spLocks noGrp="1"/>
          </p:cNvSpPr>
          <p:nvPr>
            <p:ph idx="1"/>
          </p:nvPr>
        </p:nvSpPr>
        <p:spPr>
          <a:xfrm>
            <a:off x="1066800" y="685800"/>
            <a:ext cx="10058400" cy="5486400"/>
          </a:xfrm>
        </p:spPr>
        <p:txBody>
          <a:bodyPr>
            <a:normAutofit lnSpcReduction="10000"/>
          </a:bodyPr>
          <a:lstStyle/>
          <a:p>
            <a:r>
              <a:rPr lang="en-US" sz="2400" dirty="0"/>
              <a:t>As you should expect from a dictionary, the items are in no particular order.</a:t>
            </a:r>
          </a:p>
          <a:p>
            <a:r>
              <a:rPr lang="en-US" sz="2400" dirty="0"/>
              <a:t>Going in the other direction, you can use a list of tuples to initialize a new dictionary:</a:t>
            </a:r>
          </a:p>
          <a:p>
            <a:pPr lvl="1"/>
            <a:r>
              <a:rPr lang="en-US" sz="2000" dirty="0"/>
              <a:t>&gt;&gt;&gt; t = [('a', 0), ('c', 2), ('b', 1)]</a:t>
            </a:r>
          </a:p>
          <a:p>
            <a:pPr lvl="1"/>
            <a:r>
              <a:rPr lang="en-US" sz="2000" dirty="0"/>
              <a:t>&gt;&gt;&gt; d = dict(t)</a:t>
            </a:r>
          </a:p>
          <a:p>
            <a:pPr lvl="1"/>
            <a:r>
              <a:rPr lang="en-US" sz="2000" dirty="0"/>
              <a:t>&gt;&gt;&gt; d</a:t>
            </a:r>
          </a:p>
          <a:p>
            <a:pPr lvl="1"/>
            <a:r>
              <a:rPr lang="en-US" sz="2000" dirty="0"/>
              <a:t>{'a': 0, 'c': 2, 'b': 1}</a:t>
            </a:r>
          </a:p>
          <a:p>
            <a:r>
              <a:rPr lang="en-US" sz="2400" dirty="0"/>
              <a:t>Combining dict with zip yields a concise way to create a dictionary:</a:t>
            </a:r>
          </a:p>
          <a:p>
            <a:pPr lvl="1"/>
            <a:r>
              <a:rPr lang="en-US" sz="2000" dirty="0"/>
              <a:t>&gt;&gt;&gt; d = dict(zip('</a:t>
            </a:r>
            <a:r>
              <a:rPr lang="en-US" sz="2000" dirty="0" err="1"/>
              <a:t>abc</a:t>
            </a:r>
            <a:r>
              <a:rPr lang="en-US" sz="2000" dirty="0"/>
              <a:t>', range(3)))</a:t>
            </a:r>
          </a:p>
          <a:p>
            <a:pPr lvl="1"/>
            <a:r>
              <a:rPr lang="en-US" sz="2000" dirty="0"/>
              <a:t>&gt;&gt;&gt; d</a:t>
            </a:r>
          </a:p>
          <a:p>
            <a:pPr lvl="1"/>
            <a:r>
              <a:rPr lang="en-US" sz="2000" dirty="0"/>
              <a:t>{'a': 0, 'c': 2, 'b': 1}</a:t>
            </a:r>
          </a:p>
          <a:p>
            <a:r>
              <a:rPr lang="en-US" sz="2400" dirty="0"/>
              <a:t>The dictionary method update also takes a list of tuples and adds them, as key-value pairs, to an existing dictionary.</a:t>
            </a:r>
          </a:p>
        </p:txBody>
      </p:sp>
    </p:spTree>
    <p:extLst>
      <p:ext uri="{BB962C8B-B14F-4D97-AF65-F5344CB8AC3E}">
        <p14:creationId xmlns:p14="http://schemas.microsoft.com/office/powerpoint/2010/main" val="30222517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E216E-2038-4A04-3BCF-018813D9A1EE}"/>
              </a:ext>
            </a:extLst>
          </p:cNvPr>
          <p:cNvSpPr>
            <a:spLocks noGrp="1"/>
          </p:cNvSpPr>
          <p:nvPr>
            <p:ph idx="1"/>
          </p:nvPr>
        </p:nvSpPr>
        <p:spPr>
          <a:xfrm>
            <a:off x="1066800" y="673767"/>
            <a:ext cx="10058400" cy="5566611"/>
          </a:xfrm>
        </p:spPr>
        <p:txBody>
          <a:bodyPr>
            <a:normAutofit/>
          </a:bodyPr>
          <a:lstStyle/>
          <a:p>
            <a:r>
              <a:rPr lang="en-US" sz="2400" dirty="0"/>
              <a:t>It is common to use tuples as keys in dictionaries (primarily because you can’t use lists). For example, a telephone directory might map from last-name, first-name pairs to telephone numbers. </a:t>
            </a:r>
          </a:p>
          <a:p>
            <a:r>
              <a:rPr lang="en-US" sz="2400" dirty="0"/>
              <a:t>Assuming that we have defined last, first and number, we could write:</a:t>
            </a:r>
          </a:p>
          <a:p>
            <a:pPr lvl="1"/>
            <a:r>
              <a:rPr lang="en-US" sz="2000" dirty="0"/>
              <a:t>directory[last, first] = number</a:t>
            </a:r>
          </a:p>
          <a:p>
            <a:r>
              <a:rPr lang="en-US" sz="2400" dirty="0"/>
              <a:t>The expression in brackets is a tuple. We could use tuple assignment to traverse this dictionary.</a:t>
            </a:r>
          </a:p>
          <a:p>
            <a:pPr lvl="1"/>
            <a:r>
              <a:rPr lang="en-US" sz="2000" dirty="0"/>
              <a:t>for last, first in directory:</a:t>
            </a:r>
          </a:p>
          <a:p>
            <a:pPr lvl="1"/>
            <a:r>
              <a:rPr lang="en-US" sz="2000" dirty="0"/>
              <a:t>print(first, last, directory[</a:t>
            </a:r>
            <a:r>
              <a:rPr lang="en-US" sz="2000" dirty="0" err="1"/>
              <a:t>last,first</a:t>
            </a:r>
            <a:r>
              <a:rPr lang="en-US" sz="2000" dirty="0"/>
              <a:t>])</a:t>
            </a:r>
          </a:p>
          <a:p>
            <a:r>
              <a:rPr lang="en-US" sz="2400" dirty="0"/>
              <a:t>This loop traverses the keys in directory, which are tuples. It assigns the elements of each tuple to last and first, then prints the name and corresponding telephone number.</a:t>
            </a:r>
          </a:p>
        </p:txBody>
      </p:sp>
    </p:spTree>
    <p:extLst>
      <p:ext uri="{BB962C8B-B14F-4D97-AF65-F5344CB8AC3E}">
        <p14:creationId xmlns:p14="http://schemas.microsoft.com/office/powerpoint/2010/main" val="19328369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1E7CF-8CD6-431E-4E86-CBAF97C67F24}"/>
              </a:ext>
            </a:extLst>
          </p:cNvPr>
          <p:cNvSpPr>
            <a:spLocks noGrp="1"/>
          </p:cNvSpPr>
          <p:nvPr>
            <p:ph idx="1"/>
          </p:nvPr>
        </p:nvSpPr>
        <p:spPr>
          <a:xfrm>
            <a:off x="963670" y="669758"/>
            <a:ext cx="6841958" cy="5518484"/>
          </a:xfrm>
        </p:spPr>
        <p:txBody>
          <a:bodyPr>
            <a:normAutofit lnSpcReduction="10000"/>
          </a:bodyPr>
          <a:lstStyle/>
          <a:p>
            <a:r>
              <a:rPr lang="en-US" sz="2400" dirty="0"/>
              <a:t>There are two ways to represent tuples in a state diagram. The more detailed version shows the indices and elements just as they appear in a list. For example, the tuple ('Cleese', 'John') would appear as in Figure 12.1.</a:t>
            </a:r>
          </a:p>
          <a:p>
            <a:r>
              <a:rPr lang="en-US" sz="2400" dirty="0"/>
              <a:t>But in a larger diagram you might want to leave out the details. For example, a diagram of the telephone directory might appear as in Figure 12.2.</a:t>
            </a:r>
          </a:p>
          <a:p>
            <a:r>
              <a:rPr lang="en-US" sz="2400" dirty="0"/>
              <a:t>Here the tuples are shown using Python syntax as a graphical shorthand. The telephone number in the diagram is the complaints line for the BBC, so please don’t call it.</a:t>
            </a:r>
          </a:p>
        </p:txBody>
      </p:sp>
      <p:pic>
        <p:nvPicPr>
          <p:cNvPr id="5" name="Picture 4">
            <a:extLst>
              <a:ext uri="{FF2B5EF4-FFF2-40B4-BE49-F238E27FC236}">
                <a16:creationId xmlns:a16="http://schemas.microsoft.com/office/drawing/2014/main" id="{208A397D-F3DE-0DBA-07F2-1286543BF682}"/>
              </a:ext>
            </a:extLst>
          </p:cNvPr>
          <p:cNvPicPr>
            <a:picLocks noChangeAspect="1"/>
          </p:cNvPicPr>
          <p:nvPr/>
        </p:nvPicPr>
        <p:blipFill>
          <a:blip r:embed="rId2"/>
          <a:stretch>
            <a:fillRect/>
          </a:stretch>
        </p:blipFill>
        <p:spPr>
          <a:xfrm>
            <a:off x="7851991" y="1167063"/>
            <a:ext cx="3376339" cy="4523874"/>
          </a:xfrm>
          <a:prstGeom prst="rect">
            <a:avLst/>
          </a:prstGeom>
        </p:spPr>
      </p:pic>
    </p:spTree>
    <p:extLst>
      <p:ext uri="{BB962C8B-B14F-4D97-AF65-F5344CB8AC3E}">
        <p14:creationId xmlns:p14="http://schemas.microsoft.com/office/powerpoint/2010/main" val="29824505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EB7A-4005-2624-18F5-BFF867FB5947}"/>
              </a:ext>
            </a:extLst>
          </p:cNvPr>
          <p:cNvSpPr>
            <a:spLocks noGrp="1"/>
          </p:cNvSpPr>
          <p:nvPr>
            <p:ph type="title"/>
          </p:nvPr>
        </p:nvSpPr>
        <p:spPr>
          <a:xfrm>
            <a:off x="1066800" y="504658"/>
            <a:ext cx="10058400" cy="801195"/>
          </a:xfrm>
        </p:spPr>
        <p:txBody>
          <a:bodyPr/>
          <a:lstStyle/>
          <a:p>
            <a:r>
              <a:rPr lang="en-US" b="1" dirty="0"/>
              <a:t>Sequences of sequences</a:t>
            </a:r>
          </a:p>
        </p:txBody>
      </p:sp>
      <p:sp>
        <p:nvSpPr>
          <p:cNvPr id="3" name="Content Placeholder 2">
            <a:extLst>
              <a:ext uri="{FF2B5EF4-FFF2-40B4-BE49-F238E27FC236}">
                <a16:creationId xmlns:a16="http://schemas.microsoft.com/office/drawing/2014/main" id="{1E90B4E9-D07B-7D81-7611-6CCA4C3F2FE6}"/>
              </a:ext>
            </a:extLst>
          </p:cNvPr>
          <p:cNvSpPr>
            <a:spLocks noGrp="1"/>
          </p:cNvSpPr>
          <p:nvPr>
            <p:ph idx="1"/>
          </p:nvPr>
        </p:nvSpPr>
        <p:spPr>
          <a:xfrm>
            <a:off x="1066800" y="1305853"/>
            <a:ext cx="10058400" cy="5047489"/>
          </a:xfrm>
        </p:spPr>
        <p:txBody>
          <a:bodyPr>
            <a:normAutofit lnSpcReduction="10000"/>
          </a:bodyPr>
          <a:lstStyle/>
          <a:p>
            <a:r>
              <a:rPr lang="en-US" sz="2400" dirty="0"/>
              <a:t>I have focused on lists of tuples, but almost all of the examples in this chapter also work with lists of lists, tuples of tuples, and tuples of lists. To avoid enumerating the possible combinations, it is sometimes easier to talk about sequences of sequences.</a:t>
            </a:r>
          </a:p>
          <a:p>
            <a:r>
              <a:rPr lang="en-US" sz="2400" dirty="0"/>
              <a:t>In many contexts, the different kinds of sequences (strings, lists and tuples) can be used interchangeably. So how should you choose one over the others?</a:t>
            </a:r>
          </a:p>
          <a:p>
            <a:r>
              <a:rPr lang="en-US" sz="2400" dirty="0"/>
              <a:t>To start with the obvious, strings are more limited than other sequences because the elements have to be characters. They are also immutable. If you need the ability to change the characters in a string (as opposed to creating a new string), you might want to use a list of characters instead.</a:t>
            </a:r>
          </a:p>
        </p:txBody>
      </p:sp>
    </p:spTree>
    <p:extLst>
      <p:ext uri="{BB962C8B-B14F-4D97-AF65-F5344CB8AC3E}">
        <p14:creationId xmlns:p14="http://schemas.microsoft.com/office/powerpoint/2010/main" val="1907761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2369-91D0-9B7E-CF76-4D3E1C9D32D0}"/>
              </a:ext>
            </a:extLst>
          </p:cNvPr>
          <p:cNvSpPr>
            <a:spLocks noGrp="1"/>
          </p:cNvSpPr>
          <p:nvPr>
            <p:ph type="title"/>
          </p:nvPr>
        </p:nvSpPr>
        <p:spPr>
          <a:xfrm>
            <a:off x="1066800" y="642594"/>
            <a:ext cx="10058400" cy="853697"/>
          </a:xfrm>
        </p:spPr>
        <p:txBody>
          <a:bodyPr/>
          <a:lstStyle/>
          <a:p>
            <a:r>
              <a:rPr lang="en-US" b="1" dirty="0"/>
              <a:t>Task: </a:t>
            </a:r>
          </a:p>
        </p:txBody>
      </p:sp>
      <p:graphicFrame>
        <p:nvGraphicFramePr>
          <p:cNvPr id="4" name="Content Placeholder 3">
            <a:extLst>
              <a:ext uri="{FF2B5EF4-FFF2-40B4-BE49-F238E27FC236}">
                <a16:creationId xmlns:a16="http://schemas.microsoft.com/office/drawing/2014/main" id="{83B1709E-4854-4497-C849-96CC1F8122FE}"/>
              </a:ext>
            </a:extLst>
          </p:cNvPr>
          <p:cNvGraphicFramePr>
            <a:graphicFrameLocks noGrp="1"/>
          </p:cNvGraphicFramePr>
          <p:nvPr>
            <p:ph idx="1"/>
            <p:extLst>
              <p:ext uri="{D42A27DB-BD31-4B8C-83A1-F6EECF244321}">
                <p14:modId xmlns:p14="http://schemas.microsoft.com/office/powerpoint/2010/main" val="1008299584"/>
              </p:ext>
            </p:extLst>
          </p:nvPr>
        </p:nvGraphicFramePr>
        <p:xfrm>
          <a:off x="1066800" y="1900714"/>
          <a:ext cx="10058400" cy="4074662"/>
        </p:xfrm>
        <a:graphic>
          <a:graphicData uri="http://schemas.openxmlformats.org/drawingml/2006/table">
            <a:tbl>
              <a:tblPr firstRow="1" firstCol="1" bandRow="1">
                <a:tableStyleId>{5C22544A-7EE6-4342-B048-85BDC9FD1C3A}</a:tableStyleId>
              </a:tblPr>
              <a:tblGrid>
                <a:gridCol w="6597534">
                  <a:extLst>
                    <a:ext uri="{9D8B030D-6E8A-4147-A177-3AD203B41FA5}">
                      <a16:colId xmlns:a16="http://schemas.microsoft.com/office/drawing/2014/main" val="113780407"/>
                    </a:ext>
                  </a:extLst>
                </a:gridCol>
                <a:gridCol w="2011680">
                  <a:extLst>
                    <a:ext uri="{9D8B030D-6E8A-4147-A177-3AD203B41FA5}">
                      <a16:colId xmlns:a16="http://schemas.microsoft.com/office/drawing/2014/main" val="3444037149"/>
                    </a:ext>
                  </a:extLst>
                </a:gridCol>
                <a:gridCol w="1449186">
                  <a:extLst>
                    <a:ext uri="{9D8B030D-6E8A-4147-A177-3AD203B41FA5}">
                      <a16:colId xmlns:a16="http://schemas.microsoft.com/office/drawing/2014/main" val="2028608660"/>
                    </a:ext>
                  </a:extLst>
                </a:gridCol>
              </a:tblGrid>
              <a:tr h="66502">
                <a:tc gridSpan="2">
                  <a:txBody>
                    <a:bodyPr/>
                    <a:lstStyle/>
                    <a:p>
                      <a:pPr marL="36195" marR="36195">
                        <a:lnSpc>
                          <a:spcPct val="100000"/>
                        </a:lnSpc>
                        <a:spcAft>
                          <a:spcPts val="1200"/>
                        </a:spcAft>
                      </a:pPr>
                      <a:r>
                        <a:rPr lang="en-KE" sz="2400" kern="100" dirty="0">
                          <a:effectLst/>
                        </a:rPr>
                        <a:t>Unit 2: Variables, Expressions, Statements, and Functions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100000"/>
                        </a:lnSpc>
                        <a:spcAft>
                          <a:spcPts val="1200"/>
                        </a:spcAft>
                      </a:pPr>
                      <a:r>
                        <a:rPr lang="en-US" sz="2400" kern="100">
                          <a:effectLst/>
                        </a:rPr>
                        <a:t>Remark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642532"/>
                  </a:ext>
                </a:extLst>
              </a:tr>
              <a:tr h="227669">
                <a:tc>
                  <a:txBody>
                    <a:bodyPr/>
                    <a:lstStyle/>
                    <a:p>
                      <a:pPr marL="36195" marR="36195">
                        <a:lnSpc>
                          <a:spcPct val="100000"/>
                        </a:lnSpc>
                        <a:spcAft>
                          <a:spcPts val="1200"/>
                        </a:spcAft>
                      </a:pPr>
                      <a:r>
                        <a:rPr lang="en-KE" sz="2400" kern="100" dirty="0">
                          <a:effectLst/>
                        </a:rPr>
                        <a:t>Read through the Learning Guide and the Reading Assignment.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Thursday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6366070"/>
                  </a:ext>
                </a:extLst>
              </a:tr>
              <a:tr h="158147">
                <a:tc>
                  <a:txBody>
                    <a:bodyPr/>
                    <a:lstStyle/>
                    <a:p>
                      <a:pPr marL="36195" marR="36195">
                        <a:lnSpc>
                          <a:spcPct val="100000"/>
                        </a:lnSpc>
                        <a:spcAft>
                          <a:spcPts val="1200"/>
                        </a:spcAft>
                      </a:pPr>
                      <a:r>
                        <a:rPr lang="en-KE" sz="2400" kern="100" dirty="0">
                          <a:effectLst/>
                        </a:rPr>
                        <a:t>Complete the Discussion Assignment by posting in the Discussion Forum.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Friday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4903620"/>
                  </a:ext>
                </a:extLst>
              </a:tr>
              <a:tr h="105251">
                <a:tc>
                  <a:txBody>
                    <a:bodyPr/>
                    <a:lstStyle/>
                    <a:p>
                      <a:pPr marL="36195" marR="36195">
                        <a:lnSpc>
                          <a:spcPct val="100000"/>
                        </a:lnSpc>
                        <a:spcAft>
                          <a:spcPts val="1200"/>
                        </a:spcAft>
                      </a:pPr>
                      <a:r>
                        <a:rPr lang="en-KE" sz="2400" kern="100" dirty="0">
                          <a:effectLst/>
                        </a:rPr>
                        <a:t>Respond to three of your fellow classmates’ posts in the Discussion Forum.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Saturday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0432879"/>
                  </a:ext>
                </a:extLst>
              </a:tr>
              <a:tr h="417062">
                <a:tc>
                  <a:txBody>
                    <a:bodyPr/>
                    <a:lstStyle/>
                    <a:p>
                      <a:pPr marL="36195" marR="36195">
                        <a:lnSpc>
                          <a:spcPct val="100000"/>
                        </a:lnSpc>
                        <a:spcAft>
                          <a:spcPts val="1200"/>
                        </a:spcAft>
                      </a:pPr>
                      <a:r>
                        <a:rPr lang="en-KE" sz="2400" kern="100" dirty="0">
                          <a:effectLst/>
                        </a:rPr>
                        <a:t>Complete and submit the Programming Assignment.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Sunday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1071564"/>
                  </a:ext>
                </a:extLst>
              </a:tr>
              <a:tr h="417062">
                <a:tc>
                  <a:txBody>
                    <a:bodyPr/>
                    <a:lstStyle/>
                    <a:p>
                      <a:pPr marL="36195" marR="36195">
                        <a:lnSpc>
                          <a:spcPct val="100000"/>
                        </a:lnSpc>
                        <a:spcAft>
                          <a:spcPts val="1200"/>
                        </a:spcAft>
                      </a:pPr>
                      <a:r>
                        <a:rPr lang="en-KE" sz="2400" kern="100" dirty="0">
                          <a:effectLst/>
                        </a:rPr>
                        <a:t>Complete an entry in the Learning Journal.</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Monday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5900954"/>
                  </a:ext>
                </a:extLst>
              </a:tr>
              <a:tr h="0">
                <a:tc>
                  <a:txBody>
                    <a:bodyPr/>
                    <a:lstStyle/>
                    <a:p>
                      <a:pPr marL="36195" marR="36195">
                        <a:lnSpc>
                          <a:spcPct val="100000"/>
                        </a:lnSpc>
                        <a:spcAft>
                          <a:spcPts val="1200"/>
                        </a:spcAft>
                      </a:pPr>
                      <a:r>
                        <a:rPr lang="en-KE" sz="2400" kern="100">
                          <a:effectLst/>
                        </a:rPr>
                        <a:t>Take the Self-Quiz.</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Tuesday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2377021"/>
                  </a:ext>
                </a:extLst>
              </a:tr>
            </a:tbl>
          </a:graphicData>
        </a:graphic>
      </p:graphicFrame>
    </p:spTree>
    <p:extLst>
      <p:ext uri="{BB962C8B-B14F-4D97-AF65-F5344CB8AC3E}">
        <p14:creationId xmlns:p14="http://schemas.microsoft.com/office/powerpoint/2010/main" val="26302327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9DDD8-A58E-A206-DFF6-34F0A7E9E7F7}"/>
              </a:ext>
            </a:extLst>
          </p:cNvPr>
          <p:cNvSpPr>
            <a:spLocks noGrp="1"/>
          </p:cNvSpPr>
          <p:nvPr>
            <p:ph idx="1"/>
          </p:nvPr>
        </p:nvSpPr>
        <p:spPr>
          <a:xfrm>
            <a:off x="1066800" y="818147"/>
            <a:ext cx="10058400" cy="5358064"/>
          </a:xfrm>
        </p:spPr>
        <p:txBody>
          <a:bodyPr>
            <a:normAutofit fontScale="92500" lnSpcReduction="20000"/>
          </a:bodyPr>
          <a:lstStyle/>
          <a:p>
            <a:r>
              <a:rPr lang="en-US" sz="2800" dirty="0"/>
              <a:t>Lists are more common than tuples, mostly because they are mutable. But there are a few cases where you might prefer tuples:</a:t>
            </a:r>
          </a:p>
          <a:p>
            <a:pPr marL="617220" lvl="1" indent="-342900">
              <a:buFont typeface="+mj-lt"/>
              <a:buAutoNum type="arabicPeriod"/>
            </a:pPr>
            <a:r>
              <a:rPr lang="en-US" sz="2400" dirty="0"/>
              <a:t>In some contexts, like a return statement, it is syntactically simpler to create a tuple than a list.</a:t>
            </a:r>
          </a:p>
          <a:p>
            <a:pPr marL="617220" lvl="1" indent="-342900">
              <a:buFont typeface="+mj-lt"/>
              <a:buAutoNum type="arabicPeriod"/>
            </a:pPr>
            <a:r>
              <a:rPr lang="en-US" sz="2400" dirty="0"/>
              <a:t>If you want to use a sequence as a dictionary key, you have to use an immutable type like a tuple or string.</a:t>
            </a:r>
          </a:p>
          <a:p>
            <a:pPr marL="617220" lvl="1" indent="-342900">
              <a:buFont typeface="+mj-lt"/>
              <a:buAutoNum type="arabicPeriod"/>
            </a:pPr>
            <a:r>
              <a:rPr lang="en-US" sz="2400" dirty="0"/>
              <a:t>If you are passing a sequence as an argument to a function, using tuples reduces the potential for unexpected behavior due to aliasing.</a:t>
            </a:r>
          </a:p>
          <a:p>
            <a:r>
              <a:rPr lang="en-US" sz="2800" dirty="0"/>
              <a:t>Because tuples are immutable, they don’t provide methods like sort and reverse, which modify existing lists. But Python provides the built-in function sorted, which takes any sequence and returns a new list with the same elements in sorted order, and reversed, which takes a sequence and returns an iterator that traverses the list in reverse order.</a:t>
            </a:r>
          </a:p>
        </p:txBody>
      </p:sp>
    </p:spTree>
    <p:extLst>
      <p:ext uri="{BB962C8B-B14F-4D97-AF65-F5344CB8AC3E}">
        <p14:creationId xmlns:p14="http://schemas.microsoft.com/office/powerpoint/2010/main" val="36368741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C9EB3-3242-006D-6D18-469F5A61E510}"/>
              </a:ext>
            </a:extLst>
          </p:cNvPr>
          <p:cNvSpPr>
            <a:spLocks noGrp="1"/>
          </p:cNvSpPr>
          <p:nvPr>
            <p:ph type="ctrTitle"/>
          </p:nvPr>
        </p:nvSpPr>
        <p:spPr/>
        <p:txBody>
          <a:bodyPr/>
          <a:lstStyle/>
          <a:p>
            <a:r>
              <a:rPr lang="en-US" b="1" dirty="0"/>
              <a:t>Files </a:t>
            </a:r>
          </a:p>
        </p:txBody>
      </p:sp>
      <p:sp>
        <p:nvSpPr>
          <p:cNvPr id="5" name="Subtitle 4">
            <a:extLst>
              <a:ext uri="{FF2B5EF4-FFF2-40B4-BE49-F238E27FC236}">
                <a16:creationId xmlns:a16="http://schemas.microsoft.com/office/drawing/2014/main" id="{1AD0598C-6764-6ACD-D5A1-3311671E060A}"/>
              </a:ext>
            </a:extLst>
          </p:cNvPr>
          <p:cNvSpPr>
            <a:spLocks noGrp="1"/>
          </p:cNvSpPr>
          <p:nvPr>
            <p:ph type="subTitle" idx="1"/>
          </p:nvPr>
        </p:nvSpPr>
        <p:spPr/>
        <p:txBody>
          <a:bodyPr/>
          <a:lstStyle/>
          <a:p>
            <a:r>
              <a:rPr lang="en-US" b="1" dirty="0"/>
              <a:t>Unit 8</a:t>
            </a:r>
          </a:p>
        </p:txBody>
      </p:sp>
    </p:spTree>
    <p:extLst>
      <p:ext uri="{BB962C8B-B14F-4D97-AF65-F5344CB8AC3E}">
        <p14:creationId xmlns:p14="http://schemas.microsoft.com/office/powerpoint/2010/main" val="39464701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5AFE-726F-0D24-FEF6-51C9B0A1D1BE}"/>
              </a:ext>
            </a:extLst>
          </p:cNvPr>
          <p:cNvSpPr>
            <a:spLocks noGrp="1"/>
          </p:cNvSpPr>
          <p:nvPr>
            <p:ph type="title"/>
          </p:nvPr>
        </p:nvSpPr>
        <p:spPr/>
        <p:txBody>
          <a:bodyPr>
            <a:normAutofit/>
          </a:bodyPr>
          <a:lstStyle/>
          <a:p>
            <a:r>
              <a:rPr lang="en-US" sz="6600" b="1" dirty="0"/>
              <a:t>Topics</a:t>
            </a:r>
          </a:p>
        </p:txBody>
      </p:sp>
      <p:sp>
        <p:nvSpPr>
          <p:cNvPr id="3" name="Content Placeholder 2">
            <a:extLst>
              <a:ext uri="{FF2B5EF4-FFF2-40B4-BE49-F238E27FC236}">
                <a16:creationId xmlns:a16="http://schemas.microsoft.com/office/drawing/2014/main" id="{86DBBD5C-8A17-5FF2-3482-DDA9506D5710}"/>
              </a:ext>
            </a:extLst>
          </p:cNvPr>
          <p:cNvSpPr>
            <a:spLocks noGrp="1"/>
          </p:cNvSpPr>
          <p:nvPr>
            <p:ph idx="1"/>
          </p:nvPr>
        </p:nvSpPr>
        <p:spPr/>
        <p:txBody>
          <a:bodyPr>
            <a:normAutofit/>
          </a:bodyPr>
          <a:lstStyle/>
          <a:p>
            <a:pPr marL="342900" indent="-342900">
              <a:buFont typeface="+mj-lt"/>
              <a:buAutoNum type="arabicPeriod"/>
            </a:pPr>
            <a:r>
              <a:rPr lang="en-US" sz="3600" dirty="0"/>
              <a:t>Reading and writing files</a:t>
            </a:r>
          </a:p>
          <a:p>
            <a:pPr marL="342900" indent="-342900">
              <a:buFont typeface="+mj-lt"/>
              <a:buAutoNum type="arabicPeriod"/>
            </a:pPr>
            <a:r>
              <a:rPr lang="en-US" sz="3600" dirty="0"/>
              <a:t>Format operator</a:t>
            </a:r>
          </a:p>
          <a:p>
            <a:pPr marL="342900" indent="-342900">
              <a:buFont typeface="+mj-lt"/>
              <a:buAutoNum type="arabicPeriod"/>
            </a:pPr>
            <a:r>
              <a:rPr lang="en-US" sz="3600" dirty="0"/>
              <a:t>Filenames and paths</a:t>
            </a:r>
          </a:p>
          <a:p>
            <a:pPr marL="342900" indent="-342900">
              <a:buFont typeface="+mj-lt"/>
              <a:buAutoNum type="arabicPeriod"/>
            </a:pPr>
            <a:r>
              <a:rPr lang="en-US" sz="3600" dirty="0"/>
              <a:t>Catching exceptions</a:t>
            </a:r>
          </a:p>
        </p:txBody>
      </p:sp>
    </p:spTree>
    <p:extLst>
      <p:ext uri="{BB962C8B-B14F-4D97-AF65-F5344CB8AC3E}">
        <p14:creationId xmlns:p14="http://schemas.microsoft.com/office/powerpoint/2010/main" val="42171787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1C80-4E27-F3CF-FC97-AD4F8CA8ED0D}"/>
              </a:ext>
            </a:extLst>
          </p:cNvPr>
          <p:cNvSpPr>
            <a:spLocks noGrp="1"/>
          </p:cNvSpPr>
          <p:nvPr>
            <p:ph type="title"/>
          </p:nvPr>
        </p:nvSpPr>
        <p:spPr/>
        <p:txBody>
          <a:bodyPr>
            <a:normAutofit/>
          </a:bodyPr>
          <a:lstStyle/>
          <a:p>
            <a:r>
              <a:rPr lang="en-US" sz="4800" b="1" dirty="0"/>
              <a:t>Learning Objectives</a:t>
            </a:r>
          </a:p>
        </p:txBody>
      </p:sp>
      <p:sp>
        <p:nvSpPr>
          <p:cNvPr id="3" name="Content Placeholder 2">
            <a:extLst>
              <a:ext uri="{FF2B5EF4-FFF2-40B4-BE49-F238E27FC236}">
                <a16:creationId xmlns:a16="http://schemas.microsoft.com/office/drawing/2014/main" id="{702B49A6-F8D8-0051-06D4-A12B5D10DC2E}"/>
              </a:ext>
            </a:extLst>
          </p:cNvPr>
          <p:cNvSpPr>
            <a:spLocks noGrp="1"/>
          </p:cNvSpPr>
          <p:nvPr>
            <p:ph idx="1"/>
          </p:nvPr>
        </p:nvSpPr>
        <p:spPr/>
        <p:txBody>
          <a:bodyPr>
            <a:normAutofit fontScale="92500" lnSpcReduction="20000"/>
          </a:bodyPr>
          <a:lstStyle/>
          <a:p>
            <a:pPr marL="0" indent="0">
              <a:buNone/>
            </a:pPr>
            <a:r>
              <a:rPr lang="en-US" sz="3200" dirty="0"/>
              <a:t>By the end of this Unit, you will be able to:</a:t>
            </a:r>
          </a:p>
          <a:p>
            <a:pPr marL="342900" indent="-342900">
              <a:buFont typeface="+mj-lt"/>
              <a:buAutoNum type="arabicPeriod"/>
            </a:pPr>
            <a:r>
              <a:rPr lang="en-US" sz="3200" dirty="0"/>
              <a:t>Implement Python programs that read from and write to text files.</a:t>
            </a:r>
          </a:p>
          <a:p>
            <a:pPr marL="342900" indent="-342900">
              <a:buFont typeface="+mj-lt"/>
              <a:buAutoNum type="arabicPeriod"/>
            </a:pPr>
            <a:r>
              <a:rPr lang="en-US" sz="3200" dirty="0"/>
              <a:t>Implement Python programs that convert lines of text into dictionaries and convert dictionaries into lines of text.</a:t>
            </a:r>
          </a:p>
          <a:p>
            <a:pPr marL="342900" indent="-342900">
              <a:buFont typeface="+mj-lt"/>
              <a:buAutoNum type="arabicPeriod"/>
            </a:pPr>
            <a:r>
              <a:rPr lang="en-US" sz="3200" dirty="0"/>
              <a:t>Utilize exception handling to deal with Python file errors.</a:t>
            </a:r>
          </a:p>
        </p:txBody>
      </p:sp>
    </p:spTree>
    <p:extLst>
      <p:ext uri="{BB962C8B-B14F-4D97-AF65-F5344CB8AC3E}">
        <p14:creationId xmlns:p14="http://schemas.microsoft.com/office/powerpoint/2010/main" val="10867320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C133-F8ED-F880-5100-823D52FD4F8B}"/>
              </a:ext>
            </a:extLst>
          </p:cNvPr>
          <p:cNvSpPr>
            <a:spLocks noGrp="1"/>
          </p:cNvSpPr>
          <p:nvPr>
            <p:ph type="title"/>
          </p:nvPr>
        </p:nvSpPr>
        <p:spPr>
          <a:xfrm>
            <a:off x="1066800" y="434047"/>
            <a:ext cx="10058400" cy="1105995"/>
          </a:xfrm>
        </p:spPr>
        <p:txBody>
          <a:bodyPr/>
          <a:lstStyle/>
          <a:p>
            <a:r>
              <a:rPr lang="en-US" b="1" dirty="0"/>
              <a:t>Reading and writing files</a:t>
            </a:r>
          </a:p>
        </p:txBody>
      </p:sp>
      <p:sp>
        <p:nvSpPr>
          <p:cNvPr id="3" name="Content Placeholder 2">
            <a:extLst>
              <a:ext uri="{FF2B5EF4-FFF2-40B4-BE49-F238E27FC236}">
                <a16:creationId xmlns:a16="http://schemas.microsoft.com/office/drawing/2014/main" id="{7A71D762-7168-BA8C-0064-D3E31A7AF4BD}"/>
              </a:ext>
            </a:extLst>
          </p:cNvPr>
          <p:cNvSpPr>
            <a:spLocks noGrp="1"/>
          </p:cNvSpPr>
          <p:nvPr>
            <p:ph idx="1"/>
          </p:nvPr>
        </p:nvSpPr>
        <p:spPr>
          <a:xfrm>
            <a:off x="1066800" y="1540042"/>
            <a:ext cx="10058400" cy="4555958"/>
          </a:xfrm>
        </p:spPr>
        <p:txBody>
          <a:bodyPr>
            <a:normAutofit/>
          </a:bodyPr>
          <a:lstStyle/>
          <a:p>
            <a:r>
              <a:rPr lang="en-US" sz="2800" dirty="0"/>
              <a:t>A text file is a sequence of characters stored on a permanent medium like a hard drive, flash memory, or CD-ROM. </a:t>
            </a:r>
          </a:p>
          <a:p>
            <a:r>
              <a:rPr lang="en-US" sz="2800" dirty="0"/>
              <a:t>To write a file, you have to open it with mode 'w' as a second parameter:</a:t>
            </a:r>
          </a:p>
          <a:p>
            <a:pPr lvl="1"/>
            <a:r>
              <a:rPr lang="en-US" sz="2400" dirty="0"/>
              <a:t>&gt;&gt;&gt; fout = open('output.txt', 'w’)</a:t>
            </a:r>
          </a:p>
          <a:p>
            <a:r>
              <a:rPr lang="en-US" sz="2800" dirty="0"/>
              <a:t>If the file already exists, opening it in write mode clears out the old data and starts fresh, so be careful! If the file doesn’t exist, a new one is created.</a:t>
            </a:r>
          </a:p>
        </p:txBody>
      </p:sp>
    </p:spTree>
    <p:extLst>
      <p:ext uri="{BB962C8B-B14F-4D97-AF65-F5344CB8AC3E}">
        <p14:creationId xmlns:p14="http://schemas.microsoft.com/office/powerpoint/2010/main" val="36835515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7927B-F6C5-5D95-E564-33BEBDF0FF96}"/>
              </a:ext>
            </a:extLst>
          </p:cNvPr>
          <p:cNvSpPr>
            <a:spLocks noGrp="1"/>
          </p:cNvSpPr>
          <p:nvPr>
            <p:ph idx="1"/>
          </p:nvPr>
        </p:nvSpPr>
        <p:spPr>
          <a:xfrm>
            <a:off x="1066800" y="641684"/>
            <a:ext cx="10058400" cy="5614737"/>
          </a:xfrm>
        </p:spPr>
        <p:txBody>
          <a:bodyPr>
            <a:normAutofit fontScale="92500"/>
          </a:bodyPr>
          <a:lstStyle/>
          <a:p>
            <a:r>
              <a:rPr lang="en-US" sz="2400" b="1" i="1" dirty="0"/>
              <a:t>open</a:t>
            </a:r>
            <a:r>
              <a:rPr lang="en-US" sz="2400" dirty="0"/>
              <a:t> returns a file object that provides methods for working with the file. The write method puts data into the file.</a:t>
            </a:r>
          </a:p>
          <a:p>
            <a:pPr lvl="1"/>
            <a:r>
              <a:rPr lang="en-US" sz="2000" dirty="0"/>
              <a:t>&gt;&gt;&gt; line1 = "This here's the wattle,\n"</a:t>
            </a:r>
          </a:p>
          <a:p>
            <a:pPr lvl="1"/>
            <a:r>
              <a:rPr lang="en-US" sz="2000" dirty="0"/>
              <a:t>&gt;&gt;&gt; fout.write(line1)</a:t>
            </a:r>
          </a:p>
          <a:p>
            <a:pPr lvl="1"/>
            <a:r>
              <a:rPr lang="en-US" sz="2000" dirty="0"/>
              <a:t>24</a:t>
            </a:r>
          </a:p>
          <a:p>
            <a:r>
              <a:rPr lang="en-US" sz="2400" dirty="0"/>
              <a:t>The return value is the number of characters that were written. The file object keeps track of where it is, so if you call write again, it adds the new data to the end of the file.</a:t>
            </a:r>
          </a:p>
          <a:p>
            <a:pPr lvl="1"/>
            <a:r>
              <a:rPr lang="en-US" sz="2000" dirty="0"/>
              <a:t>&gt;&gt;&gt; line2 = "the emblem of our land.\n"</a:t>
            </a:r>
          </a:p>
          <a:p>
            <a:pPr lvl="1"/>
            <a:r>
              <a:rPr lang="en-US" sz="2000" dirty="0"/>
              <a:t>&gt;&gt;&gt; fout.write(line2)</a:t>
            </a:r>
          </a:p>
          <a:p>
            <a:pPr lvl="1"/>
            <a:r>
              <a:rPr lang="en-US" sz="2000" dirty="0"/>
              <a:t>24</a:t>
            </a:r>
          </a:p>
          <a:p>
            <a:r>
              <a:rPr lang="en-US" sz="2400" dirty="0"/>
              <a:t>When you are done writing, you should close the file.</a:t>
            </a:r>
          </a:p>
          <a:p>
            <a:pPr lvl="1"/>
            <a:r>
              <a:rPr lang="en-US" sz="2000" dirty="0"/>
              <a:t>&gt;&gt;&gt; </a:t>
            </a:r>
            <a:r>
              <a:rPr lang="en-US" sz="2000" dirty="0" err="1"/>
              <a:t>fout.close</a:t>
            </a:r>
            <a:r>
              <a:rPr lang="en-US" sz="2000" dirty="0"/>
              <a:t>()</a:t>
            </a:r>
          </a:p>
          <a:p>
            <a:r>
              <a:rPr lang="en-US" sz="2400" dirty="0"/>
              <a:t>If you don’t close the file, it gets closed for you when the program ends.</a:t>
            </a:r>
          </a:p>
        </p:txBody>
      </p:sp>
    </p:spTree>
    <p:extLst>
      <p:ext uri="{BB962C8B-B14F-4D97-AF65-F5344CB8AC3E}">
        <p14:creationId xmlns:p14="http://schemas.microsoft.com/office/powerpoint/2010/main" val="5503647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0CA1-A46D-4E06-D57C-D6F5A96A6B86}"/>
              </a:ext>
            </a:extLst>
          </p:cNvPr>
          <p:cNvSpPr>
            <a:spLocks noGrp="1"/>
          </p:cNvSpPr>
          <p:nvPr>
            <p:ph type="title"/>
          </p:nvPr>
        </p:nvSpPr>
        <p:spPr>
          <a:xfrm>
            <a:off x="1066800" y="472574"/>
            <a:ext cx="10058400" cy="865364"/>
          </a:xfrm>
        </p:spPr>
        <p:txBody>
          <a:bodyPr/>
          <a:lstStyle/>
          <a:p>
            <a:r>
              <a:rPr lang="en-US" b="1" dirty="0"/>
              <a:t>Format operator</a:t>
            </a:r>
          </a:p>
        </p:txBody>
      </p:sp>
      <p:sp>
        <p:nvSpPr>
          <p:cNvPr id="3" name="Content Placeholder 2">
            <a:extLst>
              <a:ext uri="{FF2B5EF4-FFF2-40B4-BE49-F238E27FC236}">
                <a16:creationId xmlns:a16="http://schemas.microsoft.com/office/drawing/2014/main" id="{028BAC51-CCE1-DBDE-6D6E-58B20C3987D0}"/>
              </a:ext>
            </a:extLst>
          </p:cNvPr>
          <p:cNvSpPr>
            <a:spLocks noGrp="1"/>
          </p:cNvSpPr>
          <p:nvPr>
            <p:ph idx="1"/>
          </p:nvPr>
        </p:nvSpPr>
        <p:spPr>
          <a:xfrm>
            <a:off x="1066800" y="1337938"/>
            <a:ext cx="10058400" cy="5047488"/>
          </a:xfrm>
        </p:spPr>
        <p:txBody>
          <a:bodyPr>
            <a:normAutofit lnSpcReduction="10000"/>
          </a:bodyPr>
          <a:lstStyle/>
          <a:p>
            <a:r>
              <a:rPr lang="en-US" sz="2800" dirty="0"/>
              <a:t>The argument of write has to be a string, so if we want to put other values in a file, we have to convert them to strings. The easiest way to do that is with str:</a:t>
            </a:r>
          </a:p>
          <a:p>
            <a:pPr lvl="1"/>
            <a:r>
              <a:rPr lang="en-US" sz="2400" dirty="0"/>
              <a:t>&gt;&gt;&gt; x = 52</a:t>
            </a:r>
          </a:p>
          <a:p>
            <a:pPr lvl="1"/>
            <a:r>
              <a:rPr lang="en-US" sz="2400" dirty="0"/>
              <a:t>&gt;&gt;&gt; fout.write(str(x))</a:t>
            </a:r>
          </a:p>
          <a:p>
            <a:r>
              <a:rPr lang="en-US" sz="2800" dirty="0"/>
              <a:t>An alternative is to use the format operator, %. When applied to integers, % is the modulus operator. But when the first operand is a string, % is the format operator.</a:t>
            </a:r>
          </a:p>
          <a:p>
            <a:r>
              <a:rPr lang="en-US" sz="2800" dirty="0"/>
              <a:t>The first operand is the format string, which contains one or more format sequences, which specify how the second operand is formatted. The result is a string.</a:t>
            </a:r>
          </a:p>
        </p:txBody>
      </p:sp>
    </p:spTree>
    <p:extLst>
      <p:ext uri="{BB962C8B-B14F-4D97-AF65-F5344CB8AC3E}">
        <p14:creationId xmlns:p14="http://schemas.microsoft.com/office/powerpoint/2010/main" val="23846669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31EE8-9BB1-F2B9-56E7-A9AAFAC6DAA1}"/>
              </a:ext>
            </a:extLst>
          </p:cNvPr>
          <p:cNvSpPr>
            <a:spLocks noGrp="1"/>
          </p:cNvSpPr>
          <p:nvPr>
            <p:ph idx="1"/>
          </p:nvPr>
        </p:nvSpPr>
        <p:spPr>
          <a:xfrm>
            <a:off x="1066800" y="625641"/>
            <a:ext cx="10058400" cy="5630779"/>
          </a:xfrm>
        </p:spPr>
        <p:txBody>
          <a:bodyPr>
            <a:normAutofit fontScale="85000" lnSpcReduction="20000"/>
          </a:bodyPr>
          <a:lstStyle/>
          <a:p>
            <a:r>
              <a:rPr lang="en-US" sz="2800" dirty="0"/>
              <a:t>For example, the format sequence '%d' means that the second operand should be formatted as a decimal integer:</a:t>
            </a:r>
          </a:p>
          <a:p>
            <a:r>
              <a:rPr lang="en-US" sz="2800" dirty="0"/>
              <a:t>&gt;&gt;&gt; camels = 42</a:t>
            </a:r>
          </a:p>
          <a:p>
            <a:r>
              <a:rPr lang="en-US" sz="2800" dirty="0"/>
              <a:t>&gt;&gt;&gt; '%d' % camels</a:t>
            </a:r>
          </a:p>
          <a:p>
            <a:r>
              <a:rPr lang="en-US" sz="2800" dirty="0"/>
              <a:t>'42'</a:t>
            </a:r>
          </a:p>
          <a:p>
            <a:r>
              <a:rPr lang="en-US" sz="2800" dirty="0"/>
              <a:t>The result is the string '42', which is not to be confused with the integer value 42.</a:t>
            </a:r>
          </a:p>
          <a:p>
            <a:r>
              <a:rPr lang="en-US" sz="2800" dirty="0"/>
              <a:t>A format sequence can appear anywhere in the string, so you can embed a value in a sentence:</a:t>
            </a:r>
          </a:p>
          <a:p>
            <a:pPr lvl="1"/>
            <a:r>
              <a:rPr lang="en-US" sz="2400" dirty="0"/>
              <a:t>&gt;&gt;&gt; 'I have spotted %d camels.' % camels</a:t>
            </a:r>
          </a:p>
          <a:p>
            <a:pPr lvl="1"/>
            <a:r>
              <a:rPr lang="en-US" sz="2400" dirty="0"/>
              <a:t>'I have spotted 42 camels.'</a:t>
            </a:r>
          </a:p>
          <a:p>
            <a:r>
              <a:rPr lang="en-US" sz="2800" dirty="0"/>
              <a:t>If there is more than one format sequence in the string, the second argument has to be a tuple. Each format sequence is matched with an element of the tuple, in order.</a:t>
            </a:r>
          </a:p>
        </p:txBody>
      </p:sp>
    </p:spTree>
    <p:extLst>
      <p:ext uri="{BB962C8B-B14F-4D97-AF65-F5344CB8AC3E}">
        <p14:creationId xmlns:p14="http://schemas.microsoft.com/office/powerpoint/2010/main" val="382265531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35D96F-B7FD-C2CD-E8DB-67CA61626F5F}"/>
              </a:ext>
            </a:extLst>
          </p:cNvPr>
          <p:cNvSpPr>
            <a:spLocks noGrp="1"/>
          </p:cNvSpPr>
          <p:nvPr>
            <p:ph idx="1"/>
          </p:nvPr>
        </p:nvSpPr>
        <p:spPr>
          <a:xfrm>
            <a:off x="1066800" y="705853"/>
            <a:ext cx="10058400" cy="5598694"/>
          </a:xfrm>
        </p:spPr>
        <p:txBody>
          <a:bodyPr>
            <a:normAutofit fontScale="92500" lnSpcReduction="10000"/>
          </a:bodyPr>
          <a:lstStyle/>
          <a:p>
            <a:r>
              <a:rPr lang="en-US" sz="2800" dirty="0"/>
              <a:t>The following example uses '%d' to format an integer, '%g' to format a floating-point number, and '%s' to format a string:</a:t>
            </a:r>
          </a:p>
          <a:p>
            <a:r>
              <a:rPr lang="en-US" sz="2800" dirty="0"/>
              <a:t>&gt;&gt;&gt; 'In %d years I have spotted %g %s.' % (3, 0.1, 'camels')</a:t>
            </a:r>
          </a:p>
          <a:p>
            <a:r>
              <a:rPr lang="en-US" sz="2800" dirty="0"/>
              <a:t>'In 3 years I have spotted 0.1 camels.'</a:t>
            </a:r>
          </a:p>
          <a:p>
            <a:r>
              <a:rPr lang="en-US" sz="2800" dirty="0"/>
              <a:t>The number of elements in the tuple has to match the number of format sequences in the string. Also, the types of the elements have to match the format sequences:</a:t>
            </a:r>
          </a:p>
          <a:p>
            <a:pPr lvl="1"/>
            <a:r>
              <a:rPr lang="en-US" sz="2400" dirty="0"/>
              <a:t>&gt;&gt;&gt; '%d %d %d' % (1, 2)</a:t>
            </a:r>
          </a:p>
          <a:p>
            <a:pPr lvl="1"/>
            <a:r>
              <a:rPr lang="en-US" sz="2400" dirty="0"/>
              <a:t>TypeError: not enough arguments for format string</a:t>
            </a:r>
          </a:p>
          <a:p>
            <a:pPr lvl="1"/>
            <a:r>
              <a:rPr lang="en-US" sz="2400" dirty="0"/>
              <a:t>&gt;&gt;&gt; '%d' % 'dollars'</a:t>
            </a:r>
          </a:p>
          <a:p>
            <a:pPr lvl="1"/>
            <a:r>
              <a:rPr lang="en-US" sz="2400" dirty="0"/>
              <a:t>TypeError: %d format: a number is required, not str</a:t>
            </a:r>
          </a:p>
          <a:p>
            <a:r>
              <a:rPr lang="en-US" sz="2800" dirty="0"/>
              <a:t>In the first example, there aren’t enough elements; in the second, the element is the wrong type.</a:t>
            </a:r>
          </a:p>
        </p:txBody>
      </p:sp>
    </p:spTree>
    <p:extLst>
      <p:ext uri="{BB962C8B-B14F-4D97-AF65-F5344CB8AC3E}">
        <p14:creationId xmlns:p14="http://schemas.microsoft.com/office/powerpoint/2010/main" val="37042947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ACD32-FE0E-2F3A-BBEA-D30CB0F1DB8F}"/>
              </a:ext>
            </a:extLst>
          </p:cNvPr>
          <p:cNvSpPr>
            <a:spLocks noGrp="1"/>
          </p:cNvSpPr>
          <p:nvPr>
            <p:ph type="title"/>
          </p:nvPr>
        </p:nvSpPr>
        <p:spPr>
          <a:xfrm>
            <a:off x="1066800" y="497890"/>
            <a:ext cx="10058400" cy="814731"/>
          </a:xfrm>
        </p:spPr>
        <p:txBody>
          <a:bodyPr/>
          <a:lstStyle/>
          <a:p>
            <a:r>
              <a:rPr lang="en-US" b="1" dirty="0"/>
              <a:t>Filenames and paths</a:t>
            </a:r>
          </a:p>
        </p:txBody>
      </p:sp>
      <p:sp>
        <p:nvSpPr>
          <p:cNvPr id="3" name="Content Placeholder 2">
            <a:extLst>
              <a:ext uri="{FF2B5EF4-FFF2-40B4-BE49-F238E27FC236}">
                <a16:creationId xmlns:a16="http://schemas.microsoft.com/office/drawing/2014/main" id="{7CE8AC64-8017-EDBC-10BC-0C6B5D72E066}"/>
              </a:ext>
            </a:extLst>
          </p:cNvPr>
          <p:cNvSpPr>
            <a:spLocks noGrp="1"/>
          </p:cNvSpPr>
          <p:nvPr>
            <p:ph idx="1"/>
          </p:nvPr>
        </p:nvSpPr>
        <p:spPr>
          <a:xfrm>
            <a:off x="1066800" y="1312620"/>
            <a:ext cx="10058400" cy="5047489"/>
          </a:xfrm>
        </p:spPr>
        <p:txBody>
          <a:bodyPr>
            <a:normAutofit fontScale="92500"/>
          </a:bodyPr>
          <a:lstStyle/>
          <a:p>
            <a:r>
              <a:rPr lang="en-US" sz="2400" dirty="0"/>
              <a:t>Files are organized into directories (also called “folders”). Every running program has a “current directory”, which is the default directory for most operations. For example, when you open a file for reading, Python looks for it in the current directory.</a:t>
            </a:r>
          </a:p>
          <a:p>
            <a:r>
              <a:rPr lang="en-US" sz="2400" dirty="0"/>
              <a:t>The os module provides functions for working with files and directories (“os” stands for “operating system”). os.getcwd returns the name of the current directory:</a:t>
            </a:r>
          </a:p>
          <a:p>
            <a:pPr lvl="1"/>
            <a:r>
              <a:rPr lang="en-US" sz="2000" dirty="0"/>
              <a:t>&gt;&gt;&gt; import os</a:t>
            </a:r>
          </a:p>
          <a:p>
            <a:pPr lvl="1"/>
            <a:r>
              <a:rPr lang="en-US" sz="2000" dirty="0"/>
              <a:t>&gt;&gt;&gt; cwd = os.getcwd()</a:t>
            </a:r>
          </a:p>
          <a:p>
            <a:pPr lvl="1"/>
            <a:r>
              <a:rPr lang="en-US" sz="2000" dirty="0"/>
              <a:t>&gt;&gt;&gt; cwd</a:t>
            </a:r>
          </a:p>
          <a:p>
            <a:pPr lvl="1"/>
            <a:r>
              <a:rPr lang="en-US" sz="2000" dirty="0"/>
              <a:t>'/home/dinsdale'</a:t>
            </a:r>
          </a:p>
          <a:p>
            <a:r>
              <a:rPr lang="en-US" sz="2400" dirty="0"/>
              <a:t>cwd stands for “current working directory”. The result in this example is /home/dinsdale, which is the home directory of a user named dinsdale.</a:t>
            </a:r>
          </a:p>
        </p:txBody>
      </p:sp>
    </p:spTree>
    <p:extLst>
      <p:ext uri="{BB962C8B-B14F-4D97-AF65-F5344CB8AC3E}">
        <p14:creationId xmlns:p14="http://schemas.microsoft.com/office/powerpoint/2010/main" val="412513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E87-86DF-41F1-0B56-2C726691A2E8}"/>
              </a:ext>
            </a:extLst>
          </p:cNvPr>
          <p:cNvSpPr>
            <a:spLocks noGrp="1"/>
          </p:cNvSpPr>
          <p:nvPr>
            <p:ph type="title"/>
          </p:nvPr>
        </p:nvSpPr>
        <p:spPr/>
        <p:txBody>
          <a:bodyPr>
            <a:normAutofit/>
          </a:bodyPr>
          <a:lstStyle/>
          <a:p>
            <a:r>
              <a:rPr lang="en-US" sz="4400" b="1" dirty="0"/>
              <a:t>Learning Objectives:</a:t>
            </a:r>
          </a:p>
        </p:txBody>
      </p:sp>
      <p:sp>
        <p:nvSpPr>
          <p:cNvPr id="3" name="Content Placeholder 2">
            <a:extLst>
              <a:ext uri="{FF2B5EF4-FFF2-40B4-BE49-F238E27FC236}">
                <a16:creationId xmlns:a16="http://schemas.microsoft.com/office/drawing/2014/main" id="{05377E90-F5D6-9EEF-51F5-5072F15EE4F5}"/>
              </a:ext>
            </a:extLst>
          </p:cNvPr>
          <p:cNvSpPr>
            <a:spLocks noGrp="1"/>
          </p:cNvSpPr>
          <p:nvPr>
            <p:ph idx="1"/>
          </p:nvPr>
        </p:nvSpPr>
        <p:spPr/>
        <p:txBody>
          <a:bodyPr>
            <a:normAutofit fontScale="92500"/>
          </a:bodyPr>
          <a:lstStyle/>
          <a:p>
            <a:pPr marL="0" indent="0">
              <a:buNone/>
            </a:pPr>
            <a:r>
              <a:rPr lang="en-US" sz="3600" dirty="0"/>
              <a:t>By the end of this Unit, you will be able to:</a:t>
            </a:r>
          </a:p>
          <a:p>
            <a:pPr marL="617220" lvl="1" indent="-342900">
              <a:buFont typeface="+mj-lt"/>
              <a:buAutoNum type="arabicPeriod"/>
            </a:pPr>
            <a:r>
              <a:rPr lang="en-US" sz="3200" dirty="0"/>
              <a:t>Examine the role of arguments and parameters in Python functions.</a:t>
            </a:r>
          </a:p>
          <a:p>
            <a:pPr marL="617220" lvl="1" indent="-342900">
              <a:buFont typeface="+mj-lt"/>
              <a:buAutoNum type="arabicPeriod"/>
            </a:pPr>
            <a:r>
              <a:rPr lang="en-US" sz="3200" dirty="0"/>
              <a:t>Use Python variables, operators, and expressions to do calculations.</a:t>
            </a:r>
          </a:p>
          <a:p>
            <a:pPr marL="617220" lvl="1" indent="-342900">
              <a:buFont typeface="+mj-lt"/>
              <a:buAutoNum type="arabicPeriod"/>
            </a:pPr>
            <a:r>
              <a:rPr lang="en-US" sz="3200" dirty="0"/>
              <a:t>Construct Python functions that take arguments.</a:t>
            </a:r>
          </a:p>
          <a:p>
            <a:pPr marL="617220" lvl="1" indent="-342900">
              <a:buFont typeface="+mj-lt"/>
              <a:buAutoNum type="arabicPeriod"/>
            </a:pPr>
            <a:r>
              <a:rPr lang="en-US" sz="3200" dirty="0"/>
              <a:t>Compose Python programs using nested functions.</a:t>
            </a:r>
          </a:p>
        </p:txBody>
      </p:sp>
    </p:spTree>
    <p:extLst>
      <p:ext uri="{BB962C8B-B14F-4D97-AF65-F5344CB8AC3E}">
        <p14:creationId xmlns:p14="http://schemas.microsoft.com/office/powerpoint/2010/main" val="46711063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49E06-E653-C34D-28A4-7D46780BD5F1}"/>
              </a:ext>
            </a:extLst>
          </p:cNvPr>
          <p:cNvSpPr>
            <a:spLocks noGrp="1"/>
          </p:cNvSpPr>
          <p:nvPr>
            <p:ph idx="1"/>
          </p:nvPr>
        </p:nvSpPr>
        <p:spPr>
          <a:xfrm>
            <a:off x="1066800" y="442913"/>
            <a:ext cx="10058400" cy="5815011"/>
          </a:xfrm>
        </p:spPr>
        <p:txBody>
          <a:bodyPr>
            <a:normAutofit fontScale="92500"/>
          </a:bodyPr>
          <a:lstStyle/>
          <a:p>
            <a:r>
              <a:rPr lang="en-US" sz="2400" dirty="0"/>
              <a:t>A string like '/home/dinsdale' that identifies a file or directory is called a path.</a:t>
            </a:r>
          </a:p>
          <a:p>
            <a:r>
              <a:rPr lang="en-US" sz="2400" dirty="0"/>
              <a:t>A simple filename, like memo.txt is also considered a path, but it is a relative path because it relates to the current directory. If the current directory is /home/dinsdale, the filename memo.txt would refer to /home/dinsdale/memo.txt.</a:t>
            </a:r>
          </a:p>
          <a:p>
            <a:r>
              <a:rPr lang="en-US" sz="2400" dirty="0"/>
              <a:t>A path that begins with / does not depend on the current directory; it is called an absolute path. To find the absolute path to a file, you can use </a:t>
            </a:r>
            <a:r>
              <a:rPr lang="en-US" sz="2400" dirty="0" err="1"/>
              <a:t>os.path.abspath</a:t>
            </a:r>
            <a:r>
              <a:rPr lang="en-US" sz="2400" dirty="0"/>
              <a:t>:</a:t>
            </a:r>
          </a:p>
          <a:p>
            <a:pPr lvl="1"/>
            <a:r>
              <a:rPr lang="en-US" sz="2000" dirty="0"/>
              <a:t>&gt;&gt;&gt; </a:t>
            </a:r>
            <a:r>
              <a:rPr lang="en-US" sz="2000" dirty="0" err="1"/>
              <a:t>os.path.abspath</a:t>
            </a:r>
            <a:r>
              <a:rPr lang="en-US" sz="2000" dirty="0"/>
              <a:t>('memo.txt')</a:t>
            </a:r>
          </a:p>
          <a:p>
            <a:pPr lvl="1"/>
            <a:r>
              <a:rPr lang="en-US" sz="2000" dirty="0"/>
              <a:t>'/home/dinsdale/memo.txt'</a:t>
            </a:r>
          </a:p>
          <a:p>
            <a:pPr lvl="1"/>
            <a:r>
              <a:rPr lang="en-US" sz="2000" dirty="0" err="1"/>
              <a:t>os.path</a:t>
            </a:r>
            <a:r>
              <a:rPr lang="en-US" sz="2000" dirty="0"/>
              <a:t> provides other functions for working with filenames and paths. For example,</a:t>
            </a:r>
          </a:p>
          <a:p>
            <a:pPr lvl="1"/>
            <a:r>
              <a:rPr lang="en-US" sz="2000" dirty="0"/>
              <a:t>os.path.exists checks whether a file or directory exists:</a:t>
            </a:r>
          </a:p>
          <a:p>
            <a:pPr lvl="1"/>
            <a:r>
              <a:rPr lang="en-US" sz="2000" dirty="0"/>
              <a:t>&gt;&gt;&gt; os.path.exists('memo.txt')</a:t>
            </a:r>
          </a:p>
          <a:p>
            <a:pPr lvl="1"/>
            <a:r>
              <a:rPr lang="en-US" sz="2000" dirty="0"/>
              <a:t>True</a:t>
            </a:r>
          </a:p>
        </p:txBody>
      </p:sp>
    </p:spTree>
    <p:extLst>
      <p:ext uri="{BB962C8B-B14F-4D97-AF65-F5344CB8AC3E}">
        <p14:creationId xmlns:p14="http://schemas.microsoft.com/office/powerpoint/2010/main" val="362894535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3FD43-9516-EBFB-EE77-FDF632281A01}"/>
              </a:ext>
            </a:extLst>
          </p:cNvPr>
          <p:cNvSpPr>
            <a:spLocks noGrp="1"/>
          </p:cNvSpPr>
          <p:nvPr>
            <p:ph idx="1"/>
          </p:nvPr>
        </p:nvSpPr>
        <p:spPr>
          <a:xfrm>
            <a:off x="1066800" y="742950"/>
            <a:ext cx="10058400" cy="5209794"/>
          </a:xfrm>
        </p:spPr>
        <p:txBody>
          <a:bodyPr>
            <a:normAutofit fontScale="92500"/>
          </a:bodyPr>
          <a:lstStyle/>
          <a:p>
            <a:r>
              <a:rPr lang="en-US" sz="3200" dirty="0"/>
              <a:t>If it exists, </a:t>
            </a:r>
            <a:r>
              <a:rPr lang="en-US" sz="3200" dirty="0" err="1"/>
              <a:t>os.path.isdir</a:t>
            </a:r>
            <a:r>
              <a:rPr lang="en-US" sz="3200" dirty="0"/>
              <a:t> checks whether it’s a directory:</a:t>
            </a:r>
          </a:p>
          <a:p>
            <a:pPr lvl="1"/>
            <a:r>
              <a:rPr lang="en-US" sz="2800" dirty="0"/>
              <a:t>&gt;&gt;&gt; </a:t>
            </a:r>
            <a:r>
              <a:rPr lang="en-US" sz="2800" dirty="0" err="1"/>
              <a:t>os.path.isdir</a:t>
            </a:r>
            <a:r>
              <a:rPr lang="en-US" sz="2800" dirty="0"/>
              <a:t>('memo.txt')</a:t>
            </a:r>
          </a:p>
          <a:p>
            <a:pPr lvl="1"/>
            <a:r>
              <a:rPr lang="en-US" sz="2800" dirty="0"/>
              <a:t>False</a:t>
            </a:r>
          </a:p>
          <a:p>
            <a:pPr lvl="1"/>
            <a:r>
              <a:rPr lang="en-US" sz="2800" dirty="0"/>
              <a:t>&gt;&gt;&gt; </a:t>
            </a:r>
            <a:r>
              <a:rPr lang="en-US" sz="2800" dirty="0" err="1"/>
              <a:t>os.path.isdir</a:t>
            </a:r>
            <a:r>
              <a:rPr lang="en-US" sz="2800" dirty="0"/>
              <a:t>('/home/dinsdale')</a:t>
            </a:r>
          </a:p>
          <a:p>
            <a:pPr lvl="1"/>
            <a:r>
              <a:rPr lang="en-US" sz="2800" dirty="0"/>
              <a:t>True</a:t>
            </a:r>
          </a:p>
          <a:p>
            <a:r>
              <a:rPr lang="en-US" sz="3200" dirty="0"/>
              <a:t>Similarly, </a:t>
            </a:r>
            <a:r>
              <a:rPr lang="en-US" sz="3200" dirty="0" err="1"/>
              <a:t>os.path.isfile</a:t>
            </a:r>
            <a:r>
              <a:rPr lang="en-US" sz="3200" dirty="0"/>
              <a:t> checks whether it’s a file.</a:t>
            </a:r>
          </a:p>
          <a:p>
            <a:r>
              <a:rPr lang="en-US" sz="3200" dirty="0" err="1"/>
              <a:t>os.listdir</a:t>
            </a:r>
            <a:r>
              <a:rPr lang="en-US" sz="3200" dirty="0"/>
              <a:t> returns a list of the files (and other directories) in the given directory:</a:t>
            </a:r>
          </a:p>
          <a:p>
            <a:pPr lvl="1"/>
            <a:r>
              <a:rPr lang="en-US" sz="2800" dirty="0"/>
              <a:t>&gt;&gt;&gt; </a:t>
            </a:r>
            <a:r>
              <a:rPr lang="en-US" sz="2800" dirty="0" err="1"/>
              <a:t>os.listdir</a:t>
            </a:r>
            <a:r>
              <a:rPr lang="en-US" sz="2800" dirty="0"/>
              <a:t>(cwd)</a:t>
            </a:r>
          </a:p>
          <a:p>
            <a:pPr lvl="1"/>
            <a:r>
              <a:rPr lang="en-US" sz="2800" dirty="0"/>
              <a:t>['music', 'photos', 'memo.txt']</a:t>
            </a:r>
          </a:p>
          <a:p>
            <a:endParaRPr lang="en-US" dirty="0"/>
          </a:p>
        </p:txBody>
      </p:sp>
    </p:spTree>
    <p:extLst>
      <p:ext uri="{BB962C8B-B14F-4D97-AF65-F5344CB8AC3E}">
        <p14:creationId xmlns:p14="http://schemas.microsoft.com/office/powerpoint/2010/main" val="18199900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DB692-CDFF-6EAD-F312-11D8D0838EC4}"/>
              </a:ext>
            </a:extLst>
          </p:cNvPr>
          <p:cNvSpPr>
            <a:spLocks noGrp="1"/>
          </p:cNvSpPr>
          <p:nvPr>
            <p:ph idx="1"/>
          </p:nvPr>
        </p:nvSpPr>
        <p:spPr>
          <a:xfrm>
            <a:off x="1066800" y="600075"/>
            <a:ext cx="10058400" cy="5786438"/>
          </a:xfrm>
        </p:spPr>
        <p:txBody>
          <a:bodyPr>
            <a:normAutofit fontScale="92500"/>
          </a:bodyPr>
          <a:lstStyle/>
          <a:p>
            <a:r>
              <a:rPr lang="en-US" sz="2400" dirty="0"/>
              <a:t>To demonstrate these functions, the following example “walks” through a directory, prints the names of all the files, and calls itself recursively on all the directories.</a:t>
            </a:r>
          </a:p>
          <a:p>
            <a:pPr lvl="1"/>
            <a:r>
              <a:rPr lang="en-US" sz="2000" dirty="0"/>
              <a:t>def walk(</a:t>
            </a:r>
            <a:r>
              <a:rPr lang="en-US" sz="2000" dirty="0" err="1"/>
              <a:t>dirname</a:t>
            </a:r>
            <a:r>
              <a:rPr lang="en-US" sz="2000" dirty="0"/>
              <a:t>):</a:t>
            </a:r>
          </a:p>
          <a:p>
            <a:pPr lvl="1"/>
            <a:r>
              <a:rPr lang="en-US" sz="2000" dirty="0"/>
              <a:t>for name in </a:t>
            </a:r>
            <a:r>
              <a:rPr lang="en-US" sz="2000" dirty="0" err="1"/>
              <a:t>os.listdir</a:t>
            </a:r>
            <a:r>
              <a:rPr lang="en-US" sz="2000" dirty="0"/>
              <a:t>(</a:t>
            </a:r>
            <a:r>
              <a:rPr lang="en-US" sz="2000" dirty="0" err="1"/>
              <a:t>dirname</a:t>
            </a:r>
            <a:r>
              <a:rPr lang="en-US" sz="2000" dirty="0"/>
              <a:t>):</a:t>
            </a:r>
          </a:p>
          <a:p>
            <a:pPr lvl="1"/>
            <a:r>
              <a:rPr lang="en-US" sz="2000" dirty="0"/>
              <a:t>path = </a:t>
            </a:r>
            <a:r>
              <a:rPr lang="en-US" sz="2000" dirty="0" err="1"/>
              <a:t>os.path.join</a:t>
            </a:r>
            <a:r>
              <a:rPr lang="en-US" sz="2000" dirty="0"/>
              <a:t>(</a:t>
            </a:r>
            <a:r>
              <a:rPr lang="en-US" sz="2000" dirty="0" err="1"/>
              <a:t>dirname</a:t>
            </a:r>
            <a:r>
              <a:rPr lang="en-US" sz="2000" dirty="0"/>
              <a:t>, name)</a:t>
            </a:r>
          </a:p>
          <a:p>
            <a:pPr lvl="1"/>
            <a:r>
              <a:rPr lang="en-US" sz="2000" dirty="0"/>
              <a:t>if </a:t>
            </a:r>
            <a:r>
              <a:rPr lang="en-US" sz="2000" dirty="0" err="1"/>
              <a:t>os.path.isfile</a:t>
            </a:r>
            <a:r>
              <a:rPr lang="en-US" sz="2000" dirty="0"/>
              <a:t>(path):</a:t>
            </a:r>
          </a:p>
          <a:p>
            <a:pPr lvl="1"/>
            <a:r>
              <a:rPr lang="en-US" sz="2000" dirty="0"/>
              <a:t>print(path)</a:t>
            </a:r>
          </a:p>
          <a:p>
            <a:pPr lvl="1"/>
            <a:r>
              <a:rPr lang="en-US" sz="2000" dirty="0"/>
              <a:t>else:</a:t>
            </a:r>
          </a:p>
          <a:p>
            <a:pPr lvl="1"/>
            <a:r>
              <a:rPr lang="en-US" sz="2000" dirty="0"/>
              <a:t>walk(path)</a:t>
            </a:r>
          </a:p>
          <a:p>
            <a:r>
              <a:rPr lang="en-US" sz="2400" dirty="0" err="1"/>
              <a:t>os.path.join</a:t>
            </a:r>
            <a:r>
              <a:rPr lang="en-US" sz="2400" dirty="0"/>
              <a:t> takes a directory and a file name and joins them into a complete path.</a:t>
            </a:r>
          </a:p>
          <a:p>
            <a:r>
              <a:rPr lang="en-US" sz="2400" dirty="0"/>
              <a:t>The os module provides a function called walk that is similar to this one but more versatile. As an exercise, read the documentation and use it to print the names of the files in a given directory and its subdirectories. </a:t>
            </a:r>
          </a:p>
        </p:txBody>
      </p:sp>
    </p:spTree>
    <p:extLst>
      <p:ext uri="{BB962C8B-B14F-4D97-AF65-F5344CB8AC3E}">
        <p14:creationId xmlns:p14="http://schemas.microsoft.com/office/powerpoint/2010/main" val="353695898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75B-3F05-3D9F-72F7-C115666B19D9}"/>
              </a:ext>
            </a:extLst>
          </p:cNvPr>
          <p:cNvSpPr>
            <a:spLocks noGrp="1"/>
          </p:cNvSpPr>
          <p:nvPr>
            <p:ph type="title"/>
          </p:nvPr>
        </p:nvSpPr>
        <p:spPr>
          <a:xfrm>
            <a:off x="1066800" y="642594"/>
            <a:ext cx="10058400" cy="843306"/>
          </a:xfrm>
        </p:spPr>
        <p:txBody>
          <a:bodyPr/>
          <a:lstStyle/>
          <a:p>
            <a:r>
              <a:rPr lang="en-US" b="1" dirty="0"/>
              <a:t>Catching exceptions</a:t>
            </a:r>
          </a:p>
        </p:txBody>
      </p:sp>
      <p:sp>
        <p:nvSpPr>
          <p:cNvPr id="3" name="Content Placeholder 2">
            <a:extLst>
              <a:ext uri="{FF2B5EF4-FFF2-40B4-BE49-F238E27FC236}">
                <a16:creationId xmlns:a16="http://schemas.microsoft.com/office/drawing/2014/main" id="{CB9F132F-AE15-A6C0-B995-0779FE7D453A}"/>
              </a:ext>
            </a:extLst>
          </p:cNvPr>
          <p:cNvSpPr>
            <a:spLocks noGrp="1"/>
          </p:cNvSpPr>
          <p:nvPr>
            <p:ph idx="1"/>
          </p:nvPr>
        </p:nvSpPr>
        <p:spPr>
          <a:xfrm>
            <a:off x="1066800" y="1485900"/>
            <a:ext cx="10058400" cy="4729506"/>
          </a:xfrm>
        </p:spPr>
        <p:txBody>
          <a:bodyPr>
            <a:normAutofit lnSpcReduction="10000"/>
          </a:bodyPr>
          <a:lstStyle/>
          <a:p>
            <a:r>
              <a:rPr lang="en-US" sz="2800" dirty="0"/>
              <a:t>A lot of things can go wrong when you try to read and write files. If you try to open a file that doesn’t exist, you get an </a:t>
            </a:r>
            <a:r>
              <a:rPr lang="en-US" sz="2800" dirty="0" err="1"/>
              <a:t>IOError</a:t>
            </a:r>
            <a:r>
              <a:rPr lang="en-US" sz="2800" dirty="0"/>
              <a:t>:</a:t>
            </a:r>
          </a:p>
          <a:p>
            <a:pPr lvl="1"/>
            <a:r>
              <a:rPr lang="en-US" sz="2400" dirty="0"/>
              <a:t>&gt;&gt;&gt; fin = open('</a:t>
            </a:r>
            <a:r>
              <a:rPr lang="en-US" sz="2400" dirty="0" err="1"/>
              <a:t>bad_file</a:t>
            </a:r>
            <a:r>
              <a:rPr lang="en-US" sz="2400" dirty="0"/>
              <a:t>')</a:t>
            </a:r>
          </a:p>
          <a:p>
            <a:pPr lvl="1"/>
            <a:r>
              <a:rPr lang="en-US" sz="2400" dirty="0" err="1"/>
              <a:t>IOError</a:t>
            </a:r>
            <a:r>
              <a:rPr lang="en-US" sz="2400" dirty="0"/>
              <a:t>: [</a:t>
            </a:r>
            <a:r>
              <a:rPr lang="en-US" sz="2400" dirty="0" err="1"/>
              <a:t>Errno</a:t>
            </a:r>
            <a:r>
              <a:rPr lang="en-US" sz="2400" dirty="0"/>
              <a:t> 2] No such file or directory: '</a:t>
            </a:r>
            <a:r>
              <a:rPr lang="en-US" sz="2400" dirty="0" err="1"/>
              <a:t>bad_file</a:t>
            </a:r>
            <a:r>
              <a:rPr lang="en-US" sz="2400" dirty="0"/>
              <a:t>'</a:t>
            </a:r>
          </a:p>
          <a:p>
            <a:pPr lvl="1"/>
            <a:r>
              <a:rPr lang="en-US" sz="2400" dirty="0"/>
              <a:t>If you don’t have permission to access a file:</a:t>
            </a:r>
          </a:p>
          <a:p>
            <a:pPr lvl="1"/>
            <a:r>
              <a:rPr lang="en-US" sz="2400" dirty="0"/>
              <a:t>&gt;&gt;&gt; fout = open('/</a:t>
            </a:r>
            <a:r>
              <a:rPr lang="en-US" sz="2400" dirty="0" err="1"/>
              <a:t>etc</a:t>
            </a:r>
            <a:r>
              <a:rPr lang="en-US" sz="2400" dirty="0"/>
              <a:t>/passwd', 'w')</a:t>
            </a:r>
          </a:p>
          <a:p>
            <a:pPr lvl="1"/>
            <a:r>
              <a:rPr lang="en-US" sz="2400" dirty="0" err="1"/>
              <a:t>PermissionError</a:t>
            </a:r>
            <a:r>
              <a:rPr lang="en-US" sz="2400" dirty="0"/>
              <a:t>: [</a:t>
            </a:r>
            <a:r>
              <a:rPr lang="en-US" sz="2400" dirty="0" err="1"/>
              <a:t>Errno</a:t>
            </a:r>
            <a:r>
              <a:rPr lang="en-US" sz="2400" dirty="0"/>
              <a:t> 13] Permission denied: '/</a:t>
            </a:r>
            <a:r>
              <a:rPr lang="en-US" sz="2400" dirty="0" err="1"/>
              <a:t>etc</a:t>
            </a:r>
            <a:r>
              <a:rPr lang="en-US" sz="2400" dirty="0"/>
              <a:t>/passwd'</a:t>
            </a:r>
          </a:p>
          <a:p>
            <a:r>
              <a:rPr lang="en-US" sz="2800" dirty="0"/>
              <a:t>And if you try to open a directory for reading, you get</a:t>
            </a:r>
          </a:p>
          <a:p>
            <a:pPr lvl="1"/>
            <a:r>
              <a:rPr lang="en-US" sz="2400" dirty="0"/>
              <a:t>&gt;&gt;&gt; fin = open('/home')</a:t>
            </a:r>
          </a:p>
          <a:p>
            <a:pPr lvl="1"/>
            <a:r>
              <a:rPr lang="en-US" sz="2400" dirty="0" err="1"/>
              <a:t>IsADirectoryError</a:t>
            </a:r>
            <a:r>
              <a:rPr lang="en-US" sz="2400" dirty="0"/>
              <a:t>: [</a:t>
            </a:r>
            <a:r>
              <a:rPr lang="en-US" sz="2400" dirty="0" err="1"/>
              <a:t>Errno</a:t>
            </a:r>
            <a:r>
              <a:rPr lang="en-US" sz="2400" dirty="0"/>
              <a:t> 21] Is a directory: '/home'</a:t>
            </a:r>
          </a:p>
        </p:txBody>
      </p:sp>
    </p:spTree>
    <p:extLst>
      <p:ext uri="{BB962C8B-B14F-4D97-AF65-F5344CB8AC3E}">
        <p14:creationId xmlns:p14="http://schemas.microsoft.com/office/powerpoint/2010/main" val="23016414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75C4A-265E-B9BF-65A8-A403629E41B7}"/>
              </a:ext>
            </a:extLst>
          </p:cNvPr>
          <p:cNvSpPr>
            <a:spLocks noGrp="1"/>
          </p:cNvSpPr>
          <p:nvPr>
            <p:ph idx="1"/>
          </p:nvPr>
        </p:nvSpPr>
        <p:spPr>
          <a:xfrm>
            <a:off x="1066800" y="714375"/>
            <a:ext cx="10058400" cy="5614988"/>
          </a:xfrm>
        </p:spPr>
        <p:txBody>
          <a:bodyPr>
            <a:normAutofit fontScale="85000" lnSpcReduction="20000"/>
          </a:bodyPr>
          <a:lstStyle/>
          <a:p>
            <a:r>
              <a:rPr lang="en-US" sz="2600" dirty="0"/>
              <a:t>To avoid these errors, you could use functions like os.path.exists and os.path.isfile, but it would take a lot of time and code to check all the possibilities (if “</a:t>
            </a:r>
            <a:r>
              <a:rPr lang="en-US" sz="2600" dirty="0" err="1"/>
              <a:t>Errno</a:t>
            </a:r>
            <a:r>
              <a:rPr lang="en-US" sz="2600" dirty="0"/>
              <a:t> 21” is any indication, there are at least 21 things that can go wrong).</a:t>
            </a:r>
          </a:p>
          <a:p>
            <a:r>
              <a:rPr lang="en-US" sz="2600" dirty="0"/>
              <a:t>It is better to go ahead and try—and deal with problems if they happen—which is exactly what the try statement does. The syntax is similar to an if...else statement:</a:t>
            </a:r>
          </a:p>
          <a:p>
            <a:pPr lvl="1"/>
            <a:r>
              <a:rPr lang="en-US" sz="1700" dirty="0"/>
              <a:t>try:</a:t>
            </a:r>
          </a:p>
          <a:p>
            <a:pPr lvl="1"/>
            <a:r>
              <a:rPr lang="en-US" sz="1700" dirty="0"/>
              <a:t>fin = open('</a:t>
            </a:r>
            <a:r>
              <a:rPr lang="en-US" sz="1700" dirty="0" err="1"/>
              <a:t>bad_file</a:t>
            </a:r>
            <a:r>
              <a:rPr lang="en-US" sz="1700" dirty="0"/>
              <a:t>')</a:t>
            </a:r>
          </a:p>
          <a:p>
            <a:pPr lvl="1"/>
            <a:r>
              <a:rPr lang="en-US" sz="1700" dirty="0"/>
              <a:t>except:</a:t>
            </a:r>
          </a:p>
          <a:p>
            <a:pPr lvl="1"/>
            <a:r>
              <a:rPr lang="en-US" sz="1700" dirty="0"/>
              <a:t>print('Something went wrong.’)</a:t>
            </a:r>
          </a:p>
          <a:p>
            <a:r>
              <a:rPr lang="en-US" sz="2600" dirty="0"/>
              <a:t>Python starts by executing the try clause. If all goes well, it skips the except clause and proceeds. If an exception occurs, it jumps out of the try clause and runs the except clause.</a:t>
            </a:r>
          </a:p>
          <a:p>
            <a:r>
              <a:rPr lang="en-US" sz="2600" dirty="0"/>
              <a:t>Handling an exception with a try statement is called catching an exception. In this example, the except clause prints an error message that is not very helpful. In general, catching an exception gives you a chance to fix the problem, or try again, or at least end the program gracefully. </a:t>
            </a:r>
          </a:p>
          <a:p>
            <a:endParaRPr lang="en-US" dirty="0"/>
          </a:p>
        </p:txBody>
      </p:sp>
    </p:spTree>
    <p:extLst>
      <p:ext uri="{BB962C8B-B14F-4D97-AF65-F5344CB8AC3E}">
        <p14:creationId xmlns:p14="http://schemas.microsoft.com/office/powerpoint/2010/main" val="32598308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9AC2-6AED-D0AC-59DC-81781DA5241F}"/>
              </a:ext>
            </a:extLst>
          </p:cNvPr>
          <p:cNvSpPr>
            <a:spLocks noGrp="1"/>
          </p:cNvSpPr>
          <p:nvPr>
            <p:ph type="title"/>
          </p:nvPr>
        </p:nvSpPr>
        <p:spPr>
          <a:xfrm>
            <a:off x="1066800" y="505034"/>
            <a:ext cx="10058400" cy="800444"/>
          </a:xfrm>
        </p:spPr>
        <p:txBody>
          <a:bodyPr/>
          <a:lstStyle/>
          <a:p>
            <a:r>
              <a:rPr lang="en-US" b="1" dirty="0"/>
              <a:t>Databases</a:t>
            </a:r>
          </a:p>
        </p:txBody>
      </p:sp>
      <p:sp>
        <p:nvSpPr>
          <p:cNvPr id="3" name="Content Placeholder 2">
            <a:extLst>
              <a:ext uri="{FF2B5EF4-FFF2-40B4-BE49-F238E27FC236}">
                <a16:creationId xmlns:a16="http://schemas.microsoft.com/office/drawing/2014/main" id="{05BBCB6A-F242-E8BE-C231-211F04766B6E}"/>
              </a:ext>
            </a:extLst>
          </p:cNvPr>
          <p:cNvSpPr>
            <a:spLocks noGrp="1"/>
          </p:cNvSpPr>
          <p:nvPr>
            <p:ph idx="1"/>
          </p:nvPr>
        </p:nvSpPr>
        <p:spPr>
          <a:xfrm>
            <a:off x="1066800" y="1305477"/>
            <a:ext cx="10058400" cy="4838147"/>
          </a:xfrm>
        </p:spPr>
        <p:txBody>
          <a:bodyPr>
            <a:normAutofit lnSpcReduction="10000"/>
          </a:bodyPr>
          <a:lstStyle/>
          <a:p>
            <a:r>
              <a:rPr lang="en-US" sz="2400" dirty="0"/>
              <a:t>A database is a file that is organized for storing data. Many databases are organized like a dictionary in the sense that they map from keys to values. </a:t>
            </a:r>
          </a:p>
          <a:p>
            <a:r>
              <a:rPr lang="en-US" sz="2400" dirty="0"/>
              <a:t>The biggest difference between a database and a dictionary is that the database is on disk (or other permanent storage), so it persists after the program ends.</a:t>
            </a:r>
          </a:p>
          <a:p>
            <a:r>
              <a:rPr lang="en-US" sz="2400" dirty="0"/>
              <a:t>The module dbm provides an interface for creating and updating database files. As an example, I’ll create a database that contains captions for image files.</a:t>
            </a:r>
          </a:p>
          <a:p>
            <a:r>
              <a:rPr lang="en-US" sz="2400" dirty="0"/>
              <a:t>Opening a database is similar to opening other files:</a:t>
            </a:r>
          </a:p>
          <a:p>
            <a:pPr lvl="1"/>
            <a:r>
              <a:rPr lang="en-US" sz="2000" dirty="0"/>
              <a:t>&gt;&gt;&gt; import dbm</a:t>
            </a:r>
          </a:p>
          <a:p>
            <a:pPr lvl="1"/>
            <a:r>
              <a:rPr lang="en-US" sz="2000" dirty="0"/>
              <a:t>&gt;&gt;&gt; db = </a:t>
            </a:r>
            <a:r>
              <a:rPr lang="en-US" sz="2000" dirty="0" err="1"/>
              <a:t>dbm.open</a:t>
            </a:r>
            <a:r>
              <a:rPr lang="en-US" sz="2000" dirty="0"/>
              <a:t>('captions', 'c')</a:t>
            </a:r>
          </a:p>
        </p:txBody>
      </p:sp>
    </p:spTree>
    <p:extLst>
      <p:ext uri="{BB962C8B-B14F-4D97-AF65-F5344CB8AC3E}">
        <p14:creationId xmlns:p14="http://schemas.microsoft.com/office/powerpoint/2010/main" val="174474868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2FDE2-4BD6-AE94-17B0-45080A6F58A1}"/>
              </a:ext>
            </a:extLst>
          </p:cNvPr>
          <p:cNvSpPr>
            <a:spLocks noGrp="1"/>
          </p:cNvSpPr>
          <p:nvPr>
            <p:ph idx="1"/>
          </p:nvPr>
        </p:nvSpPr>
        <p:spPr>
          <a:xfrm>
            <a:off x="1066800" y="900113"/>
            <a:ext cx="10058400" cy="5329237"/>
          </a:xfrm>
        </p:spPr>
        <p:txBody>
          <a:bodyPr>
            <a:normAutofit fontScale="85000" lnSpcReduction="10000"/>
          </a:bodyPr>
          <a:lstStyle/>
          <a:p>
            <a:r>
              <a:rPr lang="en-US" sz="3000" dirty="0"/>
              <a:t>The mode 'c' means that the database should be created if it doesn’t already exist. The result is a database object that can be used (for most operations) like a dictionary.</a:t>
            </a:r>
          </a:p>
          <a:p>
            <a:r>
              <a:rPr lang="en-US" sz="3000" dirty="0"/>
              <a:t>When you create a new item, dbm updates the database file.</a:t>
            </a:r>
          </a:p>
          <a:p>
            <a:pPr lvl="1"/>
            <a:r>
              <a:rPr lang="en-US" sz="2600" dirty="0"/>
              <a:t>&gt;&gt;&gt; db['cleese.png'] = 'Photo of John Cleese.'</a:t>
            </a:r>
          </a:p>
          <a:p>
            <a:r>
              <a:rPr lang="en-US" sz="3000" dirty="0"/>
              <a:t>When you access one of the items, dbm reads the file:</a:t>
            </a:r>
          </a:p>
          <a:p>
            <a:pPr lvl="1"/>
            <a:r>
              <a:rPr lang="en-US" sz="2600" dirty="0"/>
              <a:t>&gt;&gt;&gt; db['cleese.png']</a:t>
            </a:r>
          </a:p>
          <a:p>
            <a:pPr lvl="1"/>
            <a:r>
              <a:rPr lang="en-US" sz="2600" dirty="0"/>
              <a:t>b'Photo of John Cleese.’</a:t>
            </a:r>
          </a:p>
          <a:p>
            <a:r>
              <a:rPr lang="en-US" sz="3000" dirty="0"/>
              <a:t>The result is a bytes object, which is why it begins with b. A bytes object is similar to a string in many ways. When you get farther into Python, the difference becomes important, but for now we can ignore it.</a:t>
            </a:r>
          </a:p>
          <a:p>
            <a:endParaRPr lang="en-US" dirty="0"/>
          </a:p>
        </p:txBody>
      </p:sp>
    </p:spTree>
    <p:extLst>
      <p:ext uri="{BB962C8B-B14F-4D97-AF65-F5344CB8AC3E}">
        <p14:creationId xmlns:p14="http://schemas.microsoft.com/office/powerpoint/2010/main" val="8666082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041D8B-FF69-E3E2-DA3C-0D5D4F3F1F0D}"/>
              </a:ext>
            </a:extLst>
          </p:cNvPr>
          <p:cNvSpPr>
            <a:spLocks noGrp="1"/>
          </p:cNvSpPr>
          <p:nvPr>
            <p:ph idx="1"/>
          </p:nvPr>
        </p:nvSpPr>
        <p:spPr>
          <a:xfrm>
            <a:off x="1066800" y="871538"/>
            <a:ext cx="10058400" cy="5081206"/>
          </a:xfrm>
        </p:spPr>
        <p:txBody>
          <a:bodyPr>
            <a:normAutofit fontScale="92500" lnSpcReduction="10000"/>
          </a:bodyPr>
          <a:lstStyle/>
          <a:p>
            <a:r>
              <a:rPr lang="en-US" sz="2800" dirty="0"/>
              <a:t>If you make another assignment to an existing key, dbm replaces the old value:</a:t>
            </a:r>
          </a:p>
          <a:p>
            <a:pPr lvl="1"/>
            <a:r>
              <a:rPr lang="en-US" sz="2400" dirty="0"/>
              <a:t>&gt;&gt;&gt; db['cleese.png'] = 'Photo of John Cleese doing a silly walk.'</a:t>
            </a:r>
          </a:p>
          <a:p>
            <a:pPr lvl="1"/>
            <a:r>
              <a:rPr lang="en-US" sz="2400" dirty="0"/>
              <a:t>&gt;&gt;&gt; db['cleese.png']</a:t>
            </a:r>
          </a:p>
          <a:p>
            <a:r>
              <a:rPr lang="en-US" sz="2800" dirty="0"/>
              <a:t>b'Photo of John Cleese doing a silly walk.'</a:t>
            </a:r>
          </a:p>
          <a:p>
            <a:r>
              <a:rPr lang="en-US" sz="2800" dirty="0"/>
              <a:t>Some dictionary methods, like keys and items, don’t work with database objects. But iteration with a for loop works:</a:t>
            </a:r>
          </a:p>
          <a:p>
            <a:pPr lvl="1"/>
            <a:r>
              <a:rPr lang="en-US" sz="2400" dirty="0"/>
              <a:t>for key in db:</a:t>
            </a:r>
          </a:p>
          <a:p>
            <a:pPr lvl="1"/>
            <a:r>
              <a:rPr lang="en-US" sz="2400" dirty="0"/>
              <a:t>print(key, db[key])</a:t>
            </a:r>
          </a:p>
          <a:p>
            <a:r>
              <a:rPr lang="en-US" sz="2800" dirty="0"/>
              <a:t>As with other files, you should close the database when you are done:</a:t>
            </a:r>
          </a:p>
          <a:p>
            <a:pPr lvl="1"/>
            <a:r>
              <a:rPr lang="en-US" sz="2400" dirty="0"/>
              <a:t>&gt;&gt;&gt; </a:t>
            </a:r>
            <a:r>
              <a:rPr lang="en-US" sz="2400" dirty="0" err="1"/>
              <a:t>db.close</a:t>
            </a:r>
            <a:r>
              <a:rPr lang="en-US" sz="2400" dirty="0"/>
              <a:t>()</a:t>
            </a:r>
          </a:p>
        </p:txBody>
      </p:sp>
    </p:spTree>
    <p:extLst>
      <p:ext uri="{BB962C8B-B14F-4D97-AF65-F5344CB8AC3E}">
        <p14:creationId xmlns:p14="http://schemas.microsoft.com/office/powerpoint/2010/main" val="160417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EA62-A94A-6CED-8780-274C88D57D3F}"/>
              </a:ext>
            </a:extLst>
          </p:cNvPr>
          <p:cNvSpPr>
            <a:spLocks noGrp="1"/>
          </p:cNvSpPr>
          <p:nvPr>
            <p:ph type="title"/>
          </p:nvPr>
        </p:nvSpPr>
        <p:spPr>
          <a:xfrm>
            <a:off x="1066800" y="457200"/>
            <a:ext cx="10058400" cy="656703"/>
          </a:xfrm>
        </p:spPr>
        <p:txBody>
          <a:bodyPr>
            <a:normAutofit/>
          </a:bodyPr>
          <a:lstStyle/>
          <a:p>
            <a:r>
              <a:rPr lang="en-US" b="1" dirty="0"/>
              <a:t>Python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38AF43-D97B-57D0-0E0C-EC7B9517EE15}"/>
                  </a:ext>
                </a:extLst>
              </p:cNvPr>
              <p:cNvSpPr>
                <a:spLocks noGrp="1"/>
              </p:cNvSpPr>
              <p:nvPr>
                <p:ph idx="1"/>
              </p:nvPr>
            </p:nvSpPr>
            <p:spPr>
              <a:xfrm>
                <a:off x="1066800" y="1113904"/>
                <a:ext cx="10058400" cy="5286895"/>
              </a:xfrm>
            </p:spPr>
            <p:txBody>
              <a:bodyPr>
                <a:normAutofit fontScale="92500" lnSpcReduction="10000"/>
              </a:bodyPr>
              <a:lstStyle/>
              <a:p>
                <a:r>
                  <a:rPr lang="en-US" sz="2400" dirty="0"/>
                  <a:t>Python variables are dynamically assigned and they are containers for storing data values.</a:t>
                </a:r>
              </a:p>
              <a:p>
                <a:r>
                  <a:rPr lang="en-US" sz="2400" dirty="0"/>
                  <a:t>Programmers generally choose names for their variables that are meaningful—they document what the variable is used for.</a:t>
                </a:r>
              </a:p>
              <a:p>
                <a:r>
                  <a:rPr lang="en-US" sz="2400" dirty="0"/>
                  <a:t>Variables are used to give names to values (e.g., celsius and fahrenheit). Technically, all these names are called identifiers. Python has some rules about how identifiers are formed.</a:t>
                </a:r>
              </a:p>
              <a:p>
                <a:r>
                  <a:rPr lang="en-US" sz="2400" dirty="0"/>
                  <a:t>Every identifier must begin with a letter or underscore (the “ ” character) which may be followed by any sequence of letters, digits, or underscores. This implies that a single identifier cannot contain any spaces.</a:t>
                </a:r>
              </a:p>
              <a:p>
                <a:r>
                  <a:rPr lang="en-US" sz="2400" dirty="0"/>
                  <a:t>Identifiers are case-sensitive, so </a:t>
                </a:r>
                <a14:m>
                  <m:oMath xmlns:m="http://schemas.openxmlformats.org/officeDocument/2006/math">
                    <m:r>
                      <a:rPr lang="en-US" sz="2400" b="1" i="1" dirty="0" smtClean="0">
                        <a:latin typeface="Cambria Math" panose="02040503050406030204" pitchFamily="18" charset="0"/>
                      </a:rPr>
                      <m:t>𝒔𝒑𝒂𝒎</m:t>
                    </m:r>
                  </m:oMath>
                </a14:m>
                <a:r>
                  <a:rPr lang="en-US" sz="2400" dirty="0"/>
                  <a:t>, </a:t>
                </a:r>
                <a14:m>
                  <m:oMath xmlns:m="http://schemas.openxmlformats.org/officeDocument/2006/math">
                    <m:r>
                      <a:rPr lang="en-US" sz="2400" b="1" i="1" dirty="0" smtClean="0">
                        <a:latin typeface="Cambria Math" panose="02040503050406030204" pitchFamily="18" charset="0"/>
                      </a:rPr>
                      <m:t>𝑺𝒑𝒂𝒎</m:t>
                    </m:r>
                  </m:oMath>
                </a14:m>
                <a:r>
                  <a:rPr lang="en-US" sz="2400" dirty="0"/>
                  <a:t>, </a:t>
                </a:r>
                <a14:m>
                  <m:oMath xmlns:m="http://schemas.openxmlformats.org/officeDocument/2006/math">
                    <m:r>
                      <a:rPr lang="en-US" sz="2400" b="1" i="1" dirty="0" smtClean="0">
                        <a:latin typeface="Cambria Math" panose="02040503050406030204" pitchFamily="18" charset="0"/>
                      </a:rPr>
                      <m:t>𝒔𝑷𝒂𝒎</m:t>
                    </m:r>
                  </m:oMath>
                </a14:m>
                <a:r>
                  <a:rPr lang="en-US" sz="2400" dirty="0"/>
                  <a:t>, and </a:t>
                </a:r>
                <a14:m>
                  <m:oMath xmlns:m="http://schemas.openxmlformats.org/officeDocument/2006/math">
                    <m:r>
                      <a:rPr lang="en-US" sz="2400" b="1" i="1" dirty="0" smtClean="0">
                        <a:latin typeface="Cambria Math" panose="02040503050406030204" pitchFamily="18" charset="0"/>
                      </a:rPr>
                      <m:t>𝑺𝑷𝑨𝑴</m:t>
                    </m:r>
                    <m:r>
                      <a:rPr lang="en-US" sz="2400" b="1" i="1" dirty="0" smtClean="0">
                        <a:latin typeface="Cambria Math" panose="02040503050406030204" pitchFamily="18" charset="0"/>
                      </a:rPr>
                      <m:t> </m:t>
                    </m:r>
                  </m:oMath>
                </a14:m>
                <a:r>
                  <a:rPr lang="en-US" sz="2400" dirty="0"/>
                  <a:t>are all different names to Python. For the most part, programmers are free to choose any name that conforms to these rules. Good programmers always try to choose names that describe the thing being named.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238AF43-D97B-57D0-0E0C-EC7B9517EE15}"/>
                  </a:ext>
                </a:extLst>
              </p:cNvPr>
              <p:cNvSpPr>
                <a:spLocks noGrp="1" noRot="1" noChangeAspect="1" noMove="1" noResize="1" noEditPoints="1" noAdjustHandles="1" noChangeArrowheads="1" noChangeShapeType="1" noTextEdit="1"/>
              </p:cNvSpPr>
              <p:nvPr>
                <p:ph idx="1"/>
              </p:nvPr>
            </p:nvSpPr>
            <p:spPr>
              <a:xfrm>
                <a:off x="1066800" y="1113904"/>
                <a:ext cx="10058400" cy="5286895"/>
              </a:xfrm>
              <a:blipFill>
                <a:blip r:embed="rId3"/>
                <a:stretch>
                  <a:fillRect l="-667" t="-692" b="-1615"/>
                </a:stretch>
              </a:blipFill>
            </p:spPr>
            <p:txBody>
              <a:bodyPr/>
              <a:lstStyle/>
              <a:p>
                <a:r>
                  <a:rPr lang="en-US">
                    <a:noFill/>
                  </a:rPr>
                  <a:t> </a:t>
                </a:r>
              </a:p>
            </p:txBody>
          </p:sp>
        </mc:Fallback>
      </mc:AlternateContent>
    </p:spTree>
    <p:extLst>
      <p:ext uri="{BB962C8B-B14F-4D97-AF65-F5344CB8AC3E}">
        <p14:creationId xmlns:p14="http://schemas.microsoft.com/office/powerpoint/2010/main" val="704167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8123A-C56A-120C-ABB8-43D187A8F831}"/>
              </a:ext>
            </a:extLst>
          </p:cNvPr>
          <p:cNvSpPr>
            <a:spLocks noGrp="1"/>
          </p:cNvSpPr>
          <p:nvPr>
            <p:ph idx="1"/>
          </p:nvPr>
        </p:nvSpPr>
        <p:spPr>
          <a:xfrm>
            <a:off x="1066800" y="598517"/>
            <a:ext cx="10058400" cy="5354228"/>
          </a:xfrm>
        </p:spPr>
        <p:txBody>
          <a:bodyPr/>
          <a:lstStyle/>
          <a:p>
            <a:pPr marL="0" indent="0">
              <a:buNone/>
            </a:pPr>
            <a:r>
              <a:rPr lang="en-US" sz="2800" b="1" dirty="0"/>
              <a:t>Reserved words:</a:t>
            </a:r>
          </a:p>
          <a:p>
            <a:r>
              <a:rPr lang="en-US" sz="2400" dirty="0"/>
              <a:t>One other important thing to be aware of is that some identifiers are part of Python itself. These names are called reserved words and cannot be used as ordinary identifiers.</a:t>
            </a:r>
          </a:p>
        </p:txBody>
      </p:sp>
      <p:pic>
        <p:nvPicPr>
          <p:cNvPr id="7" name="Picture 6">
            <a:extLst>
              <a:ext uri="{FF2B5EF4-FFF2-40B4-BE49-F238E27FC236}">
                <a16:creationId xmlns:a16="http://schemas.microsoft.com/office/drawing/2014/main" id="{DE108BFF-9700-FDA4-EDB2-85821287F69E}"/>
              </a:ext>
            </a:extLst>
          </p:cNvPr>
          <p:cNvPicPr>
            <a:picLocks noChangeAspect="1"/>
          </p:cNvPicPr>
          <p:nvPr/>
        </p:nvPicPr>
        <p:blipFill>
          <a:blip r:embed="rId3"/>
          <a:stretch>
            <a:fillRect/>
          </a:stretch>
        </p:blipFill>
        <p:spPr>
          <a:xfrm>
            <a:off x="2761483" y="2576945"/>
            <a:ext cx="6669029" cy="2656619"/>
          </a:xfrm>
          <a:prstGeom prst="rect">
            <a:avLst/>
          </a:prstGeom>
        </p:spPr>
      </p:pic>
      <p:sp>
        <p:nvSpPr>
          <p:cNvPr id="9" name="TextBox 8">
            <a:extLst>
              <a:ext uri="{FF2B5EF4-FFF2-40B4-BE49-F238E27FC236}">
                <a16:creationId xmlns:a16="http://schemas.microsoft.com/office/drawing/2014/main" id="{E75A974B-0593-72D4-39A3-E6FB5345D7DF}"/>
              </a:ext>
            </a:extLst>
          </p:cNvPr>
          <p:cNvSpPr txBox="1"/>
          <p:nvPr/>
        </p:nvSpPr>
        <p:spPr>
          <a:xfrm>
            <a:off x="1066801" y="5233564"/>
            <a:ext cx="10058399" cy="1200329"/>
          </a:xfrm>
          <a:prstGeom prst="rect">
            <a:avLst/>
          </a:prstGeom>
          <a:noFill/>
        </p:spPr>
        <p:txBody>
          <a:bodyPr wrap="square">
            <a:spAutoFit/>
          </a:bodyPr>
          <a:lstStyle/>
          <a:p>
            <a:r>
              <a:rPr lang="en-US" sz="2400" b="1" dirty="0"/>
              <a:t>Note: </a:t>
            </a:r>
            <a:r>
              <a:rPr lang="en-US" sz="2400" dirty="0"/>
              <a:t>You don’t have to memorize this list. In most development environments, keywords are displayed in a different color; if you try to use one as a variable name, you’ll know.</a:t>
            </a:r>
          </a:p>
        </p:txBody>
      </p:sp>
    </p:spTree>
    <p:extLst>
      <p:ext uri="{BB962C8B-B14F-4D97-AF65-F5344CB8AC3E}">
        <p14:creationId xmlns:p14="http://schemas.microsoft.com/office/powerpoint/2010/main" val="28425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4B01-B46C-58DB-A5CC-4BD3A3EE84BC}"/>
              </a:ext>
            </a:extLst>
          </p:cNvPr>
          <p:cNvSpPr>
            <a:spLocks noGrp="1"/>
          </p:cNvSpPr>
          <p:nvPr>
            <p:ph type="title"/>
          </p:nvPr>
        </p:nvSpPr>
        <p:spPr>
          <a:xfrm>
            <a:off x="1066800" y="490452"/>
            <a:ext cx="10058400" cy="652806"/>
          </a:xfrm>
        </p:spPr>
        <p:txBody>
          <a:bodyPr/>
          <a:lstStyle/>
          <a:p>
            <a:r>
              <a:rPr lang="en-US" b="1" dirty="0"/>
              <a:t>Creating Variable Names</a:t>
            </a:r>
          </a:p>
        </p:txBody>
      </p:sp>
      <p:sp>
        <p:nvSpPr>
          <p:cNvPr id="3" name="Content Placeholder 2">
            <a:extLst>
              <a:ext uri="{FF2B5EF4-FFF2-40B4-BE49-F238E27FC236}">
                <a16:creationId xmlns:a16="http://schemas.microsoft.com/office/drawing/2014/main" id="{DCD03F99-DB79-07C5-16AC-452F26968E4C}"/>
              </a:ext>
            </a:extLst>
          </p:cNvPr>
          <p:cNvSpPr>
            <a:spLocks noGrp="1"/>
          </p:cNvSpPr>
          <p:nvPr>
            <p:ph idx="1"/>
          </p:nvPr>
        </p:nvSpPr>
        <p:spPr>
          <a:xfrm>
            <a:off x="1066800" y="1143259"/>
            <a:ext cx="10058400" cy="5224290"/>
          </a:xfrm>
        </p:spPr>
        <p:txBody>
          <a:bodyPr>
            <a:normAutofit fontScale="92500" lnSpcReduction="10000"/>
          </a:bodyPr>
          <a:lstStyle/>
          <a:p>
            <a:pPr algn="l">
              <a:buFont typeface="Arial" panose="020B0604020202020204" pitchFamily="34" charset="0"/>
              <a:buChar char="•"/>
            </a:pPr>
            <a:r>
              <a:rPr lang="en-US" sz="2400" b="0" i="0" dirty="0">
                <a:solidFill>
                  <a:srgbClr val="000000"/>
                </a:solidFill>
                <a:effectLst/>
                <a:latin typeface="+mj-lt"/>
              </a:rPr>
              <a:t>We can assign a value to the </a:t>
            </a:r>
            <a:r>
              <a:rPr lang="en-US" sz="2400" b="0" i="0" dirty="0">
                <a:solidFill>
                  <a:srgbClr val="000000"/>
                </a:solidFill>
                <a:effectLst/>
                <a:latin typeface="+mj-lt"/>
                <a:hlinkClick r:id="rId3"/>
              </a:rPr>
              <a:t>variable</a:t>
            </a:r>
            <a:r>
              <a:rPr lang="en-US" sz="2400" b="0" i="0" dirty="0">
                <a:solidFill>
                  <a:srgbClr val="000000"/>
                </a:solidFill>
                <a:effectLst/>
                <a:latin typeface="+mj-lt"/>
              </a:rPr>
              <a:t> at that time variable is created. We can use the assignment operator = to assign a value to a variable.</a:t>
            </a:r>
          </a:p>
          <a:p>
            <a:pPr algn="l">
              <a:buFont typeface="Arial" panose="020B0604020202020204" pitchFamily="34" charset="0"/>
              <a:buChar char="•"/>
            </a:pPr>
            <a:r>
              <a:rPr lang="en-US" sz="2400" b="0" i="0" dirty="0">
                <a:solidFill>
                  <a:srgbClr val="000000"/>
                </a:solidFill>
                <a:effectLst/>
                <a:latin typeface="+mj-lt"/>
              </a:rPr>
              <a:t>A </a:t>
            </a:r>
            <a:r>
              <a:rPr lang="en-US" sz="2400" b="0" i="0" dirty="0">
                <a:solidFill>
                  <a:srgbClr val="000000"/>
                </a:solidFill>
                <a:effectLst/>
                <a:latin typeface="+mj-lt"/>
                <a:hlinkClick r:id="rId4"/>
              </a:rPr>
              <a:t>variable</a:t>
            </a:r>
            <a:r>
              <a:rPr lang="en-US" sz="2400" b="0" i="0" dirty="0">
                <a:solidFill>
                  <a:srgbClr val="000000"/>
                </a:solidFill>
                <a:effectLst/>
                <a:latin typeface="+mj-lt"/>
              </a:rPr>
              <a:t> can have a short name (like x and y) or a more descriptive name (age, carname, total_volume). </a:t>
            </a:r>
          </a:p>
          <a:p>
            <a:pPr algn="l">
              <a:buFont typeface="Arial" panose="020B0604020202020204" pitchFamily="34" charset="0"/>
              <a:buChar char="•"/>
            </a:pPr>
            <a:r>
              <a:rPr lang="en-US" sz="2400" b="0" i="0" dirty="0">
                <a:solidFill>
                  <a:srgbClr val="000000"/>
                </a:solidFill>
                <a:effectLst/>
                <a:latin typeface="+mj-lt"/>
              </a:rPr>
              <a:t>Rules for Python variables: </a:t>
            </a:r>
          </a:p>
          <a:p>
            <a:pPr lvl="1">
              <a:buFont typeface="Wingdings" panose="05000000000000000000" pitchFamily="2" charset="2"/>
              <a:buChar char="ü"/>
            </a:pPr>
            <a:r>
              <a:rPr lang="en-US" sz="2400" b="0" i="0" dirty="0">
                <a:solidFill>
                  <a:srgbClr val="000000"/>
                </a:solidFill>
                <a:effectLst/>
                <a:latin typeface="+mj-lt"/>
              </a:rPr>
              <a:t>A variable name must start with a letter or the underscore character</a:t>
            </a:r>
          </a:p>
          <a:p>
            <a:pPr lvl="1">
              <a:buFont typeface="Wingdings" panose="05000000000000000000" pitchFamily="2" charset="2"/>
              <a:buChar char="ü"/>
            </a:pPr>
            <a:r>
              <a:rPr lang="en-US" sz="2400" b="0" i="0" dirty="0">
                <a:solidFill>
                  <a:srgbClr val="000000"/>
                </a:solidFill>
                <a:effectLst/>
                <a:latin typeface="+mj-lt"/>
              </a:rPr>
              <a:t>A variable name cannot start with a number</a:t>
            </a:r>
          </a:p>
          <a:p>
            <a:pPr lvl="1">
              <a:buFont typeface="Wingdings" panose="05000000000000000000" pitchFamily="2" charset="2"/>
              <a:buChar char="ü"/>
            </a:pPr>
            <a:r>
              <a:rPr lang="en-US" sz="2400" b="0" i="0" dirty="0">
                <a:solidFill>
                  <a:srgbClr val="000000"/>
                </a:solidFill>
                <a:effectLst/>
                <a:latin typeface="+mj-lt"/>
              </a:rPr>
              <a:t>A variable name can only contain alpha-numeric characters and underscores (A-z, 0-9, and _ )</a:t>
            </a:r>
          </a:p>
          <a:p>
            <a:pPr lvl="1">
              <a:buFont typeface="Wingdings" panose="05000000000000000000" pitchFamily="2" charset="2"/>
              <a:buChar char="ü"/>
            </a:pPr>
            <a:r>
              <a:rPr lang="en-US" sz="2400" b="0" i="0" dirty="0">
                <a:solidFill>
                  <a:srgbClr val="000000"/>
                </a:solidFill>
                <a:effectLst/>
                <a:latin typeface="+mj-lt"/>
              </a:rPr>
              <a:t>Variable names are case-sensitive (age, Age and AGE are three different variables)</a:t>
            </a:r>
          </a:p>
          <a:p>
            <a:pPr lvl="1">
              <a:buFont typeface="Wingdings" panose="05000000000000000000" pitchFamily="2" charset="2"/>
              <a:buChar char="ü"/>
            </a:pPr>
            <a:r>
              <a:rPr lang="en-US" sz="2400" b="0" i="0" dirty="0">
                <a:solidFill>
                  <a:srgbClr val="000000"/>
                </a:solidFill>
                <a:effectLst/>
                <a:latin typeface="+mj-lt"/>
              </a:rPr>
              <a:t>A variable name cannot be any of the </a:t>
            </a:r>
            <a:r>
              <a:rPr lang="en-US" sz="2400" b="0" i="0" dirty="0">
                <a:solidFill>
                  <a:srgbClr val="000000"/>
                </a:solidFill>
                <a:effectLst/>
                <a:latin typeface="+mj-lt"/>
                <a:hlinkClick r:id="rId5"/>
              </a:rPr>
              <a:t>Python keywords</a:t>
            </a:r>
            <a:r>
              <a:rPr lang="en-US" sz="2400" b="0" i="0" dirty="0">
                <a:solidFill>
                  <a:srgbClr val="000000"/>
                </a:solidFill>
                <a:effectLst/>
                <a:latin typeface="+mj-lt"/>
              </a:rPr>
              <a:t>.</a:t>
            </a:r>
          </a:p>
          <a:p>
            <a:pPr lvl="1">
              <a:buFont typeface="Wingdings" panose="05000000000000000000" pitchFamily="2" charset="2"/>
              <a:buChar char="ü"/>
            </a:pPr>
            <a:r>
              <a:rPr lang="en-US" sz="2400" b="0" i="0" dirty="0">
                <a:solidFill>
                  <a:srgbClr val="000000"/>
                </a:solidFill>
                <a:effectLst/>
                <a:latin typeface="+mj-lt"/>
              </a:rPr>
              <a:t>It is legal to use uppercase letters, but it is conventional to use only lower case for variables names.</a:t>
            </a:r>
          </a:p>
          <a:p>
            <a:endParaRPr lang="en-US" dirty="0"/>
          </a:p>
        </p:txBody>
      </p:sp>
    </p:spTree>
    <p:extLst>
      <p:ext uri="{BB962C8B-B14F-4D97-AF65-F5344CB8AC3E}">
        <p14:creationId xmlns:p14="http://schemas.microsoft.com/office/powerpoint/2010/main" val="651014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499212-3E1B-99F3-07AF-75013423C489}"/>
              </a:ext>
            </a:extLst>
          </p:cNvPr>
          <p:cNvSpPr>
            <a:spLocks noGrp="1"/>
          </p:cNvSpPr>
          <p:nvPr>
            <p:ph idx="1"/>
          </p:nvPr>
        </p:nvSpPr>
        <p:spPr>
          <a:xfrm>
            <a:off x="1066800" y="515389"/>
            <a:ext cx="10058400" cy="5785657"/>
          </a:xfrm>
        </p:spPr>
        <p:txBody>
          <a:bodyPr>
            <a:noAutofit/>
          </a:bodyPr>
          <a:lstStyle/>
          <a:p>
            <a:pPr marL="0" indent="0" algn="l">
              <a:buNone/>
            </a:pPr>
            <a:r>
              <a:rPr lang="en-US" sz="2400" i="0" dirty="0">
                <a:solidFill>
                  <a:srgbClr val="000000"/>
                </a:solidFill>
                <a:effectLst/>
                <a:latin typeface="Verdana" panose="020B0604030504040204" pitchFamily="34" charset="0"/>
              </a:rPr>
              <a:t>1. Python has no command for declaring a variable. A variable is created the moment you first assign a value to it.</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FF0000"/>
                </a:solidFill>
                <a:effectLst/>
                <a:latin typeface="Consolas" panose="020B0609020204030204" pitchFamily="49" charset="0"/>
              </a:rPr>
              <a:t>5</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y = </a:t>
            </a:r>
            <a:r>
              <a:rPr lang="en-US" sz="2400" b="0" i="0" dirty="0">
                <a:solidFill>
                  <a:srgbClr val="A52A2A"/>
                </a:solidFill>
                <a:effectLst/>
                <a:latin typeface="Consolas" panose="020B0609020204030204" pitchFamily="49" charset="0"/>
              </a:rPr>
              <a:t>"John"</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(y)</a:t>
            </a:r>
          </a:p>
          <a:p>
            <a:pPr marL="0" indent="0" algn="l">
              <a:buNone/>
            </a:pPr>
            <a:r>
              <a:rPr lang="en-US" sz="2400" i="0" dirty="0">
                <a:solidFill>
                  <a:srgbClr val="000000"/>
                </a:solidFill>
                <a:effectLst/>
                <a:latin typeface="Verdana" panose="020B0604030504040204" pitchFamily="34" charset="0"/>
              </a:rPr>
              <a:t>2. Variables do not need to be declared with any particular </a:t>
            </a:r>
            <a:r>
              <a:rPr lang="en-US" sz="2400" i="1" dirty="0">
                <a:solidFill>
                  <a:srgbClr val="000000"/>
                </a:solidFill>
                <a:effectLst/>
                <a:latin typeface="Verdana" panose="020B0604030504040204" pitchFamily="34" charset="0"/>
              </a:rPr>
              <a:t>type</a:t>
            </a:r>
            <a:r>
              <a:rPr lang="en-US" sz="2400" i="0" dirty="0">
                <a:solidFill>
                  <a:srgbClr val="000000"/>
                </a:solidFill>
                <a:effectLst/>
                <a:latin typeface="Verdana" panose="020B0604030504040204" pitchFamily="34" charset="0"/>
              </a:rPr>
              <a:t>, and can even change type after they have been set.</a:t>
            </a:r>
          </a:p>
          <a:p>
            <a:pPr algn="l"/>
            <a:r>
              <a:rPr lang="en-US" sz="240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FF0000"/>
                </a:solidFill>
                <a:effectLst/>
                <a:latin typeface="Consolas" panose="020B0609020204030204" pitchFamily="49" charset="0"/>
              </a:rPr>
              <a:t>4</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 x is of type int</a:t>
            </a:r>
            <a:br>
              <a:rPr lang="en-US" sz="2400" b="0" i="0" dirty="0">
                <a:solidFill>
                  <a:srgbClr val="008000"/>
                </a:solidFill>
                <a:effectLst/>
                <a:latin typeface="Consolas" panose="020B0609020204030204" pitchFamily="49" charset="0"/>
              </a:rPr>
            </a:br>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"Sally"</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 x is now of type str</a:t>
            </a:r>
            <a:br>
              <a:rPr lang="en-US" sz="2400" b="0" i="0" dirty="0">
                <a:solidFill>
                  <a:srgbClr val="008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a:t>
            </a:r>
          </a:p>
        </p:txBody>
      </p:sp>
    </p:spTree>
    <p:extLst>
      <p:ext uri="{BB962C8B-B14F-4D97-AF65-F5344CB8AC3E}">
        <p14:creationId xmlns:p14="http://schemas.microsoft.com/office/powerpoint/2010/main" val="54455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BB8D5-68E6-87BA-090F-CECF1F0AE90D}"/>
              </a:ext>
            </a:extLst>
          </p:cNvPr>
          <p:cNvSpPr>
            <a:spLocks noGrp="1"/>
          </p:cNvSpPr>
          <p:nvPr>
            <p:ph idx="1"/>
          </p:nvPr>
        </p:nvSpPr>
        <p:spPr>
          <a:xfrm>
            <a:off x="1066800" y="714895"/>
            <a:ext cx="10058400" cy="5237849"/>
          </a:xfrm>
        </p:spPr>
        <p:txBody>
          <a:bodyPr>
            <a:normAutofit/>
          </a:bodyPr>
          <a:lstStyle/>
          <a:p>
            <a:pPr marL="0" indent="0" algn="l">
              <a:buNone/>
            </a:pPr>
            <a:r>
              <a:rPr lang="en-US" sz="2400" b="0" i="0" dirty="0">
                <a:solidFill>
                  <a:srgbClr val="000000"/>
                </a:solidFill>
                <a:effectLst/>
                <a:latin typeface="Verdana" panose="020B0604030504040204" pitchFamily="34" charset="0"/>
              </a:rPr>
              <a:t>3. If you want to specify the data type of a variable, this can be done with casting.</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0000CD"/>
                </a:solidFill>
                <a:effectLst/>
                <a:latin typeface="Consolas" panose="020B0609020204030204" pitchFamily="49" charset="0"/>
              </a:rPr>
              <a:t>str</a:t>
            </a:r>
            <a:r>
              <a:rPr lang="en-US" sz="2400" b="0" i="0" dirty="0">
                <a:solidFill>
                  <a:srgbClr val="000000"/>
                </a:solidFill>
                <a:effectLst/>
                <a:latin typeface="Consolas" panose="020B0609020204030204" pitchFamily="49" charset="0"/>
              </a:rPr>
              <a:t>(</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 x will be '3'</a:t>
            </a:r>
            <a:br>
              <a:rPr lang="en-US" sz="2400" b="0" i="0" dirty="0">
                <a:solidFill>
                  <a:srgbClr val="008000"/>
                </a:solidFill>
                <a:effectLst/>
                <a:latin typeface="Consolas" panose="020B0609020204030204" pitchFamily="49" charset="0"/>
              </a:rPr>
            </a:br>
            <a:r>
              <a:rPr lang="en-US" sz="2400" b="0" i="0" dirty="0">
                <a:solidFill>
                  <a:srgbClr val="000000"/>
                </a:solidFill>
                <a:effectLst/>
                <a:latin typeface="Consolas" panose="020B0609020204030204" pitchFamily="49" charset="0"/>
              </a:rPr>
              <a:t>y = </a:t>
            </a:r>
            <a:r>
              <a:rPr lang="en-US" sz="2400" b="0" i="0" dirty="0">
                <a:solidFill>
                  <a:srgbClr val="0000CD"/>
                </a:solidFill>
                <a:effectLst/>
                <a:latin typeface="Consolas" panose="020B0609020204030204" pitchFamily="49" charset="0"/>
              </a:rPr>
              <a:t>int</a:t>
            </a:r>
            <a:r>
              <a:rPr lang="en-US" sz="2400" b="0" i="0" dirty="0">
                <a:solidFill>
                  <a:srgbClr val="000000"/>
                </a:solidFill>
                <a:effectLst/>
                <a:latin typeface="Consolas" panose="020B0609020204030204" pitchFamily="49" charset="0"/>
              </a:rPr>
              <a:t>(</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 y will be 3</a:t>
            </a:r>
            <a:br>
              <a:rPr lang="en-US" sz="2400" b="0" i="0" dirty="0">
                <a:solidFill>
                  <a:srgbClr val="008000"/>
                </a:solidFill>
                <a:effectLst/>
                <a:latin typeface="Consolas" panose="020B0609020204030204" pitchFamily="49" charset="0"/>
              </a:rPr>
            </a:br>
            <a:r>
              <a:rPr lang="en-US" sz="2400" b="0" i="0" dirty="0">
                <a:solidFill>
                  <a:srgbClr val="000000"/>
                </a:solidFill>
                <a:effectLst/>
                <a:latin typeface="Consolas" panose="020B0609020204030204" pitchFamily="49" charset="0"/>
              </a:rPr>
              <a:t>z = </a:t>
            </a:r>
            <a:r>
              <a:rPr lang="en-US" sz="2400" b="0" i="0" dirty="0">
                <a:solidFill>
                  <a:srgbClr val="0000CD"/>
                </a:solidFill>
                <a:effectLst/>
                <a:latin typeface="Consolas" panose="020B0609020204030204" pitchFamily="49" charset="0"/>
              </a:rPr>
              <a:t>float</a:t>
            </a:r>
            <a:r>
              <a:rPr lang="en-US" sz="2400" b="0" i="0" dirty="0">
                <a:solidFill>
                  <a:srgbClr val="000000"/>
                </a:solidFill>
                <a:effectLst/>
                <a:latin typeface="Consolas" panose="020B0609020204030204" pitchFamily="49" charset="0"/>
              </a:rPr>
              <a:t>(</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 z will be 3.0</a:t>
            </a:r>
            <a:endParaRPr lang="en-US" sz="2400" b="0" i="0" dirty="0">
              <a:solidFill>
                <a:srgbClr val="000000"/>
              </a:solidFill>
              <a:effectLst/>
              <a:latin typeface="Consolas" panose="020B0609020204030204" pitchFamily="49" charset="0"/>
            </a:endParaRPr>
          </a:p>
          <a:p>
            <a:pPr marL="0" indent="0">
              <a:buNone/>
            </a:pPr>
            <a:r>
              <a:rPr lang="en-US" sz="2400" dirty="0"/>
              <a:t>4. You can get the data type of a variable with the type() function.</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FF0000"/>
                </a:solidFill>
                <a:effectLst/>
                <a:latin typeface="Consolas" panose="020B0609020204030204" pitchFamily="49" charset="0"/>
              </a:rPr>
              <a:t>5</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y = </a:t>
            </a:r>
            <a:r>
              <a:rPr lang="en-US" sz="2400" b="0" i="0" dirty="0">
                <a:solidFill>
                  <a:srgbClr val="A52A2A"/>
                </a:solidFill>
                <a:effectLst/>
                <a:latin typeface="Consolas" panose="020B0609020204030204" pitchFamily="49" charset="0"/>
              </a:rPr>
              <a:t>"John"</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type</a:t>
            </a:r>
            <a:r>
              <a:rPr lang="en-US" sz="2400" b="0" i="0" dirty="0">
                <a:solidFill>
                  <a:srgbClr val="000000"/>
                </a:solidFill>
                <a:effectLst/>
                <a:latin typeface="Consolas" panose="020B0609020204030204" pitchFamily="49" charset="0"/>
              </a:rPr>
              <a:t>(x))</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type</a:t>
            </a:r>
            <a:r>
              <a:rPr lang="en-US" sz="2400" b="0" i="0" dirty="0">
                <a:solidFill>
                  <a:srgbClr val="000000"/>
                </a:solidFill>
                <a:effectLst/>
                <a:latin typeface="Consolas" panose="020B0609020204030204" pitchFamily="49" charset="0"/>
              </a:rPr>
              <a:t>(y))</a:t>
            </a:r>
          </a:p>
          <a:p>
            <a:pPr algn="l"/>
            <a:endParaRPr lang="en-US"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09251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9C569-19EB-DFEE-CB59-3DCBA48209EC}"/>
              </a:ext>
            </a:extLst>
          </p:cNvPr>
          <p:cNvSpPr>
            <a:spLocks noGrp="1"/>
          </p:cNvSpPr>
          <p:nvPr>
            <p:ph idx="1"/>
          </p:nvPr>
        </p:nvSpPr>
        <p:spPr>
          <a:xfrm>
            <a:off x="1066800" y="931025"/>
            <a:ext cx="10058400" cy="5021719"/>
          </a:xfrm>
        </p:spPr>
        <p:txBody>
          <a:bodyPr>
            <a:normAutofit lnSpcReduction="10000"/>
          </a:bodyPr>
          <a:lstStyle/>
          <a:p>
            <a:pPr marL="0" indent="0" algn="l">
              <a:buNone/>
            </a:pPr>
            <a:r>
              <a:rPr lang="en-US" sz="2400" dirty="0">
                <a:solidFill>
                  <a:srgbClr val="000000"/>
                </a:solidFill>
                <a:latin typeface="Verdana" panose="020B0604030504040204" pitchFamily="34" charset="0"/>
              </a:rPr>
              <a:t>5. </a:t>
            </a:r>
            <a:r>
              <a:rPr lang="en-US" sz="2400" b="0" i="0" dirty="0">
                <a:solidFill>
                  <a:srgbClr val="000000"/>
                </a:solidFill>
                <a:effectLst/>
                <a:latin typeface="Verdana" panose="020B0604030504040204" pitchFamily="34" charset="0"/>
              </a:rPr>
              <a:t>String variables can be declared either by using single or double quotes:</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"John"</a:t>
            </a:r>
            <a:br>
              <a:rPr lang="en-US" sz="2400" b="0" i="0" dirty="0">
                <a:solidFill>
                  <a:srgbClr val="000000"/>
                </a:solidFill>
                <a:effectLst/>
                <a:latin typeface="Consolas" panose="020B0609020204030204" pitchFamily="49" charset="0"/>
              </a:rPr>
            </a:br>
            <a:r>
              <a:rPr lang="en-US" sz="2400" b="0" i="0" dirty="0">
                <a:solidFill>
                  <a:srgbClr val="008000"/>
                </a:solidFill>
                <a:effectLst/>
                <a:latin typeface="Consolas" panose="020B0609020204030204" pitchFamily="49" charset="0"/>
              </a:rPr>
              <a:t># is the same as</a:t>
            </a:r>
            <a:br>
              <a:rPr lang="en-US" sz="2400" b="0" i="0" dirty="0">
                <a:solidFill>
                  <a:srgbClr val="008000"/>
                </a:solidFill>
                <a:effectLst/>
                <a:latin typeface="Consolas" panose="020B0609020204030204" pitchFamily="49" charset="0"/>
              </a:rPr>
            </a:br>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'John’</a:t>
            </a:r>
            <a:endParaRPr lang="en-US" sz="2400" b="0" i="0" dirty="0">
              <a:solidFill>
                <a:srgbClr val="000000"/>
              </a:solidFill>
              <a:effectLst/>
              <a:latin typeface="Consolas" panose="020B0609020204030204" pitchFamily="49" charset="0"/>
            </a:endParaRPr>
          </a:p>
          <a:p>
            <a:pPr marL="0" indent="0" algn="l">
              <a:buNone/>
            </a:pPr>
            <a:r>
              <a:rPr lang="en-US" sz="2400" b="0" i="0" dirty="0">
                <a:solidFill>
                  <a:srgbClr val="000000"/>
                </a:solidFill>
                <a:effectLst/>
                <a:latin typeface="Verdana" panose="020B0604030504040204" pitchFamily="34" charset="0"/>
              </a:rPr>
              <a:t>6. Variable names are case-sensitive.</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Verdana" panose="020B0604030504040204" pitchFamily="34" charset="0"/>
              </a:rPr>
              <a:t>This will create two variables:</a:t>
            </a:r>
          </a:p>
          <a:p>
            <a:pPr lvl="1"/>
            <a:r>
              <a:rPr lang="en-US" sz="2400" b="0" i="0" dirty="0">
                <a:solidFill>
                  <a:srgbClr val="000000"/>
                </a:solidFill>
                <a:effectLst/>
                <a:latin typeface="Consolas" panose="020B0609020204030204" pitchFamily="49" charset="0"/>
              </a:rPr>
              <a:t>a = </a:t>
            </a:r>
            <a:r>
              <a:rPr lang="en-US" sz="2400" b="0" i="0" dirty="0">
                <a:solidFill>
                  <a:srgbClr val="FF0000"/>
                </a:solidFill>
                <a:effectLst/>
                <a:latin typeface="Consolas" panose="020B0609020204030204" pitchFamily="49" charset="0"/>
              </a:rPr>
              <a:t>4</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A = </a:t>
            </a:r>
            <a:r>
              <a:rPr lang="en-US" sz="2400" b="0" i="0" dirty="0">
                <a:solidFill>
                  <a:srgbClr val="A52A2A"/>
                </a:solidFill>
                <a:effectLst/>
                <a:latin typeface="Consolas" panose="020B0609020204030204" pitchFamily="49" charset="0"/>
              </a:rPr>
              <a:t>"Sally"</a:t>
            </a:r>
            <a:br>
              <a:rPr lang="en-US" sz="2400" b="0" i="0" dirty="0">
                <a:solidFill>
                  <a:srgbClr val="000000"/>
                </a:solidFill>
                <a:effectLst/>
                <a:latin typeface="Consolas" panose="020B0609020204030204" pitchFamily="49" charset="0"/>
              </a:rPr>
            </a:br>
            <a:r>
              <a:rPr lang="en-US" sz="2400" b="0" i="0" dirty="0">
                <a:solidFill>
                  <a:srgbClr val="008000"/>
                </a:solidFill>
                <a:effectLst/>
                <a:latin typeface="Consolas" panose="020B0609020204030204" pitchFamily="49" charset="0"/>
              </a:rPr>
              <a:t>#A will not overwrite a</a:t>
            </a:r>
            <a:endParaRPr lang="en-US" sz="2400"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77799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ADF2-E607-C428-578E-9174C7BE8B17}"/>
              </a:ext>
            </a:extLst>
          </p:cNvPr>
          <p:cNvSpPr>
            <a:spLocks noGrp="1"/>
          </p:cNvSpPr>
          <p:nvPr>
            <p:ph type="title"/>
          </p:nvPr>
        </p:nvSpPr>
        <p:spPr>
          <a:xfrm>
            <a:off x="1066800" y="642594"/>
            <a:ext cx="10058400" cy="604315"/>
          </a:xfrm>
        </p:spPr>
        <p:txBody>
          <a:bodyPr>
            <a:normAutofit fontScale="90000"/>
          </a:bodyPr>
          <a:lstStyle/>
          <a:p>
            <a:r>
              <a:rPr lang="en-US" b="1" dirty="0"/>
              <a:t>Tasks: </a:t>
            </a:r>
          </a:p>
        </p:txBody>
      </p:sp>
      <p:graphicFrame>
        <p:nvGraphicFramePr>
          <p:cNvPr id="4" name="Content Placeholder 3">
            <a:extLst>
              <a:ext uri="{FF2B5EF4-FFF2-40B4-BE49-F238E27FC236}">
                <a16:creationId xmlns:a16="http://schemas.microsoft.com/office/drawing/2014/main" id="{46B7730F-B4AA-2ED8-2D39-21E8A95D79DF}"/>
              </a:ext>
            </a:extLst>
          </p:cNvPr>
          <p:cNvGraphicFramePr>
            <a:graphicFrameLocks noGrp="1"/>
          </p:cNvGraphicFramePr>
          <p:nvPr>
            <p:ph idx="1"/>
            <p:extLst>
              <p:ext uri="{D42A27DB-BD31-4B8C-83A1-F6EECF244321}">
                <p14:modId xmlns:p14="http://schemas.microsoft.com/office/powerpoint/2010/main" val="1848779221"/>
              </p:ext>
            </p:extLst>
          </p:nvPr>
        </p:nvGraphicFramePr>
        <p:xfrm>
          <a:off x="928688" y="1417060"/>
          <a:ext cx="10601325" cy="4710364"/>
        </p:xfrm>
        <a:graphic>
          <a:graphicData uri="http://schemas.openxmlformats.org/drawingml/2006/table">
            <a:tbl>
              <a:tblPr firstRow="1" firstCol="1" bandRow="1">
                <a:tableStyleId>{5C22544A-7EE6-4342-B048-85BDC9FD1C3A}</a:tableStyleId>
              </a:tblPr>
              <a:tblGrid>
                <a:gridCol w="7455895">
                  <a:extLst>
                    <a:ext uri="{9D8B030D-6E8A-4147-A177-3AD203B41FA5}">
                      <a16:colId xmlns:a16="http://schemas.microsoft.com/office/drawing/2014/main" val="2200281618"/>
                    </a:ext>
                  </a:extLst>
                </a:gridCol>
                <a:gridCol w="1574064">
                  <a:extLst>
                    <a:ext uri="{9D8B030D-6E8A-4147-A177-3AD203B41FA5}">
                      <a16:colId xmlns:a16="http://schemas.microsoft.com/office/drawing/2014/main" val="1064883073"/>
                    </a:ext>
                  </a:extLst>
                </a:gridCol>
                <a:gridCol w="1571366">
                  <a:extLst>
                    <a:ext uri="{9D8B030D-6E8A-4147-A177-3AD203B41FA5}">
                      <a16:colId xmlns:a16="http://schemas.microsoft.com/office/drawing/2014/main" val="2824313517"/>
                    </a:ext>
                  </a:extLst>
                </a:gridCol>
              </a:tblGrid>
              <a:tr h="461617">
                <a:tc gridSpan="2">
                  <a:txBody>
                    <a:bodyPr/>
                    <a:lstStyle/>
                    <a:p>
                      <a:pPr marL="36195" marR="36195">
                        <a:lnSpc>
                          <a:spcPct val="100000"/>
                        </a:lnSpc>
                        <a:spcAft>
                          <a:spcPts val="1200"/>
                        </a:spcAft>
                      </a:pPr>
                      <a:r>
                        <a:rPr lang="en-KE" sz="2400" kern="100" dirty="0">
                          <a:effectLst/>
                        </a:rPr>
                        <a:t>Unit 1: Introduction and Fundamental Concepts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100000"/>
                        </a:lnSpc>
                        <a:spcAft>
                          <a:spcPts val="1200"/>
                        </a:spcAft>
                      </a:pPr>
                      <a:r>
                        <a:rPr lang="en-US" sz="2400" kern="100" dirty="0">
                          <a:effectLst/>
                        </a:rPr>
                        <a:t>Remark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6556558"/>
                  </a:ext>
                </a:extLst>
              </a:tr>
              <a:tr h="133003">
                <a:tc>
                  <a:txBody>
                    <a:bodyPr/>
                    <a:lstStyle/>
                    <a:p>
                      <a:pPr marL="36195" marR="36195">
                        <a:lnSpc>
                          <a:spcPct val="100000"/>
                        </a:lnSpc>
                        <a:spcAft>
                          <a:spcPts val="1200"/>
                        </a:spcAft>
                      </a:pPr>
                      <a:r>
                        <a:rPr lang="en-KE" sz="2400" kern="100" dirty="0">
                          <a:effectLst/>
                        </a:rPr>
                        <a:t>Read through the Learning Guide and the Reading Assignment.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Friday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7385832"/>
                  </a:ext>
                </a:extLst>
              </a:tr>
              <a:tr h="288500">
                <a:tc>
                  <a:txBody>
                    <a:bodyPr/>
                    <a:lstStyle/>
                    <a:p>
                      <a:pPr marL="36195" marR="36195">
                        <a:lnSpc>
                          <a:spcPct val="100000"/>
                        </a:lnSpc>
                        <a:spcAft>
                          <a:spcPts val="1200"/>
                        </a:spcAft>
                      </a:pPr>
                      <a:r>
                        <a:rPr lang="en-KE" sz="2400" kern="100" dirty="0">
                          <a:effectLst/>
                        </a:rPr>
                        <a:t>Download and install a working Python 3 environment (not required for PythonAnywhere users). Refer to the Software Requirements/Installation section of the Syllabus.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Saturday</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0974110"/>
                  </a:ext>
                </a:extLst>
              </a:tr>
              <a:tr h="877621">
                <a:tc>
                  <a:txBody>
                    <a:bodyPr/>
                    <a:lstStyle/>
                    <a:p>
                      <a:pPr marL="36195" marR="36195">
                        <a:lnSpc>
                          <a:spcPct val="100000"/>
                        </a:lnSpc>
                        <a:spcAft>
                          <a:spcPts val="1200"/>
                        </a:spcAft>
                      </a:pPr>
                      <a:r>
                        <a:rPr lang="en-KE" sz="2400" kern="100" dirty="0">
                          <a:effectLst/>
                        </a:rPr>
                        <a:t>Participate in the Discussion Assignment (post and comment in the Discussion Forum)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Sunday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5973450"/>
                  </a:ext>
                </a:extLst>
              </a:tr>
              <a:tr h="405403">
                <a:tc>
                  <a:txBody>
                    <a:bodyPr/>
                    <a:lstStyle/>
                    <a:p>
                      <a:pPr marL="36195" marR="36195">
                        <a:lnSpc>
                          <a:spcPct val="100000"/>
                        </a:lnSpc>
                        <a:spcAft>
                          <a:spcPts val="1200"/>
                        </a:spcAft>
                      </a:pPr>
                      <a:r>
                        <a:rPr lang="en-KE" sz="2400" kern="100" dirty="0">
                          <a:effectLst/>
                        </a:rPr>
                        <a:t>Complete an entry in the Learning Journal.</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a:effectLst/>
                        </a:rPr>
                        <a:t>Monday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7543476"/>
                  </a:ext>
                </a:extLst>
              </a:tr>
              <a:tr h="405403">
                <a:tc>
                  <a:txBody>
                    <a:bodyPr/>
                    <a:lstStyle/>
                    <a:p>
                      <a:pPr marL="36195" marR="36195">
                        <a:lnSpc>
                          <a:spcPct val="100000"/>
                        </a:lnSpc>
                        <a:spcAft>
                          <a:spcPts val="1200"/>
                        </a:spcAft>
                      </a:pPr>
                      <a:r>
                        <a:rPr lang="en-KE" sz="2400" kern="100" dirty="0">
                          <a:effectLst/>
                        </a:rPr>
                        <a:t>Take the Self-Quiz.</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Tuesday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400" kern="100" dirty="0">
                          <a:effectLst/>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6558018"/>
                  </a:ext>
                </a:extLst>
              </a:tr>
            </a:tbl>
          </a:graphicData>
        </a:graphic>
      </p:graphicFrame>
    </p:spTree>
    <p:extLst>
      <p:ext uri="{BB962C8B-B14F-4D97-AF65-F5344CB8AC3E}">
        <p14:creationId xmlns:p14="http://schemas.microsoft.com/office/powerpoint/2010/main" val="2304911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05FAC-F1A4-3DE2-D8FB-19E6E05B5539}"/>
              </a:ext>
            </a:extLst>
          </p:cNvPr>
          <p:cNvSpPr>
            <a:spLocks noGrp="1"/>
          </p:cNvSpPr>
          <p:nvPr>
            <p:ph sz="half" idx="1"/>
          </p:nvPr>
        </p:nvSpPr>
        <p:spPr/>
        <p:txBody>
          <a:bodyPr>
            <a:normAutofit/>
          </a:bodyPr>
          <a:lstStyle/>
          <a:p>
            <a:r>
              <a:rPr lang="en-US" sz="2400" dirty="0"/>
              <a:t>Examples of legal variable names:</a:t>
            </a:r>
          </a:p>
          <a:p>
            <a:pPr marL="617220" lvl="1" indent="-342900">
              <a:buFont typeface="+mj-lt"/>
              <a:buAutoNum type="arabicPeriod"/>
            </a:pPr>
            <a:r>
              <a:rPr lang="en-US" sz="2400" b="0" i="0" dirty="0" err="1">
                <a:solidFill>
                  <a:srgbClr val="000000"/>
                </a:solidFill>
                <a:effectLst/>
                <a:latin typeface="Consolas" panose="020B0609020204030204" pitchFamily="49" charset="0"/>
              </a:rPr>
              <a:t>myvar</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"John"</a:t>
            </a:r>
            <a:endParaRPr lang="en-US" sz="2400" dirty="0">
              <a:solidFill>
                <a:srgbClr val="000000"/>
              </a:solidFill>
              <a:latin typeface="Consolas" panose="020B0609020204030204" pitchFamily="49" charset="0"/>
            </a:endParaRPr>
          </a:p>
          <a:p>
            <a:pPr marL="617220" lvl="1" indent="-342900">
              <a:buFont typeface="+mj-lt"/>
              <a:buAutoNum type="arabicPeriod"/>
            </a:pPr>
            <a:r>
              <a:rPr lang="en-US" sz="2400" b="0" i="0" dirty="0" err="1">
                <a:solidFill>
                  <a:srgbClr val="000000"/>
                </a:solidFill>
                <a:effectLst/>
                <a:latin typeface="Consolas" panose="020B0609020204030204" pitchFamily="49" charset="0"/>
              </a:rPr>
              <a:t>my_var</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"John"</a:t>
            </a:r>
          </a:p>
          <a:p>
            <a:pPr marL="617220" lvl="1" indent="-342900">
              <a:buFont typeface="+mj-lt"/>
              <a:buAutoNum type="arabicPeriod"/>
            </a:pPr>
            <a:r>
              <a:rPr lang="en-US" sz="2400" b="0" i="0" dirty="0">
                <a:solidFill>
                  <a:srgbClr val="000000"/>
                </a:solidFill>
                <a:effectLst/>
                <a:latin typeface="Consolas" panose="020B0609020204030204" pitchFamily="49" charset="0"/>
              </a:rPr>
              <a:t>_</a:t>
            </a:r>
            <a:r>
              <a:rPr lang="en-US" sz="2400" b="0" i="0" dirty="0" err="1">
                <a:solidFill>
                  <a:srgbClr val="000000"/>
                </a:solidFill>
                <a:effectLst/>
                <a:latin typeface="Consolas" panose="020B0609020204030204" pitchFamily="49" charset="0"/>
              </a:rPr>
              <a:t>my_var</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"John"</a:t>
            </a:r>
          </a:p>
          <a:p>
            <a:pPr marL="617220" lvl="1" indent="-342900">
              <a:buFont typeface="+mj-lt"/>
              <a:buAutoNum type="arabicPeriod"/>
            </a:pPr>
            <a:r>
              <a:rPr lang="en-US" sz="2400" b="0" i="0" dirty="0" err="1">
                <a:solidFill>
                  <a:srgbClr val="000000"/>
                </a:solidFill>
                <a:effectLst/>
                <a:latin typeface="Consolas" panose="020B0609020204030204" pitchFamily="49" charset="0"/>
              </a:rPr>
              <a:t>myVar</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"John"</a:t>
            </a:r>
          </a:p>
          <a:p>
            <a:pPr marL="617220" lvl="1" indent="-342900">
              <a:buFont typeface="+mj-lt"/>
              <a:buAutoNum type="arabicPeriod"/>
            </a:pPr>
            <a:r>
              <a:rPr lang="en-US" sz="2400" b="0" i="0" dirty="0">
                <a:solidFill>
                  <a:srgbClr val="000000"/>
                </a:solidFill>
                <a:effectLst/>
                <a:latin typeface="Consolas" panose="020B0609020204030204" pitchFamily="49" charset="0"/>
              </a:rPr>
              <a:t>MYVAR = </a:t>
            </a:r>
            <a:r>
              <a:rPr lang="en-US" sz="2400" b="0" i="0" dirty="0">
                <a:solidFill>
                  <a:srgbClr val="A52A2A"/>
                </a:solidFill>
                <a:effectLst/>
                <a:latin typeface="Consolas" panose="020B0609020204030204" pitchFamily="49" charset="0"/>
              </a:rPr>
              <a:t>"John"</a:t>
            </a:r>
          </a:p>
          <a:p>
            <a:pPr marL="617220" lvl="1" indent="-342900">
              <a:buFont typeface="+mj-lt"/>
              <a:buAutoNum type="arabicPeriod"/>
            </a:pPr>
            <a:r>
              <a:rPr lang="en-US" sz="2400" b="0" i="0" dirty="0">
                <a:solidFill>
                  <a:srgbClr val="000000"/>
                </a:solidFill>
                <a:effectLst/>
                <a:latin typeface="Consolas" panose="020B0609020204030204" pitchFamily="49" charset="0"/>
              </a:rPr>
              <a:t>myvar2 = </a:t>
            </a:r>
            <a:r>
              <a:rPr lang="en-US" sz="2400" b="0" i="0" dirty="0">
                <a:solidFill>
                  <a:srgbClr val="A52A2A"/>
                </a:solidFill>
                <a:effectLst/>
                <a:latin typeface="Consolas" panose="020B0609020204030204" pitchFamily="49" charset="0"/>
              </a:rPr>
              <a:t>"John"</a:t>
            </a:r>
            <a:endParaRPr lang="en-US" sz="2400" b="0" i="0" dirty="0">
              <a:solidFill>
                <a:srgbClr val="000000"/>
              </a:solidFill>
              <a:effectLst/>
              <a:latin typeface="Consolas" panose="020B0609020204030204" pitchFamily="49" charset="0"/>
            </a:endParaRPr>
          </a:p>
          <a:p>
            <a:endParaRPr lang="en-US" dirty="0"/>
          </a:p>
        </p:txBody>
      </p:sp>
      <p:sp>
        <p:nvSpPr>
          <p:cNvPr id="7" name="Content Placeholder 6">
            <a:extLst>
              <a:ext uri="{FF2B5EF4-FFF2-40B4-BE49-F238E27FC236}">
                <a16:creationId xmlns:a16="http://schemas.microsoft.com/office/drawing/2014/main" id="{9EF21001-6B26-9165-D6C4-3F0F22B7982D}"/>
              </a:ext>
            </a:extLst>
          </p:cNvPr>
          <p:cNvSpPr>
            <a:spLocks noGrp="1"/>
          </p:cNvSpPr>
          <p:nvPr>
            <p:ph sz="half" idx="2"/>
          </p:nvPr>
        </p:nvSpPr>
        <p:spPr/>
        <p:txBody>
          <a:bodyPr>
            <a:normAutofit/>
          </a:bodyPr>
          <a:lstStyle/>
          <a:p>
            <a:pPr algn="l"/>
            <a:r>
              <a:rPr lang="en-US" sz="2400" b="0" i="0" dirty="0">
                <a:solidFill>
                  <a:srgbClr val="000000"/>
                </a:solidFill>
                <a:effectLst/>
              </a:rPr>
              <a:t>Example of illegal variable names:</a:t>
            </a:r>
          </a:p>
          <a:p>
            <a:pPr lvl="1"/>
            <a:r>
              <a:rPr lang="en-US" sz="2400" b="0" i="0" dirty="0">
                <a:solidFill>
                  <a:srgbClr val="000000"/>
                </a:solidFill>
                <a:effectLst/>
                <a:latin typeface="Consolas" panose="020B0609020204030204" pitchFamily="49" charset="0"/>
              </a:rPr>
              <a:t>2myvar = </a:t>
            </a:r>
            <a:r>
              <a:rPr lang="en-US" sz="2400" b="0" i="0" dirty="0">
                <a:solidFill>
                  <a:srgbClr val="A52A2A"/>
                </a:solidFill>
                <a:effectLst/>
                <a:latin typeface="Consolas" panose="020B0609020204030204" pitchFamily="49" charset="0"/>
              </a:rPr>
              <a:t>"John"</a:t>
            </a:r>
          </a:p>
          <a:p>
            <a:pPr lvl="1"/>
            <a:r>
              <a:rPr lang="en-US" sz="2400" b="0" i="0" dirty="0">
                <a:solidFill>
                  <a:srgbClr val="000000"/>
                </a:solidFill>
                <a:effectLst/>
                <a:latin typeface="Consolas" panose="020B0609020204030204" pitchFamily="49" charset="0"/>
              </a:rPr>
              <a:t>my-var = </a:t>
            </a:r>
            <a:r>
              <a:rPr lang="en-US" sz="2400" b="0" i="0" dirty="0">
                <a:solidFill>
                  <a:srgbClr val="A52A2A"/>
                </a:solidFill>
                <a:effectLst/>
                <a:latin typeface="Consolas" panose="020B0609020204030204" pitchFamily="49" charset="0"/>
              </a:rPr>
              <a:t>"John"</a:t>
            </a:r>
          </a:p>
          <a:p>
            <a:pPr lvl="1"/>
            <a:r>
              <a:rPr lang="en-US" sz="2400" b="0" i="0" dirty="0">
                <a:solidFill>
                  <a:srgbClr val="000000"/>
                </a:solidFill>
                <a:effectLst/>
                <a:latin typeface="Consolas" panose="020B0609020204030204" pitchFamily="49" charset="0"/>
              </a:rPr>
              <a:t>my var = </a:t>
            </a:r>
            <a:r>
              <a:rPr lang="en-US" sz="2400" b="0" i="0" dirty="0">
                <a:solidFill>
                  <a:srgbClr val="A52A2A"/>
                </a:solidFill>
                <a:effectLst/>
                <a:latin typeface="Consolas" panose="020B0609020204030204" pitchFamily="49" charset="0"/>
              </a:rPr>
              <a:t>"John"</a:t>
            </a:r>
            <a:endParaRPr lang="en-US" sz="2400"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661092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D3BF6-8729-6F63-C046-F8C19F02BA80}"/>
              </a:ext>
            </a:extLst>
          </p:cNvPr>
          <p:cNvSpPr>
            <a:spLocks noGrp="1"/>
          </p:cNvSpPr>
          <p:nvPr>
            <p:ph type="title"/>
          </p:nvPr>
        </p:nvSpPr>
        <p:spPr>
          <a:xfrm>
            <a:off x="1066800" y="473825"/>
            <a:ext cx="10058400" cy="737319"/>
          </a:xfrm>
        </p:spPr>
        <p:txBody>
          <a:bodyPr/>
          <a:lstStyle/>
          <a:p>
            <a:r>
              <a:rPr lang="en-US" b="1" dirty="0"/>
              <a:t>Assign Multiple Values</a:t>
            </a:r>
          </a:p>
        </p:txBody>
      </p:sp>
      <p:sp>
        <p:nvSpPr>
          <p:cNvPr id="6" name="Content Placeholder 5">
            <a:extLst>
              <a:ext uri="{FF2B5EF4-FFF2-40B4-BE49-F238E27FC236}">
                <a16:creationId xmlns:a16="http://schemas.microsoft.com/office/drawing/2014/main" id="{294989C7-38E8-F79E-34D7-07D31004FF97}"/>
              </a:ext>
            </a:extLst>
          </p:cNvPr>
          <p:cNvSpPr>
            <a:spLocks noGrp="1"/>
          </p:cNvSpPr>
          <p:nvPr>
            <p:ph idx="1"/>
          </p:nvPr>
        </p:nvSpPr>
        <p:spPr>
          <a:xfrm>
            <a:off x="1066800" y="1211144"/>
            <a:ext cx="10058400" cy="5173031"/>
          </a:xfrm>
        </p:spPr>
        <p:txBody>
          <a:bodyPr>
            <a:normAutofit fontScale="77500" lnSpcReduction="20000"/>
          </a:bodyPr>
          <a:lstStyle/>
          <a:p>
            <a:pPr marL="0" indent="0" algn="l">
              <a:buNone/>
            </a:pPr>
            <a:r>
              <a:rPr lang="en-US" sz="2400" dirty="0"/>
              <a:t>1. </a:t>
            </a:r>
            <a:r>
              <a:rPr lang="en-US" sz="2400" b="1" i="0" dirty="0">
                <a:solidFill>
                  <a:srgbClr val="000000"/>
                </a:solidFill>
                <a:effectLst/>
              </a:rPr>
              <a:t>Many Values to Multiple Variables</a:t>
            </a:r>
          </a:p>
          <a:p>
            <a:pPr lvl="1"/>
            <a:r>
              <a:rPr lang="en-US" sz="2100" b="0" i="0" dirty="0">
                <a:solidFill>
                  <a:srgbClr val="000000"/>
                </a:solidFill>
                <a:effectLst/>
              </a:rPr>
              <a:t>Python allows you to assign values to multiple variables in one line:</a:t>
            </a:r>
          </a:p>
          <a:p>
            <a:pPr lvl="1"/>
            <a:r>
              <a:rPr lang="en-US" sz="2100" b="0" i="0" dirty="0">
                <a:solidFill>
                  <a:srgbClr val="000000"/>
                </a:solidFill>
                <a:effectLst/>
              </a:rPr>
              <a:t>Example:</a:t>
            </a:r>
          </a:p>
          <a:p>
            <a:pPr lvl="1"/>
            <a:r>
              <a:rPr lang="en-US" sz="2100" b="0" i="0" dirty="0">
                <a:solidFill>
                  <a:srgbClr val="000000"/>
                </a:solidFill>
                <a:effectLst/>
              </a:rPr>
              <a:t>x, y, z = </a:t>
            </a:r>
            <a:r>
              <a:rPr lang="en-US" sz="2100" b="0" i="0" dirty="0">
                <a:solidFill>
                  <a:srgbClr val="A52A2A"/>
                </a:solidFill>
                <a:effectLst/>
              </a:rPr>
              <a:t>"Orange"</a:t>
            </a:r>
            <a:r>
              <a:rPr lang="en-US" sz="2100" b="0" i="0" dirty="0">
                <a:solidFill>
                  <a:srgbClr val="000000"/>
                </a:solidFill>
                <a:effectLst/>
              </a:rPr>
              <a:t>, </a:t>
            </a:r>
            <a:r>
              <a:rPr lang="en-US" sz="2100" b="0" i="0" dirty="0">
                <a:solidFill>
                  <a:srgbClr val="A52A2A"/>
                </a:solidFill>
                <a:effectLst/>
              </a:rPr>
              <a:t>"Banana"</a:t>
            </a:r>
            <a:r>
              <a:rPr lang="en-US" sz="2100" b="0" i="0" dirty="0">
                <a:solidFill>
                  <a:srgbClr val="000000"/>
                </a:solidFill>
                <a:effectLst/>
              </a:rPr>
              <a:t>, </a:t>
            </a:r>
            <a:r>
              <a:rPr lang="en-US" sz="2100" b="0" i="0" dirty="0">
                <a:solidFill>
                  <a:srgbClr val="A52A2A"/>
                </a:solidFill>
                <a:effectLst/>
              </a:rPr>
              <a:t>"Cherry"</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(x)</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(y)</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(z)</a:t>
            </a:r>
          </a:p>
          <a:p>
            <a:pPr algn="l"/>
            <a:r>
              <a:rPr lang="en-US" sz="2400" b="1" i="0" dirty="0">
                <a:solidFill>
                  <a:srgbClr val="000000"/>
                </a:solidFill>
                <a:effectLst/>
              </a:rPr>
              <a:t>Note:</a:t>
            </a:r>
            <a:r>
              <a:rPr lang="en-US" sz="2400" b="0" i="0" dirty="0">
                <a:solidFill>
                  <a:srgbClr val="000000"/>
                </a:solidFill>
                <a:effectLst/>
              </a:rPr>
              <a:t> Make sure the number of variables matches the number of values, or else you will get an error.</a:t>
            </a:r>
          </a:p>
          <a:p>
            <a:pPr marL="0" indent="0" algn="l">
              <a:buNone/>
            </a:pPr>
            <a:r>
              <a:rPr lang="en-US" sz="2400" b="0" i="0" dirty="0">
                <a:solidFill>
                  <a:srgbClr val="000000"/>
                </a:solidFill>
                <a:effectLst/>
              </a:rPr>
              <a:t>2. </a:t>
            </a:r>
            <a:r>
              <a:rPr lang="en-US" sz="2400" b="1" i="0" dirty="0">
                <a:solidFill>
                  <a:srgbClr val="000000"/>
                </a:solidFill>
                <a:effectLst/>
              </a:rPr>
              <a:t>Unpack a Collection</a:t>
            </a:r>
          </a:p>
          <a:p>
            <a:pPr lvl="1"/>
            <a:r>
              <a:rPr lang="en-US" sz="2100" b="0" i="0" dirty="0">
                <a:solidFill>
                  <a:srgbClr val="000000"/>
                </a:solidFill>
                <a:effectLst/>
              </a:rPr>
              <a:t>If you have a collection of values in a list, tuple etc. Python allows you to extract the values into variables. This is called </a:t>
            </a:r>
            <a:r>
              <a:rPr lang="en-US" sz="2100" b="0" i="1" dirty="0">
                <a:solidFill>
                  <a:srgbClr val="000000"/>
                </a:solidFill>
                <a:effectLst/>
              </a:rPr>
              <a:t>unpacking</a:t>
            </a:r>
            <a:r>
              <a:rPr lang="en-US" sz="2100" b="0" i="0" dirty="0">
                <a:solidFill>
                  <a:srgbClr val="000000"/>
                </a:solidFill>
                <a:effectLst/>
              </a:rPr>
              <a:t>.</a:t>
            </a:r>
          </a:p>
          <a:p>
            <a:pPr lvl="1"/>
            <a:r>
              <a:rPr lang="en-US" sz="2100" b="0" i="0" dirty="0">
                <a:solidFill>
                  <a:srgbClr val="000000"/>
                </a:solidFill>
                <a:effectLst/>
              </a:rPr>
              <a:t>Example</a:t>
            </a:r>
          </a:p>
          <a:p>
            <a:pPr lvl="1"/>
            <a:r>
              <a:rPr lang="en-US" sz="2100" b="0" i="0" dirty="0">
                <a:solidFill>
                  <a:srgbClr val="000000"/>
                </a:solidFill>
                <a:effectLst/>
              </a:rPr>
              <a:t>Unpack a list:</a:t>
            </a:r>
          </a:p>
          <a:p>
            <a:pPr lvl="1"/>
            <a:r>
              <a:rPr lang="en-US" sz="2100" b="0" i="0" dirty="0">
                <a:solidFill>
                  <a:srgbClr val="000000"/>
                </a:solidFill>
                <a:effectLst/>
              </a:rPr>
              <a:t>fruits = [</a:t>
            </a:r>
            <a:r>
              <a:rPr lang="en-US" sz="2100" b="0" i="0" dirty="0">
                <a:solidFill>
                  <a:srgbClr val="A52A2A"/>
                </a:solidFill>
                <a:effectLst/>
              </a:rPr>
              <a:t>"apple"</a:t>
            </a:r>
            <a:r>
              <a:rPr lang="en-US" sz="2100" b="0" i="0" dirty="0">
                <a:solidFill>
                  <a:srgbClr val="000000"/>
                </a:solidFill>
                <a:effectLst/>
              </a:rPr>
              <a:t>, </a:t>
            </a:r>
            <a:r>
              <a:rPr lang="en-US" sz="2100" b="0" i="0" dirty="0">
                <a:solidFill>
                  <a:srgbClr val="A52A2A"/>
                </a:solidFill>
                <a:effectLst/>
              </a:rPr>
              <a:t>"banana"</a:t>
            </a:r>
            <a:r>
              <a:rPr lang="en-US" sz="2100" b="0" i="0" dirty="0">
                <a:solidFill>
                  <a:srgbClr val="000000"/>
                </a:solidFill>
                <a:effectLst/>
              </a:rPr>
              <a:t>, </a:t>
            </a:r>
            <a:r>
              <a:rPr lang="en-US" sz="2100" b="0" i="0" dirty="0">
                <a:solidFill>
                  <a:srgbClr val="A52A2A"/>
                </a:solidFill>
                <a:effectLst/>
              </a:rPr>
              <a:t>"cherry"</a:t>
            </a:r>
            <a:r>
              <a:rPr lang="en-US" sz="2100" b="0" i="0" dirty="0">
                <a:solidFill>
                  <a:srgbClr val="000000"/>
                </a:solidFill>
                <a:effectLst/>
              </a:rPr>
              <a:t>]</a:t>
            </a:r>
            <a:br>
              <a:rPr lang="en-US" sz="2100" b="0" i="0" dirty="0">
                <a:solidFill>
                  <a:srgbClr val="000000"/>
                </a:solidFill>
                <a:effectLst/>
              </a:rPr>
            </a:br>
            <a:r>
              <a:rPr lang="en-US" sz="2100" b="0" i="0" dirty="0">
                <a:solidFill>
                  <a:srgbClr val="000000"/>
                </a:solidFill>
                <a:effectLst/>
              </a:rPr>
              <a:t>x, y, z = fruits</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(x)</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(y)</a:t>
            </a:r>
            <a:br>
              <a:rPr lang="en-US" sz="2100" b="0" i="0" dirty="0">
                <a:solidFill>
                  <a:srgbClr val="000000"/>
                </a:solidFill>
                <a:effectLst/>
              </a:rPr>
            </a:br>
            <a:r>
              <a:rPr lang="en-US" sz="2100" b="0" i="0" dirty="0">
                <a:solidFill>
                  <a:srgbClr val="0000CD"/>
                </a:solidFill>
                <a:effectLst/>
              </a:rPr>
              <a:t>print</a:t>
            </a:r>
            <a:r>
              <a:rPr lang="en-US" sz="2100" b="0" i="0" dirty="0">
                <a:solidFill>
                  <a:srgbClr val="000000"/>
                </a:solidFill>
                <a:effectLst/>
              </a:rPr>
              <a:t>(z)</a:t>
            </a:r>
            <a:endParaRPr lang="en-US" sz="2300" b="0" i="0" dirty="0">
              <a:solidFill>
                <a:srgbClr val="000000"/>
              </a:solidFill>
              <a:effectLst/>
            </a:endParaRPr>
          </a:p>
          <a:p>
            <a:pPr lvl="1"/>
            <a:r>
              <a:rPr lang="en-US" sz="2300" b="0" i="0" dirty="0">
                <a:solidFill>
                  <a:srgbClr val="000000"/>
                </a:solidFill>
                <a:effectLst/>
              </a:rPr>
              <a:t>Learn more about unpacking in our </a:t>
            </a:r>
            <a:r>
              <a:rPr lang="en-US" sz="2300" b="0" i="0" dirty="0">
                <a:effectLst/>
                <a:hlinkClick r:id="rId2"/>
              </a:rPr>
              <a:t>Unpack Tuples</a:t>
            </a:r>
            <a:r>
              <a:rPr lang="en-US" sz="2300" b="0" i="0" dirty="0">
                <a:solidFill>
                  <a:srgbClr val="000000"/>
                </a:solidFill>
                <a:effectLst/>
              </a:rPr>
              <a:t> Chapter</a:t>
            </a:r>
            <a:r>
              <a:rPr lang="en-US" sz="2300" b="0" i="0" dirty="0">
                <a:solidFill>
                  <a:srgbClr val="000000"/>
                </a:solidFill>
                <a:effectLst/>
                <a:latin typeface="Verdana" panose="020B0604030504040204" pitchFamily="34" charset="0"/>
              </a:rPr>
              <a:t>.</a:t>
            </a:r>
            <a:endParaRPr lang="en-US" sz="2300" b="0" i="0" dirty="0">
              <a:solidFill>
                <a:srgbClr val="000000"/>
              </a:solidFill>
              <a:effectLst/>
            </a:endParaRPr>
          </a:p>
          <a:p>
            <a:pPr algn="l"/>
            <a:endParaRPr lang="en-US"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2070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2B0F-AD44-3F4D-A275-5BCDD126F895}"/>
              </a:ext>
            </a:extLst>
          </p:cNvPr>
          <p:cNvSpPr>
            <a:spLocks noGrp="1"/>
          </p:cNvSpPr>
          <p:nvPr>
            <p:ph type="title"/>
          </p:nvPr>
        </p:nvSpPr>
        <p:spPr>
          <a:xfrm>
            <a:off x="1066800" y="642594"/>
            <a:ext cx="10058400" cy="870322"/>
          </a:xfrm>
        </p:spPr>
        <p:txBody>
          <a:bodyPr/>
          <a:lstStyle/>
          <a:p>
            <a:r>
              <a:rPr lang="en-US" b="1" dirty="0"/>
              <a:t>Output Variables</a:t>
            </a:r>
          </a:p>
        </p:txBody>
      </p:sp>
      <p:sp>
        <p:nvSpPr>
          <p:cNvPr id="3" name="Content Placeholder 2">
            <a:extLst>
              <a:ext uri="{FF2B5EF4-FFF2-40B4-BE49-F238E27FC236}">
                <a16:creationId xmlns:a16="http://schemas.microsoft.com/office/drawing/2014/main" id="{9355C9DC-4B5A-05E7-7DB0-8346013D224A}"/>
              </a:ext>
            </a:extLst>
          </p:cNvPr>
          <p:cNvSpPr>
            <a:spLocks noGrp="1"/>
          </p:cNvSpPr>
          <p:nvPr>
            <p:ph idx="1"/>
          </p:nvPr>
        </p:nvSpPr>
        <p:spPr>
          <a:xfrm>
            <a:off x="1066800" y="1512915"/>
            <a:ext cx="10058400" cy="4871259"/>
          </a:xfrm>
        </p:spPr>
        <p:txBody>
          <a:bodyPr>
            <a:normAutofit lnSpcReduction="10000"/>
          </a:bodyPr>
          <a:lstStyle/>
          <a:p>
            <a:pPr marL="0" indent="0">
              <a:buNone/>
            </a:pPr>
            <a:r>
              <a:rPr lang="en-US" sz="2400" dirty="0"/>
              <a:t>1. The Python print() function is often used to output variables.</a:t>
            </a:r>
          </a:p>
          <a:p>
            <a:r>
              <a:rPr lang="en-US" sz="2400" dirty="0"/>
              <a:t>Example</a:t>
            </a:r>
          </a:p>
          <a:p>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"Python is awesome"</a:t>
            </a: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a:t>
            </a:r>
          </a:p>
          <a:p>
            <a:pPr marL="0" indent="0">
              <a:buNone/>
            </a:pPr>
            <a:r>
              <a:rPr lang="en-US" sz="2400" dirty="0"/>
              <a:t>2. In the print() function, you output multiple variables, separated by a comma:</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"Python"</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y = </a:t>
            </a:r>
            <a:r>
              <a:rPr lang="en-US" sz="2400" b="0" i="0" dirty="0">
                <a:solidFill>
                  <a:srgbClr val="A52A2A"/>
                </a:solidFill>
                <a:effectLst/>
                <a:latin typeface="Consolas" panose="020B0609020204030204" pitchFamily="49" charset="0"/>
              </a:rPr>
              <a:t>"is"</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z = </a:t>
            </a:r>
            <a:r>
              <a:rPr lang="en-US" sz="2400" b="0" i="0" dirty="0">
                <a:solidFill>
                  <a:srgbClr val="A52A2A"/>
                </a:solidFill>
                <a:effectLst/>
                <a:latin typeface="Consolas" panose="020B0609020204030204" pitchFamily="49" charset="0"/>
              </a:rPr>
              <a:t>"awesome"</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 y, z)</a:t>
            </a:r>
          </a:p>
          <a:p>
            <a:endParaRPr lang="en-US" dirty="0"/>
          </a:p>
        </p:txBody>
      </p:sp>
    </p:spTree>
    <p:extLst>
      <p:ext uri="{BB962C8B-B14F-4D97-AF65-F5344CB8AC3E}">
        <p14:creationId xmlns:p14="http://schemas.microsoft.com/office/powerpoint/2010/main" val="1365248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3C87F0-FAE7-EB48-DEE2-FFD1E7A1782A}"/>
              </a:ext>
            </a:extLst>
          </p:cNvPr>
          <p:cNvSpPr>
            <a:spLocks noGrp="1"/>
          </p:cNvSpPr>
          <p:nvPr>
            <p:ph idx="1"/>
          </p:nvPr>
        </p:nvSpPr>
        <p:spPr>
          <a:xfrm>
            <a:off x="1066800" y="581891"/>
            <a:ext cx="10058400" cy="5769033"/>
          </a:xfrm>
        </p:spPr>
        <p:txBody>
          <a:bodyPr/>
          <a:lstStyle/>
          <a:p>
            <a:pPr marL="0" indent="0">
              <a:buNone/>
            </a:pPr>
            <a:r>
              <a:rPr lang="en-US" sz="2400" dirty="0"/>
              <a:t>3. You can also use the + operator to output multiple variables:</a:t>
            </a:r>
          </a:p>
          <a:p>
            <a:pPr algn="l"/>
            <a:r>
              <a:rPr lang="en-US" sz="2400" b="0" i="0" dirty="0">
                <a:solidFill>
                  <a:srgbClr val="000000"/>
                </a:solidFill>
                <a:effectLst/>
                <a:latin typeface="Segoe UI" panose="020B0502040204020203" pitchFamily="34" charset="0"/>
              </a:rPr>
              <a:t>Example</a:t>
            </a:r>
          </a:p>
          <a:p>
            <a:pPr lvl="1"/>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"Python "</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y = </a:t>
            </a:r>
            <a:r>
              <a:rPr lang="en-US" sz="2400" b="0" i="0" dirty="0">
                <a:solidFill>
                  <a:srgbClr val="A52A2A"/>
                </a:solidFill>
                <a:effectLst/>
                <a:latin typeface="Consolas" panose="020B0609020204030204" pitchFamily="49" charset="0"/>
              </a:rPr>
              <a:t>"is "</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z = </a:t>
            </a:r>
            <a:r>
              <a:rPr lang="en-US" sz="2400" b="0" i="0" dirty="0">
                <a:solidFill>
                  <a:srgbClr val="A52A2A"/>
                </a:solidFill>
                <a:effectLst/>
                <a:latin typeface="Consolas" panose="020B0609020204030204" pitchFamily="49" charset="0"/>
              </a:rPr>
              <a:t>"awesome"</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 + y + z)</a:t>
            </a:r>
          </a:p>
          <a:p>
            <a:r>
              <a:rPr lang="en-US" sz="2400" dirty="0"/>
              <a:t>Notice the space character after "Python " and "is ", without them the result would be "Pythonisawesome".</a:t>
            </a:r>
          </a:p>
          <a:p>
            <a:pPr marL="0" indent="0">
              <a:buNone/>
            </a:pPr>
            <a:r>
              <a:rPr lang="en-US" sz="2400" dirty="0"/>
              <a:t>4. For numbers, the + character works as a mathematical operator:</a:t>
            </a:r>
          </a:p>
          <a:p>
            <a:pPr algn="l"/>
            <a:r>
              <a:rPr lang="es-ES" sz="2400" b="0" i="0" dirty="0">
                <a:solidFill>
                  <a:srgbClr val="000000"/>
                </a:solidFill>
                <a:effectLst/>
                <a:latin typeface="Segoe UI" panose="020B0502040204020203" pitchFamily="34" charset="0"/>
              </a:rPr>
              <a:t>Example</a:t>
            </a:r>
          </a:p>
          <a:p>
            <a:pPr lvl="1"/>
            <a:r>
              <a:rPr lang="es-ES" sz="2400" b="0" i="0" dirty="0">
                <a:solidFill>
                  <a:srgbClr val="000000"/>
                </a:solidFill>
                <a:effectLst/>
                <a:latin typeface="Consolas" panose="020B0609020204030204" pitchFamily="49" charset="0"/>
              </a:rPr>
              <a:t>x = </a:t>
            </a:r>
            <a:r>
              <a:rPr lang="es-ES" sz="2400" b="0" i="0" dirty="0">
                <a:solidFill>
                  <a:srgbClr val="FF0000"/>
                </a:solidFill>
                <a:effectLst/>
                <a:latin typeface="Consolas" panose="020B0609020204030204" pitchFamily="49" charset="0"/>
              </a:rPr>
              <a:t>5</a:t>
            </a:r>
            <a:br>
              <a:rPr lang="es-ES" sz="2400" b="0" i="0" dirty="0">
                <a:solidFill>
                  <a:srgbClr val="000000"/>
                </a:solidFill>
                <a:effectLst/>
                <a:latin typeface="Consolas" panose="020B0609020204030204" pitchFamily="49" charset="0"/>
              </a:rPr>
            </a:br>
            <a:r>
              <a:rPr lang="es-ES" sz="2400" b="0" i="0" dirty="0">
                <a:solidFill>
                  <a:srgbClr val="000000"/>
                </a:solidFill>
                <a:effectLst/>
                <a:latin typeface="Consolas" panose="020B0609020204030204" pitchFamily="49" charset="0"/>
              </a:rPr>
              <a:t>y = </a:t>
            </a:r>
            <a:r>
              <a:rPr lang="es-ES" sz="2400" b="0" i="0" dirty="0">
                <a:solidFill>
                  <a:srgbClr val="FF0000"/>
                </a:solidFill>
                <a:effectLst/>
                <a:latin typeface="Consolas" panose="020B0609020204030204" pitchFamily="49" charset="0"/>
              </a:rPr>
              <a:t>10</a:t>
            </a:r>
            <a:br>
              <a:rPr lang="es-ES" sz="2400" b="0" i="0" dirty="0">
                <a:solidFill>
                  <a:srgbClr val="000000"/>
                </a:solidFill>
                <a:effectLst/>
                <a:latin typeface="Consolas" panose="020B0609020204030204" pitchFamily="49" charset="0"/>
              </a:rPr>
            </a:br>
            <a:r>
              <a:rPr lang="es-ES" sz="2400" b="0" i="0" dirty="0">
                <a:solidFill>
                  <a:srgbClr val="0000CD"/>
                </a:solidFill>
                <a:effectLst/>
                <a:latin typeface="Consolas" panose="020B0609020204030204" pitchFamily="49" charset="0"/>
              </a:rPr>
              <a:t>print</a:t>
            </a:r>
            <a:r>
              <a:rPr lang="es-ES" sz="2400" b="0" i="0" dirty="0">
                <a:solidFill>
                  <a:srgbClr val="000000"/>
                </a:solidFill>
                <a:effectLst/>
                <a:latin typeface="Consolas" panose="020B0609020204030204" pitchFamily="49" charset="0"/>
              </a:rPr>
              <a:t>(x + y)</a:t>
            </a:r>
          </a:p>
          <a:p>
            <a:endParaRPr lang="en-US" dirty="0"/>
          </a:p>
        </p:txBody>
      </p:sp>
    </p:spTree>
    <p:extLst>
      <p:ext uri="{BB962C8B-B14F-4D97-AF65-F5344CB8AC3E}">
        <p14:creationId xmlns:p14="http://schemas.microsoft.com/office/powerpoint/2010/main" val="767632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160F2-3CEC-DEF9-6A7B-F9A3F76C04AD}"/>
              </a:ext>
            </a:extLst>
          </p:cNvPr>
          <p:cNvSpPr>
            <a:spLocks noGrp="1"/>
          </p:cNvSpPr>
          <p:nvPr>
            <p:ph idx="1"/>
          </p:nvPr>
        </p:nvSpPr>
        <p:spPr>
          <a:xfrm>
            <a:off x="1066800" y="648393"/>
            <a:ext cx="10058400" cy="5602778"/>
          </a:xfrm>
        </p:spPr>
        <p:txBody>
          <a:bodyPr>
            <a:normAutofit fontScale="92500"/>
          </a:bodyPr>
          <a:lstStyle/>
          <a:p>
            <a:pPr marL="0" indent="0">
              <a:buNone/>
            </a:pPr>
            <a:r>
              <a:rPr lang="en-US" sz="2600" dirty="0"/>
              <a:t>5. In the print() function, when you try to combine a string and a number with the + operator, Python will give you an error:</a:t>
            </a:r>
          </a:p>
          <a:p>
            <a:pPr algn="l"/>
            <a:r>
              <a:rPr lang="es-ES" sz="2600" b="0" i="0" dirty="0">
                <a:solidFill>
                  <a:srgbClr val="000000"/>
                </a:solidFill>
                <a:effectLst/>
              </a:rPr>
              <a:t>Example</a:t>
            </a:r>
          </a:p>
          <a:p>
            <a:pPr algn="l"/>
            <a:r>
              <a:rPr lang="es-ES" sz="2600" b="0" i="0" dirty="0">
                <a:solidFill>
                  <a:srgbClr val="000000"/>
                </a:solidFill>
                <a:effectLst/>
              </a:rPr>
              <a:t>x = </a:t>
            </a:r>
            <a:r>
              <a:rPr lang="es-ES" sz="2600" b="0" i="0" dirty="0">
                <a:solidFill>
                  <a:srgbClr val="FF0000"/>
                </a:solidFill>
                <a:effectLst/>
              </a:rPr>
              <a:t>5</a:t>
            </a:r>
            <a:br>
              <a:rPr lang="es-ES" sz="2600" b="0" i="0" dirty="0">
                <a:solidFill>
                  <a:srgbClr val="000000"/>
                </a:solidFill>
                <a:effectLst/>
              </a:rPr>
            </a:br>
            <a:r>
              <a:rPr lang="es-ES" sz="2600" b="0" i="0" dirty="0">
                <a:solidFill>
                  <a:srgbClr val="000000"/>
                </a:solidFill>
                <a:effectLst/>
              </a:rPr>
              <a:t>y = </a:t>
            </a:r>
            <a:r>
              <a:rPr lang="es-ES" sz="2600" b="0" i="0" dirty="0">
                <a:solidFill>
                  <a:srgbClr val="A52A2A"/>
                </a:solidFill>
                <a:effectLst/>
              </a:rPr>
              <a:t>"John"</a:t>
            </a:r>
            <a:br>
              <a:rPr lang="es-ES" sz="2600" b="0" i="0" dirty="0">
                <a:solidFill>
                  <a:srgbClr val="000000"/>
                </a:solidFill>
                <a:effectLst/>
              </a:rPr>
            </a:br>
            <a:r>
              <a:rPr lang="es-ES" sz="2600" b="0" i="0" dirty="0">
                <a:solidFill>
                  <a:srgbClr val="0000CD"/>
                </a:solidFill>
                <a:effectLst/>
              </a:rPr>
              <a:t>print</a:t>
            </a:r>
            <a:r>
              <a:rPr lang="es-ES" sz="2600" b="0" i="0" dirty="0">
                <a:solidFill>
                  <a:srgbClr val="000000"/>
                </a:solidFill>
                <a:effectLst/>
              </a:rPr>
              <a:t>(x + y)</a:t>
            </a:r>
          </a:p>
          <a:p>
            <a:pPr marL="0" indent="0">
              <a:buNone/>
            </a:pPr>
            <a:r>
              <a:rPr lang="en-US" sz="2600" dirty="0"/>
              <a:t>6. The best way to output multiple variables in the print() function is to separate them with commas, which even support different data types:</a:t>
            </a:r>
          </a:p>
          <a:p>
            <a:pPr algn="l"/>
            <a:r>
              <a:rPr lang="es-ES" sz="2600" b="0" i="0" dirty="0">
                <a:solidFill>
                  <a:srgbClr val="000000"/>
                </a:solidFill>
                <a:effectLst/>
              </a:rPr>
              <a:t>Example</a:t>
            </a:r>
          </a:p>
          <a:p>
            <a:pPr algn="l"/>
            <a:r>
              <a:rPr lang="es-ES" sz="2600" b="0" i="0" dirty="0">
                <a:solidFill>
                  <a:srgbClr val="000000"/>
                </a:solidFill>
                <a:effectLst/>
              </a:rPr>
              <a:t>x = </a:t>
            </a:r>
            <a:r>
              <a:rPr lang="es-ES" sz="2600" b="0" i="0" dirty="0">
                <a:solidFill>
                  <a:srgbClr val="FF0000"/>
                </a:solidFill>
                <a:effectLst/>
              </a:rPr>
              <a:t>5</a:t>
            </a:r>
            <a:br>
              <a:rPr lang="es-ES" sz="2600" b="0" i="0" dirty="0">
                <a:solidFill>
                  <a:srgbClr val="000000"/>
                </a:solidFill>
                <a:effectLst/>
              </a:rPr>
            </a:br>
            <a:r>
              <a:rPr lang="es-ES" sz="2600" b="0" i="0" dirty="0">
                <a:solidFill>
                  <a:srgbClr val="000000"/>
                </a:solidFill>
                <a:effectLst/>
              </a:rPr>
              <a:t>y = </a:t>
            </a:r>
            <a:r>
              <a:rPr lang="es-ES" sz="2600" b="0" i="0" dirty="0">
                <a:solidFill>
                  <a:srgbClr val="A52A2A"/>
                </a:solidFill>
                <a:effectLst/>
              </a:rPr>
              <a:t>"John"</a:t>
            </a:r>
            <a:br>
              <a:rPr lang="es-ES" sz="2600" b="0" i="0" dirty="0">
                <a:solidFill>
                  <a:srgbClr val="000000"/>
                </a:solidFill>
                <a:effectLst/>
              </a:rPr>
            </a:br>
            <a:r>
              <a:rPr lang="es-ES" sz="2600" b="0" i="0" dirty="0">
                <a:solidFill>
                  <a:srgbClr val="0000CD"/>
                </a:solidFill>
                <a:effectLst/>
              </a:rPr>
              <a:t>print</a:t>
            </a:r>
            <a:r>
              <a:rPr lang="es-ES" sz="2600" b="0" i="0" dirty="0">
                <a:solidFill>
                  <a:srgbClr val="000000"/>
                </a:solidFill>
                <a:effectLst/>
              </a:rPr>
              <a:t>(x, y)</a:t>
            </a:r>
          </a:p>
          <a:p>
            <a:endParaRPr lang="en-US" dirty="0"/>
          </a:p>
        </p:txBody>
      </p:sp>
    </p:spTree>
    <p:extLst>
      <p:ext uri="{BB962C8B-B14F-4D97-AF65-F5344CB8AC3E}">
        <p14:creationId xmlns:p14="http://schemas.microsoft.com/office/powerpoint/2010/main" val="2922191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A214-B90D-55BF-433C-AA0A765C81E7}"/>
              </a:ext>
            </a:extLst>
          </p:cNvPr>
          <p:cNvSpPr>
            <a:spLocks noGrp="1"/>
          </p:cNvSpPr>
          <p:nvPr>
            <p:ph type="title"/>
          </p:nvPr>
        </p:nvSpPr>
        <p:spPr>
          <a:xfrm>
            <a:off x="1066800" y="642594"/>
            <a:ext cx="10058400" cy="870322"/>
          </a:xfrm>
        </p:spPr>
        <p:txBody>
          <a:bodyPr/>
          <a:lstStyle/>
          <a:p>
            <a:r>
              <a:rPr lang="en-US" b="1" dirty="0"/>
              <a:t>Global Variables</a:t>
            </a:r>
          </a:p>
        </p:txBody>
      </p:sp>
      <p:sp>
        <p:nvSpPr>
          <p:cNvPr id="3" name="Content Placeholder 2">
            <a:extLst>
              <a:ext uri="{FF2B5EF4-FFF2-40B4-BE49-F238E27FC236}">
                <a16:creationId xmlns:a16="http://schemas.microsoft.com/office/drawing/2014/main" id="{11069629-0470-B09F-EEBE-4FDF395409D2}"/>
              </a:ext>
            </a:extLst>
          </p:cNvPr>
          <p:cNvSpPr>
            <a:spLocks noGrp="1"/>
          </p:cNvSpPr>
          <p:nvPr>
            <p:ph idx="1"/>
          </p:nvPr>
        </p:nvSpPr>
        <p:spPr>
          <a:xfrm>
            <a:off x="1066800" y="1512915"/>
            <a:ext cx="10058400" cy="4904509"/>
          </a:xfrm>
        </p:spPr>
        <p:txBody>
          <a:bodyPr>
            <a:normAutofit/>
          </a:bodyPr>
          <a:lstStyle/>
          <a:p>
            <a:r>
              <a:rPr lang="en-US" sz="2400" dirty="0"/>
              <a:t>Variables that are created outside of a function (as in all of the examples above) are known as global variables.</a:t>
            </a:r>
          </a:p>
          <a:p>
            <a:pPr marL="0" indent="0">
              <a:buNone/>
            </a:pPr>
            <a:r>
              <a:rPr lang="en-US" sz="2400" dirty="0"/>
              <a:t>1. Global variables can be used by everyone, both inside of functions and outside.</a:t>
            </a:r>
          </a:p>
          <a:p>
            <a:pPr algn="l"/>
            <a:r>
              <a:rPr lang="en-US" sz="2400" b="0" i="0" dirty="0">
                <a:solidFill>
                  <a:srgbClr val="000000"/>
                </a:solidFill>
                <a:effectLst/>
                <a:latin typeface="Segoe UI" panose="020B0502040204020203" pitchFamily="34" charset="0"/>
              </a:rPr>
              <a:t>Example</a:t>
            </a:r>
            <a:endParaRPr lang="en-US" sz="2400" b="0" i="0" dirty="0">
              <a:solidFill>
                <a:srgbClr val="FFFFFF"/>
              </a:solidFill>
              <a:effectLst/>
              <a:latin typeface="Source Sans Pro" panose="020B0503030403020204" pitchFamily="34" charset="0"/>
            </a:endParaRPr>
          </a:p>
          <a:p>
            <a:pPr algn="l"/>
            <a:r>
              <a:rPr lang="en-US" sz="2400" b="0" i="0" dirty="0">
                <a:solidFill>
                  <a:srgbClr val="000000"/>
                </a:solidFill>
                <a:effectLst/>
                <a:latin typeface="Verdana" panose="020B0604030504040204" pitchFamily="34" charset="0"/>
              </a:rPr>
              <a:t>Create a variable outside of a function, and use it inside the function</a:t>
            </a:r>
          </a:p>
          <a:p>
            <a:pPr lvl="1"/>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"awesome"</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myfunc():</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"Python is "</a:t>
            </a:r>
            <a:r>
              <a:rPr lang="en-US" sz="2400" b="0" i="0" dirty="0">
                <a:solidFill>
                  <a:srgbClr val="000000"/>
                </a:solidFill>
                <a:effectLst/>
                <a:latin typeface="Consolas" panose="020B0609020204030204" pitchFamily="49" charset="0"/>
              </a:rPr>
              <a:t> + x)</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myfunc()</a:t>
            </a:r>
          </a:p>
          <a:p>
            <a:endParaRPr lang="en-US" dirty="0"/>
          </a:p>
        </p:txBody>
      </p:sp>
    </p:spTree>
    <p:extLst>
      <p:ext uri="{BB962C8B-B14F-4D97-AF65-F5344CB8AC3E}">
        <p14:creationId xmlns:p14="http://schemas.microsoft.com/office/powerpoint/2010/main" val="188983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CBA65-A3A8-214E-E66D-93CC4749DA27}"/>
              </a:ext>
            </a:extLst>
          </p:cNvPr>
          <p:cNvSpPr>
            <a:spLocks noGrp="1"/>
          </p:cNvSpPr>
          <p:nvPr>
            <p:ph idx="1"/>
          </p:nvPr>
        </p:nvSpPr>
        <p:spPr>
          <a:xfrm>
            <a:off x="1066800" y="764771"/>
            <a:ext cx="10058400" cy="5187973"/>
          </a:xfrm>
        </p:spPr>
        <p:txBody>
          <a:bodyPr>
            <a:normAutofit fontScale="92500"/>
          </a:bodyPr>
          <a:lstStyle/>
          <a:p>
            <a:pPr marL="0" indent="0">
              <a:buNone/>
            </a:pPr>
            <a:r>
              <a:rPr lang="en-US" sz="2400" dirty="0"/>
              <a:t>2. If you create a variable with the same name inside a function, this variable will be local, and can only be used inside the function. The global variable with the same name will remain as it was, global and with the original value.</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00"/>
                </a:solidFill>
                <a:effectLst/>
                <a:latin typeface="Verdana" panose="020B0604030504040204" pitchFamily="34" charset="0"/>
              </a:rPr>
              <a:t>Create a variable inside a function, with the same name as the global variable</a:t>
            </a:r>
          </a:p>
          <a:p>
            <a:pPr algn="l"/>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"awesome"</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myfunc():</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x = </a:t>
            </a:r>
            <a:r>
              <a:rPr lang="en-US" sz="2400" b="0" i="0" dirty="0">
                <a:solidFill>
                  <a:srgbClr val="A52A2A"/>
                </a:solidFill>
                <a:effectLst/>
                <a:latin typeface="Consolas" panose="020B0609020204030204" pitchFamily="49" charset="0"/>
              </a:rPr>
              <a:t>"fantastic"</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"Python is "</a:t>
            </a:r>
            <a:r>
              <a:rPr lang="en-US" sz="2400" b="0" i="0" dirty="0">
                <a:solidFill>
                  <a:srgbClr val="000000"/>
                </a:solidFill>
                <a:effectLst/>
                <a:latin typeface="Consolas" panose="020B0609020204030204" pitchFamily="49" charset="0"/>
              </a:rPr>
              <a:t> + x)</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myfunc()</a:t>
            </a:r>
            <a:br>
              <a:rPr lang="en-US" sz="2400" b="0" i="0" dirty="0">
                <a:solidFill>
                  <a:srgbClr val="000000"/>
                </a:solidFill>
                <a:effectLst/>
                <a:latin typeface="Consolas" panose="020B0609020204030204" pitchFamily="49" charset="0"/>
              </a:rPr>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"Python is "</a:t>
            </a:r>
            <a:r>
              <a:rPr lang="en-US" sz="2400" b="0" i="0" dirty="0">
                <a:solidFill>
                  <a:srgbClr val="000000"/>
                </a:solidFill>
                <a:effectLst/>
                <a:latin typeface="Consolas" panose="020B0609020204030204" pitchFamily="49" charset="0"/>
              </a:rPr>
              <a:t> + x)</a:t>
            </a:r>
          </a:p>
          <a:p>
            <a:endParaRPr lang="en-US" dirty="0"/>
          </a:p>
        </p:txBody>
      </p:sp>
    </p:spTree>
    <p:extLst>
      <p:ext uri="{BB962C8B-B14F-4D97-AF65-F5344CB8AC3E}">
        <p14:creationId xmlns:p14="http://schemas.microsoft.com/office/powerpoint/2010/main" val="74085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B2F66-302F-6207-E61B-184FC88D705A}"/>
              </a:ext>
            </a:extLst>
          </p:cNvPr>
          <p:cNvSpPr>
            <a:spLocks noGrp="1"/>
          </p:cNvSpPr>
          <p:nvPr>
            <p:ph idx="1"/>
          </p:nvPr>
        </p:nvSpPr>
        <p:spPr>
          <a:xfrm>
            <a:off x="1066800" y="681644"/>
            <a:ext cx="10058400" cy="5702531"/>
          </a:xfrm>
        </p:spPr>
        <p:txBody>
          <a:bodyPr>
            <a:normAutofit/>
          </a:bodyPr>
          <a:lstStyle/>
          <a:p>
            <a:pPr marL="0" indent="0">
              <a:buNone/>
            </a:pPr>
            <a:r>
              <a:rPr lang="en-US" sz="2400" dirty="0"/>
              <a:t>3. The global Keyword: Normally, when you create a variable inside a function, that variable is local, and can only be used inside that function.</a:t>
            </a:r>
          </a:p>
          <a:p>
            <a:r>
              <a:rPr lang="en-US" sz="2400" dirty="0"/>
              <a:t>To create a global variable inside a function, you can use the global keyword.</a:t>
            </a:r>
          </a:p>
          <a:p>
            <a:r>
              <a:rPr lang="en-US" sz="2400" dirty="0"/>
              <a:t>Example</a:t>
            </a:r>
          </a:p>
          <a:p>
            <a:pPr lvl="1"/>
            <a:r>
              <a:rPr lang="en-US" sz="2400" dirty="0"/>
              <a:t>If you use the global keyword, the variable belongs to the global scope:</a:t>
            </a:r>
          </a:p>
          <a:p>
            <a:pPr lvl="1"/>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myfunc():</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global</a:t>
            </a:r>
            <a:r>
              <a:rPr lang="en-US" sz="2400" b="0" i="0" dirty="0">
                <a:solidFill>
                  <a:srgbClr val="000000"/>
                </a:solidFill>
                <a:effectLst/>
                <a:latin typeface="Consolas" panose="020B0609020204030204" pitchFamily="49" charset="0"/>
              </a:rPr>
              <a:t> x</a:t>
            </a:r>
            <a:br>
              <a:rPr lang="en-US" sz="2400" dirty="0"/>
            </a:b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x</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"fantastic"</a:t>
            </a:r>
            <a:br>
              <a:rPr lang="en-US" sz="2400" dirty="0"/>
            </a:br>
            <a:r>
              <a:rPr lang="en-US" sz="2400" b="0" i="0" dirty="0">
                <a:solidFill>
                  <a:srgbClr val="000000"/>
                </a:solidFill>
                <a:effectLst/>
                <a:latin typeface="Consolas" panose="020B0609020204030204" pitchFamily="49" charset="0"/>
              </a:rPr>
              <a:t>myfunc()</a:t>
            </a: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"Python is "</a:t>
            </a:r>
            <a:r>
              <a:rPr lang="en-US" sz="2400" b="0" i="0" dirty="0">
                <a:solidFill>
                  <a:srgbClr val="000000"/>
                </a:solidFill>
                <a:effectLst/>
                <a:latin typeface="Consolas" panose="020B0609020204030204" pitchFamily="49" charset="0"/>
              </a:rPr>
              <a:t> + x)</a:t>
            </a:r>
          </a:p>
        </p:txBody>
      </p:sp>
    </p:spTree>
    <p:extLst>
      <p:ext uri="{BB962C8B-B14F-4D97-AF65-F5344CB8AC3E}">
        <p14:creationId xmlns:p14="http://schemas.microsoft.com/office/powerpoint/2010/main" val="268437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52942-8B55-D4A6-855C-675DDFBDEC34}"/>
              </a:ext>
            </a:extLst>
          </p:cNvPr>
          <p:cNvSpPr>
            <a:spLocks noGrp="1"/>
          </p:cNvSpPr>
          <p:nvPr>
            <p:ph idx="1"/>
          </p:nvPr>
        </p:nvSpPr>
        <p:spPr>
          <a:xfrm>
            <a:off x="1066800" y="864524"/>
            <a:ext cx="10058400" cy="5088220"/>
          </a:xfrm>
        </p:spPr>
        <p:txBody>
          <a:bodyPr/>
          <a:lstStyle/>
          <a:p>
            <a:pPr marL="0" indent="0">
              <a:buNone/>
            </a:pPr>
            <a:r>
              <a:rPr lang="en-US" sz="2400" dirty="0"/>
              <a:t>4. Also, use the global keyword if you want to change a global variable inside a function.</a:t>
            </a:r>
          </a:p>
          <a:p>
            <a:r>
              <a:rPr lang="en-US" sz="2400" dirty="0"/>
              <a:t>Example</a:t>
            </a:r>
          </a:p>
          <a:p>
            <a:r>
              <a:rPr lang="en-US" sz="2400" dirty="0"/>
              <a:t>To change the value of a global variable inside a function, refer to the variable by using the global keyword:</a:t>
            </a:r>
          </a:p>
          <a:p>
            <a:r>
              <a:rPr lang="en-US" sz="2400" b="0" i="0" dirty="0">
                <a:solidFill>
                  <a:srgbClr val="000000"/>
                </a:solidFill>
                <a:effectLst/>
                <a:latin typeface="Consolas" panose="020B0609020204030204" pitchFamily="49" charset="0"/>
              </a:rPr>
              <a:t>x = </a:t>
            </a:r>
            <a:r>
              <a:rPr lang="en-US" sz="2400" b="0" i="0" dirty="0">
                <a:solidFill>
                  <a:srgbClr val="A52A2A"/>
                </a:solidFill>
                <a:effectLst/>
                <a:latin typeface="Consolas" panose="020B0609020204030204" pitchFamily="49" charset="0"/>
              </a:rPr>
              <a:t>"awesome"</a:t>
            </a:r>
            <a:br>
              <a:rPr lang="en-US" sz="2400" dirty="0"/>
            </a:br>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myfunc():</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global</a:t>
            </a:r>
            <a:r>
              <a:rPr lang="en-US" sz="2400" b="0" i="0" dirty="0">
                <a:solidFill>
                  <a:srgbClr val="000000"/>
                </a:solidFill>
                <a:effectLst/>
                <a:latin typeface="Consolas" panose="020B0609020204030204" pitchFamily="49" charset="0"/>
              </a:rPr>
              <a:t> x</a:t>
            </a:r>
            <a:br>
              <a:rPr lang="en-US" sz="2400" dirty="0"/>
            </a:b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x</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"fantastic"</a:t>
            </a:r>
            <a:br>
              <a:rPr lang="en-US" sz="2400" dirty="0"/>
            </a:br>
            <a:r>
              <a:rPr lang="en-US" sz="2400" b="0" i="0" dirty="0">
                <a:solidFill>
                  <a:srgbClr val="000000"/>
                </a:solidFill>
                <a:effectLst/>
                <a:latin typeface="Consolas" panose="020B0609020204030204" pitchFamily="49" charset="0"/>
              </a:rPr>
              <a:t>myfunc()</a:t>
            </a: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"Python is "</a:t>
            </a:r>
            <a:r>
              <a:rPr lang="en-US" sz="2400" b="0" i="0" dirty="0">
                <a:solidFill>
                  <a:srgbClr val="000000"/>
                </a:solidFill>
                <a:effectLst/>
                <a:latin typeface="Consolas" panose="020B0609020204030204" pitchFamily="49" charset="0"/>
              </a:rPr>
              <a:t> + x)</a:t>
            </a:r>
            <a:endParaRPr lang="en-US" sz="2400" dirty="0"/>
          </a:p>
          <a:p>
            <a:endParaRPr lang="en-US" dirty="0"/>
          </a:p>
          <a:p>
            <a:endParaRPr lang="en-US" dirty="0"/>
          </a:p>
        </p:txBody>
      </p:sp>
    </p:spTree>
    <p:extLst>
      <p:ext uri="{BB962C8B-B14F-4D97-AF65-F5344CB8AC3E}">
        <p14:creationId xmlns:p14="http://schemas.microsoft.com/office/powerpoint/2010/main" val="2304602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99E1-05F4-E7D2-0096-4D01481318CF}"/>
              </a:ext>
            </a:extLst>
          </p:cNvPr>
          <p:cNvSpPr>
            <a:spLocks noGrp="1"/>
          </p:cNvSpPr>
          <p:nvPr>
            <p:ph type="title"/>
          </p:nvPr>
        </p:nvSpPr>
        <p:spPr>
          <a:xfrm>
            <a:off x="1066800" y="642594"/>
            <a:ext cx="10058400" cy="870322"/>
          </a:xfrm>
        </p:spPr>
        <p:txBody>
          <a:bodyPr/>
          <a:lstStyle/>
          <a:p>
            <a:r>
              <a:rPr lang="en-US" b="1" dirty="0"/>
              <a:t>Python expressions </a:t>
            </a:r>
          </a:p>
        </p:txBody>
      </p:sp>
      <p:sp>
        <p:nvSpPr>
          <p:cNvPr id="3" name="Content Placeholder 2">
            <a:extLst>
              <a:ext uri="{FF2B5EF4-FFF2-40B4-BE49-F238E27FC236}">
                <a16:creationId xmlns:a16="http://schemas.microsoft.com/office/drawing/2014/main" id="{6ECDF086-8F70-2EA9-9B8C-1FB401684AE6}"/>
              </a:ext>
            </a:extLst>
          </p:cNvPr>
          <p:cNvSpPr>
            <a:spLocks noGrp="1"/>
          </p:cNvSpPr>
          <p:nvPr>
            <p:ph idx="1"/>
          </p:nvPr>
        </p:nvSpPr>
        <p:spPr>
          <a:xfrm>
            <a:off x="1066800" y="1512916"/>
            <a:ext cx="10058400" cy="4702490"/>
          </a:xfrm>
        </p:spPr>
        <p:txBody>
          <a:bodyPr>
            <a:normAutofit/>
          </a:bodyPr>
          <a:lstStyle/>
          <a:p>
            <a:r>
              <a:rPr lang="en-US" sz="2800" dirty="0"/>
              <a:t>An expression is a combination of values, variables, and operators. </a:t>
            </a:r>
          </a:p>
          <a:p>
            <a:r>
              <a:rPr lang="en-US" sz="2800" dirty="0"/>
              <a:t>Also, an expression is a combination of operators and operands that is interpreted to produce some other value. </a:t>
            </a:r>
          </a:p>
          <a:p>
            <a:r>
              <a:rPr lang="en-US" sz="2800" dirty="0"/>
              <a:t>In any programming language, an expression is evaluated as per the precedence of its operators. </a:t>
            </a:r>
          </a:p>
          <a:p>
            <a:r>
              <a:rPr lang="en-US" sz="2800" dirty="0"/>
              <a:t>So that if there is more than one operator in an expression, their precedence decides which operation will be performed first.</a:t>
            </a:r>
          </a:p>
        </p:txBody>
      </p:sp>
    </p:spTree>
    <p:extLst>
      <p:ext uri="{BB962C8B-B14F-4D97-AF65-F5344CB8AC3E}">
        <p14:creationId xmlns:p14="http://schemas.microsoft.com/office/powerpoint/2010/main" val="417525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943D-B3C4-7F26-CB37-CB68E9B021A9}"/>
              </a:ext>
            </a:extLst>
          </p:cNvPr>
          <p:cNvSpPr>
            <a:spLocks noGrp="1"/>
          </p:cNvSpPr>
          <p:nvPr>
            <p:ph type="title"/>
          </p:nvPr>
        </p:nvSpPr>
        <p:spPr>
          <a:xfrm>
            <a:off x="1066800" y="510273"/>
            <a:ext cx="10058400" cy="789966"/>
          </a:xfrm>
        </p:spPr>
        <p:txBody>
          <a:bodyPr/>
          <a:lstStyle/>
          <a:p>
            <a:r>
              <a:rPr lang="en-US" b="1" dirty="0"/>
              <a:t>What is Python?</a:t>
            </a:r>
          </a:p>
        </p:txBody>
      </p:sp>
      <p:sp>
        <p:nvSpPr>
          <p:cNvPr id="3" name="Content Placeholder 2">
            <a:extLst>
              <a:ext uri="{FF2B5EF4-FFF2-40B4-BE49-F238E27FC236}">
                <a16:creationId xmlns:a16="http://schemas.microsoft.com/office/drawing/2014/main" id="{D06BA7FE-530B-666E-06FC-A9992BE86EB8}"/>
              </a:ext>
            </a:extLst>
          </p:cNvPr>
          <p:cNvSpPr>
            <a:spLocks noGrp="1"/>
          </p:cNvSpPr>
          <p:nvPr>
            <p:ph idx="1"/>
          </p:nvPr>
        </p:nvSpPr>
        <p:spPr>
          <a:xfrm>
            <a:off x="1066800" y="1300238"/>
            <a:ext cx="10058400" cy="5192001"/>
          </a:xfrm>
        </p:spPr>
        <p:txBody>
          <a:bodyPr>
            <a:normAutofit fontScale="92500" lnSpcReduction="10000"/>
          </a:bodyPr>
          <a:lstStyle/>
          <a:p>
            <a:r>
              <a:rPr lang="en-US" sz="2400" dirty="0"/>
              <a:t>Python is a popular programming language. It was created by Guido van Rossum, a Dutch programmer, and released in 1991.</a:t>
            </a:r>
          </a:p>
          <a:p>
            <a:r>
              <a:rPr lang="en-US" sz="2400" b="1" dirty="0"/>
              <a:t>It is used for:</a:t>
            </a:r>
          </a:p>
          <a:p>
            <a:pPr lvl="1">
              <a:buFont typeface="Wingdings" panose="05000000000000000000" pitchFamily="2" charset="2"/>
              <a:buChar char="Ø"/>
            </a:pPr>
            <a:r>
              <a:rPr lang="en-US" sz="2000" dirty="0"/>
              <a:t>web development (server-side),</a:t>
            </a:r>
          </a:p>
          <a:p>
            <a:pPr lvl="1">
              <a:buFont typeface="Wingdings" panose="05000000000000000000" pitchFamily="2" charset="2"/>
              <a:buChar char="Ø"/>
            </a:pPr>
            <a:r>
              <a:rPr lang="en-US" sz="2000" dirty="0"/>
              <a:t>software development,</a:t>
            </a:r>
          </a:p>
          <a:p>
            <a:pPr lvl="1">
              <a:buFont typeface="Wingdings" panose="05000000000000000000" pitchFamily="2" charset="2"/>
              <a:buChar char="Ø"/>
            </a:pPr>
            <a:r>
              <a:rPr lang="en-US" sz="2000" dirty="0"/>
              <a:t>mathematics,</a:t>
            </a:r>
          </a:p>
          <a:p>
            <a:pPr lvl="1">
              <a:buFont typeface="Wingdings" panose="05000000000000000000" pitchFamily="2" charset="2"/>
              <a:buChar char="Ø"/>
            </a:pPr>
            <a:r>
              <a:rPr lang="en-US" sz="2000" dirty="0"/>
              <a:t>system scripting.</a:t>
            </a:r>
          </a:p>
          <a:p>
            <a:r>
              <a:rPr lang="en-US" sz="2400" b="1" dirty="0"/>
              <a:t>What can Python do?</a:t>
            </a:r>
          </a:p>
          <a:p>
            <a:pPr lvl="1">
              <a:buFont typeface="Wingdings" panose="05000000000000000000" pitchFamily="2" charset="2"/>
              <a:buChar char="Ø"/>
            </a:pPr>
            <a:r>
              <a:rPr lang="en-US" sz="2000" dirty="0"/>
              <a:t>Python can be used on a server to create web applications.</a:t>
            </a:r>
          </a:p>
          <a:p>
            <a:pPr lvl="1">
              <a:buFont typeface="Wingdings" panose="05000000000000000000" pitchFamily="2" charset="2"/>
              <a:buChar char="Ø"/>
            </a:pPr>
            <a:r>
              <a:rPr lang="en-US" sz="2000" dirty="0"/>
              <a:t>Python can be used alongside software to create workflows.</a:t>
            </a:r>
          </a:p>
          <a:p>
            <a:pPr lvl="1">
              <a:buFont typeface="Wingdings" panose="05000000000000000000" pitchFamily="2" charset="2"/>
              <a:buChar char="Ø"/>
            </a:pPr>
            <a:r>
              <a:rPr lang="en-US" sz="2000" dirty="0"/>
              <a:t>Python can connect to database systems. It can also read and modify files.</a:t>
            </a:r>
          </a:p>
          <a:p>
            <a:pPr lvl="1">
              <a:buFont typeface="Wingdings" panose="05000000000000000000" pitchFamily="2" charset="2"/>
              <a:buChar char="Ø"/>
            </a:pPr>
            <a:r>
              <a:rPr lang="en-US" sz="2000" dirty="0"/>
              <a:t>Python can be used to handle big data and perform complex mathematics.</a:t>
            </a:r>
          </a:p>
          <a:p>
            <a:pPr lvl="1">
              <a:buFont typeface="Wingdings" panose="05000000000000000000" pitchFamily="2" charset="2"/>
              <a:buChar char="Ø"/>
            </a:pPr>
            <a:r>
              <a:rPr lang="en-US" sz="2000" dirty="0"/>
              <a:t>Python can be used for rapid prototyping, or for production-ready software development.</a:t>
            </a:r>
          </a:p>
        </p:txBody>
      </p:sp>
    </p:spTree>
    <p:extLst>
      <p:ext uri="{BB962C8B-B14F-4D97-AF65-F5344CB8AC3E}">
        <p14:creationId xmlns:p14="http://schemas.microsoft.com/office/powerpoint/2010/main" val="3010387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53EA-5A41-B066-E9FA-D366DA5EA2FE}"/>
              </a:ext>
            </a:extLst>
          </p:cNvPr>
          <p:cNvSpPr>
            <a:spLocks noGrp="1"/>
          </p:cNvSpPr>
          <p:nvPr>
            <p:ph type="title"/>
          </p:nvPr>
        </p:nvSpPr>
        <p:spPr>
          <a:xfrm>
            <a:off x="1066800" y="642594"/>
            <a:ext cx="10058400" cy="1036577"/>
          </a:xfrm>
        </p:spPr>
        <p:txBody>
          <a:bodyPr/>
          <a:lstStyle/>
          <a:p>
            <a:r>
              <a:rPr lang="en-US" b="1" dirty="0"/>
              <a:t>Types of expressions </a:t>
            </a:r>
          </a:p>
        </p:txBody>
      </p:sp>
      <p:sp>
        <p:nvSpPr>
          <p:cNvPr id="3" name="Content Placeholder 2">
            <a:extLst>
              <a:ext uri="{FF2B5EF4-FFF2-40B4-BE49-F238E27FC236}">
                <a16:creationId xmlns:a16="http://schemas.microsoft.com/office/drawing/2014/main" id="{8E5D60FB-6B46-4F80-93CF-472B69B5B36A}"/>
              </a:ext>
            </a:extLst>
          </p:cNvPr>
          <p:cNvSpPr>
            <a:spLocks noGrp="1"/>
          </p:cNvSpPr>
          <p:nvPr>
            <p:ph idx="1"/>
          </p:nvPr>
        </p:nvSpPr>
        <p:spPr>
          <a:xfrm>
            <a:off x="1066800" y="1679171"/>
            <a:ext cx="10058400" cy="4273573"/>
          </a:xfrm>
        </p:spPr>
        <p:txBody>
          <a:bodyPr>
            <a:normAutofit lnSpcReduction="10000"/>
          </a:bodyPr>
          <a:lstStyle/>
          <a:p>
            <a:r>
              <a:rPr lang="en-US" sz="2400" b="0" i="0" dirty="0">
                <a:solidFill>
                  <a:srgbClr val="273239"/>
                </a:solidFill>
                <a:effectLst/>
              </a:rPr>
              <a:t>We have many different </a:t>
            </a:r>
            <a:r>
              <a:rPr lang="en-US" sz="2400" b="0" i="0" dirty="0">
                <a:solidFill>
                  <a:srgbClr val="273239"/>
                </a:solidFill>
                <a:effectLst/>
                <a:hlinkClick r:id="rId2"/>
              </a:rPr>
              <a:t>types of expressions</a:t>
            </a:r>
            <a:r>
              <a:rPr lang="en-US" sz="2400" b="0" i="0" dirty="0">
                <a:solidFill>
                  <a:srgbClr val="273239"/>
                </a:solidFill>
                <a:effectLst/>
              </a:rPr>
              <a:t> in Python. Let’s discuss all types along with some exemplar codes :</a:t>
            </a:r>
          </a:p>
          <a:p>
            <a:r>
              <a:rPr lang="en-US" sz="2400" dirty="0"/>
              <a:t>1. </a:t>
            </a:r>
            <a:r>
              <a:rPr lang="en-US" sz="2400" b="1" dirty="0"/>
              <a:t>Constant Expressions: </a:t>
            </a:r>
            <a:r>
              <a:rPr lang="en-US" sz="2400" dirty="0"/>
              <a:t>These are the expressions that have constant values only.</a:t>
            </a:r>
          </a:p>
          <a:p>
            <a:r>
              <a:rPr lang="en-US" sz="2400" dirty="0"/>
              <a:t>Example:</a:t>
            </a:r>
          </a:p>
          <a:p>
            <a:pPr lvl="1"/>
            <a:r>
              <a:rPr lang="fr-FR" sz="2400" dirty="0"/>
              <a:t># Constant Expressions</a:t>
            </a:r>
          </a:p>
          <a:p>
            <a:pPr lvl="1"/>
            <a:r>
              <a:rPr lang="fr-FR" sz="2400" dirty="0"/>
              <a:t>x = 15 + 1.3</a:t>
            </a:r>
          </a:p>
          <a:p>
            <a:pPr lvl="1"/>
            <a:r>
              <a:rPr lang="fr-FR" sz="2400" dirty="0"/>
              <a:t>print(x)</a:t>
            </a:r>
          </a:p>
          <a:p>
            <a:pPr lvl="1"/>
            <a:r>
              <a:rPr lang="en-US" sz="2400" b="1" i="0" dirty="0">
                <a:solidFill>
                  <a:srgbClr val="273239"/>
                </a:solidFill>
                <a:effectLst/>
              </a:rPr>
              <a:t>Output</a:t>
            </a:r>
            <a:r>
              <a:rPr lang="fr-FR" sz="2400" b="1" i="0" dirty="0">
                <a:solidFill>
                  <a:srgbClr val="273239"/>
                </a:solidFill>
                <a:effectLst/>
              </a:rPr>
              <a:t>:</a:t>
            </a:r>
          </a:p>
          <a:p>
            <a:pPr lvl="2"/>
            <a:r>
              <a:rPr lang="fr-FR" sz="2300" i="0" dirty="0">
                <a:solidFill>
                  <a:srgbClr val="273239"/>
                </a:solidFill>
                <a:effectLst/>
              </a:rPr>
              <a:t>16.3</a:t>
            </a:r>
            <a:endParaRPr lang="fr-FR" sz="2300" dirty="0">
              <a:solidFill>
                <a:srgbClr val="273239"/>
              </a:solidFill>
            </a:endParaRPr>
          </a:p>
          <a:p>
            <a:endParaRPr lang="fr-FR" dirty="0"/>
          </a:p>
          <a:p>
            <a:endParaRPr lang="en-US" dirty="0"/>
          </a:p>
          <a:p>
            <a:endParaRPr lang="en-US" dirty="0"/>
          </a:p>
        </p:txBody>
      </p:sp>
    </p:spTree>
    <p:extLst>
      <p:ext uri="{BB962C8B-B14F-4D97-AF65-F5344CB8AC3E}">
        <p14:creationId xmlns:p14="http://schemas.microsoft.com/office/powerpoint/2010/main" val="2994452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BE1E4-3DDA-A468-E4D9-8651C5EC1EA8}"/>
              </a:ext>
            </a:extLst>
          </p:cNvPr>
          <p:cNvSpPr>
            <a:spLocks noGrp="1"/>
          </p:cNvSpPr>
          <p:nvPr>
            <p:ph idx="1"/>
          </p:nvPr>
        </p:nvSpPr>
        <p:spPr>
          <a:xfrm>
            <a:off x="1066800" y="847898"/>
            <a:ext cx="5029199" cy="5104846"/>
          </a:xfrm>
        </p:spPr>
        <p:txBody>
          <a:bodyPr>
            <a:normAutofit lnSpcReduction="10000"/>
          </a:bodyPr>
          <a:lstStyle/>
          <a:p>
            <a:pPr marL="0" indent="0">
              <a:buNone/>
            </a:pPr>
            <a:r>
              <a:rPr lang="en-US" sz="2400" b="1" dirty="0"/>
              <a:t>2. Arithmetic Expressions: </a:t>
            </a:r>
            <a:r>
              <a:rPr lang="en-US" sz="2400" dirty="0"/>
              <a:t>An arithmetic expression is a combination of numeric values, operators, and sometimes parenthesis. </a:t>
            </a:r>
          </a:p>
          <a:p>
            <a:r>
              <a:rPr lang="en-US" sz="2400" dirty="0"/>
              <a:t>The result of this type of expression is also a numeric value. The operators used in these expressions are arithmetic operators like addition, subtraction, etc. </a:t>
            </a:r>
          </a:p>
          <a:p>
            <a:r>
              <a:rPr lang="en-US" sz="2400" dirty="0"/>
              <a:t>The table shows some arithmetic operators in Python:</a:t>
            </a:r>
          </a:p>
          <a:p>
            <a:endParaRPr lang="en-US" dirty="0"/>
          </a:p>
        </p:txBody>
      </p:sp>
      <p:graphicFrame>
        <p:nvGraphicFramePr>
          <p:cNvPr id="4" name="Table 3">
            <a:extLst>
              <a:ext uri="{FF2B5EF4-FFF2-40B4-BE49-F238E27FC236}">
                <a16:creationId xmlns:a16="http://schemas.microsoft.com/office/drawing/2014/main" id="{30C909C3-89C6-C61F-47F1-9905C691EC61}"/>
              </a:ext>
            </a:extLst>
          </p:cNvPr>
          <p:cNvGraphicFramePr>
            <a:graphicFrameLocks noGrp="1"/>
          </p:cNvGraphicFramePr>
          <p:nvPr>
            <p:extLst>
              <p:ext uri="{D42A27DB-BD31-4B8C-83A1-F6EECF244321}">
                <p14:modId xmlns:p14="http://schemas.microsoft.com/office/powerpoint/2010/main" val="1630355441"/>
              </p:ext>
            </p:extLst>
          </p:nvPr>
        </p:nvGraphicFramePr>
        <p:xfrm>
          <a:off x="6392485" y="1069782"/>
          <a:ext cx="4732714" cy="4882962"/>
        </p:xfrm>
        <a:graphic>
          <a:graphicData uri="http://schemas.openxmlformats.org/drawingml/2006/table">
            <a:tbl>
              <a:tblPr/>
              <a:tblGrid>
                <a:gridCol w="1526770">
                  <a:extLst>
                    <a:ext uri="{9D8B030D-6E8A-4147-A177-3AD203B41FA5}">
                      <a16:colId xmlns:a16="http://schemas.microsoft.com/office/drawing/2014/main" val="444119452"/>
                    </a:ext>
                  </a:extLst>
                </a:gridCol>
                <a:gridCol w="1130531">
                  <a:extLst>
                    <a:ext uri="{9D8B030D-6E8A-4147-A177-3AD203B41FA5}">
                      <a16:colId xmlns:a16="http://schemas.microsoft.com/office/drawing/2014/main" val="1013405539"/>
                    </a:ext>
                  </a:extLst>
                </a:gridCol>
                <a:gridCol w="2075413">
                  <a:extLst>
                    <a:ext uri="{9D8B030D-6E8A-4147-A177-3AD203B41FA5}">
                      <a16:colId xmlns:a16="http://schemas.microsoft.com/office/drawing/2014/main" val="4115871803"/>
                    </a:ext>
                  </a:extLst>
                </a:gridCol>
              </a:tblGrid>
              <a:tr h="572222">
                <a:tc>
                  <a:txBody>
                    <a:bodyPr/>
                    <a:lstStyle/>
                    <a:p>
                      <a:pPr algn="l" fontAlgn="ctr"/>
                      <a:r>
                        <a:rPr lang="en-US" sz="2000" b="1">
                          <a:effectLst/>
                        </a:rPr>
                        <a:t>Operators</a:t>
                      </a:r>
                      <a:endParaRPr lang="en-US" sz="20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1" dirty="0">
                          <a:effectLst/>
                        </a:rPr>
                        <a:t>Syntax</a:t>
                      </a:r>
                      <a:endParaRPr lang="en-US" sz="2000" b="0" dirty="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1">
                          <a:effectLst/>
                        </a:rPr>
                        <a:t>Functioning</a:t>
                      </a:r>
                      <a:endParaRPr lang="en-US" sz="20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26351370"/>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Addition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41479868"/>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Subtraction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583853490"/>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Multiplication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70996498"/>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Division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38990031"/>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Quotient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61913347"/>
                  </a:ext>
                </a:extLst>
              </a:tr>
              <a:tr h="572222">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Remainder</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78787651"/>
                  </a:ext>
                </a:extLst>
              </a:tr>
              <a:tr h="877408">
                <a:tc>
                  <a:txBody>
                    <a:bodyPr/>
                    <a:lstStyle/>
                    <a:p>
                      <a:pPr algn="l" fontAlgn="ctr"/>
                      <a:r>
                        <a:rPr lang="en-US" sz="2000" b="0">
                          <a:effectLst/>
                        </a:rPr>
                        <a: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x ** 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Exponentiation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803417580"/>
                  </a:ext>
                </a:extLst>
              </a:tr>
            </a:tbl>
          </a:graphicData>
        </a:graphic>
      </p:graphicFrame>
    </p:spTree>
    <p:extLst>
      <p:ext uri="{BB962C8B-B14F-4D97-AF65-F5344CB8AC3E}">
        <p14:creationId xmlns:p14="http://schemas.microsoft.com/office/powerpoint/2010/main" val="882920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0AE368-33B9-F98C-18D1-323C9A94C15D}"/>
              </a:ext>
            </a:extLst>
          </p:cNvPr>
          <p:cNvSpPr>
            <a:spLocks noGrp="1"/>
          </p:cNvSpPr>
          <p:nvPr>
            <p:ph idx="1"/>
          </p:nvPr>
        </p:nvSpPr>
        <p:spPr>
          <a:xfrm>
            <a:off x="1066800" y="864524"/>
            <a:ext cx="5533506" cy="5419898"/>
          </a:xfrm>
        </p:spPr>
        <p:txBody>
          <a:bodyPr>
            <a:normAutofit fontScale="92500" lnSpcReduction="10000"/>
          </a:bodyPr>
          <a:lstStyle/>
          <a:p>
            <a:r>
              <a:rPr lang="en-US" sz="2600" b="1" dirty="0"/>
              <a:t>Examples:</a:t>
            </a:r>
          </a:p>
          <a:p>
            <a:pPr lvl="1"/>
            <a:r>
              <a:rPr lang="en-US" sz="2400" dirty="0"/>
              <a:t># Arithmetic Expressions</a:t>
            </a:r>
          </a:p>
          <a:p>
            <a:pPr lvl="1"/>
            <a:r>
              <a:rPr lang="en-US" sz="2400" dirty="0"/>
              <a:t>x = 40</a:t>
            </a:r>
          </a:p>
          <a:p>
            <a:pPr lvl="1"/>
            <a:r>
              <a:rPr lang="en-US" sz="2400" dirty="0"/>
              <a:t>y = 12</a:t>
            </a:r>
          </a:p>
          <a:p>
            <a:pPr lvl="1"/>
            <a:endParaRPr lang="en-US" sz="2400" dirty="0"/>
          </a:p>
          <a:p>
            <a:pPr lvl="1"/>
            <a:r>
              <a:rPr lang="en-US" sz="2400" dirty="0"/>
              <a:t>add = x + y</a:t>
            </a:r>
          </a:p>
          <a:p>
            <a:pPr lvl="1"/>
            <a:r>
              <a:rPr lang="en-US" sz="2400" dirty="0"/>
              <a:t>sub = x - y</a:t>
            </a:r>
          </a:p>
          <a:p>
            <a:pPr lvl="1"/>
            <a:r>
              <a:rPr lang="en-US" sz="2400" dirty="0"/>
              <a:t>pro = x * y</a:t>
            </a:r>
          </a:p>
          <a:p>
            <a:pPr lvl="1"/>
            <a:r>
              <a:rPr lang="en-US" sz="2400" dirty="0"/>
              <a:t>div = x / y</a:t>
            </a:r>
          </a:p>
          <a:p>
            <a:pPr lvl="1"/>
            <a:endParaRPr lang="en-US" sz="2400" dirty="0"/>
          </a:p>
          <a:p>
            <a:pPr lvl="1"/>
            <a:r>
              <a:rPr lang="en-US" sz="2400" dirty="0"/>
              <a:t>print(add)</a:t>
            </a:r>
          </a:p>
          <a:p>
            <a:pPr lvl="1"/>
            <a:r>
              <a:rPr lang="en-US" sz="2400" dirty="0"/>
              <a:t>print(sub)</a:t>
            </a:r>
          </a:p>
          <a:p>
            <a:pPr lvl="1"/>
            <a:r>
              <a:rPr lang="en-US" sz="2400" dirty="0"/>
              <a:t>print(pro)</a:t>
            </a:r>
          </a:p>
          <a:p>
            <a:pPr lvl="1"/>
            <a:r>
              <a:rPr lang="en-US" sz="2400" dirty="0"/>
              <a:t>print(div)</a:t>
            </a:r>
          </a:p>
          <a:p>
            <a:endParaRPr lang="en-US" dirty="0"/>
          </a:p>
        </p:txBody>
      </p:sp>
      <p:sp>
        <p:nvSpPr>
          <p:cNvPr id="4" name="Rectangle 1">
            <a:extLst>
              <a:ext uri="{FF2B5EF4-FFF2-40B4-BE49-F238E27FC236}">
                <a16:creationId xmlns:a16="http://schemas.microsoft.com/office/drawing/2014/main" id="{DB66593F-04CD-FFFC-0472-DF669C04AC84}"/>
              </a:ext>
            </a:extLst>
          </p:cNvPr>
          <p:cNvSpPr>
            <a:spLocks noChangeArrowheads="1"/>
          </p:cNvSpPr>
          <p:nvPr/>
        </p:nvSpPr>
        <p:spPr bwMode="auto">
          <a:xfrm>
            <a:off x="6882938" y="4207173"/>
            <a:ext cx="4389120" cy="1936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Nunito" pitchFamily="2"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52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480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3.3333333333333335</a:t>
            </a:r>
            <a:r>
              <a:rPr kumimoji="0" lang="en-US" altLang="en-US" sz="20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0067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8CF7C-AEB7-D93C-8F45-638BAD6688D2}"/>
              </a:ext>
            </a:extLst>
          </p:cNvPr>
          <p:cNvSpPr>
            <a:spLocks noGrp="1"/>
          </p:cNvSpPr>
          <p:nvPr>
            <p:ph idx="1"/>
          </p:nvPr>
        </p:nvSpPr>
        <p:spPr>
          <a:xfrm>
            <a:off x="1066800" y="831273"/>
            <a:ext cx="10058400" cy="5320145"/>
          </a:xfrm>
        </p:spPr>
        <p:txBody>
          <a:bodyPr/>
          <a:lstStyle/>
          <a:p>
            <a:pPr marL="0" indent="0" algn="just" fontAlgn="base">
              <a:buNone/>
            </a:pPr>
            <a:r>
              <a:rPr lang="en-US" sz="2400" b="1" i="0" dirty="0">
                <a:solidFill>
                  <a:srgbClr val="273239"/>
                </a:solidFill>
                <a:effectLst/>
                <a:latin typeface="Nunito" pitchFamily="2" charset="0"/>
              </a:rPr>
              <a:t>3. Integral Expressions: </a:t>
            </a:r>
            <a:r>
              <a:rPr lang="en-US" sz="2400" b="0" i="0" dirty="0">
                <a:solidFill>
                  <a:srgbClr val="273239"/>
                </a:solidFill>
                <a:effectLst/>
                <a:latin typeface="Nunito" pitchFamily="2" charset="0"/>
              </a:rPr>
              <a:t>These are the kind of expressions that produce only integer results after all computations and type conversions.</a:t>
            </a:r>
          </a:p>
          <a:p>
            <a:pPr algn="l" fontAlgn="base"/>
            <a:r>
              <a:rPr lang="en-US" sz="2400" b="1" i="0" dirty="0">
                <a:solidFill>
                  <a:srgbClr val="273239"/>
                </a:solidFill>
                <a:effectLst/>
                <a:latin typeface="Nunito" pitchFamily="2" charset="0"/>
              </a:rPr>
              <a:t>Example:</a:t>
            </a:r>
          </a:p>
          <a:p>
            <a:pPr lvl="1" fontAlgn="base"/>
            <a:r>
              <a:rPr lang="en-US" sz="2400" b="0" i="0" dirty="0">
                <a:solidFill>
                  <a:srgbClr val="273239"/>
                </a:solidFill>
                <a:effectLst/>
                <a:latin typeface="Nunito" pitchFamily="2" charset="0"/>
              </a:rPr>
              <a:t># Integral Expressions</a:t>
            </a:r>
          </a:p>
          <a:p>
            <a:pPr lvl="1" fontAlgn="base"/>
            <a:r>
              <a:rPr lang="en-US" sz="2400" b="0" i="0" dirty="0">
                <a:solidFill>
                  <a:srgbClr val="273239"/>
                </a:solidFill>
                <a:effectLst/>
                <a:latin typeface="Nunito" pitchFamily="2" charset="0"/>
              </a:rPr>
              <a:t>a = 13</a:t>
            </a:r>
          </a:p>
          <a:p>
            <a:pPr lvl="1" fontAlgn="base"/>
            <a:r>
              <a:rPr lang="en-US" sz="2400" b="0" i="0" dirty="0">
                <a:solidFill>
                  <a:srgbClr val="273239"/>
                </a:solidFill>
                <a:effectLst/>
                <a:latin typeface="Nunito" pitchFamily="2" charset="0"/>
              </a:rPr>
              <a:t>b = 12.0</a:t>
            </a:r>
          </a:p>
          <a:p>
            <a:pPr lvl="1" fontAlgn="base"/>
            <a:r>
              <a:rPr lang="en-US" sz="2400" b="0" i="0" dirty="0">
                <a:solidFill>
                  <a:srgbClr val="273239"/>
                </a:solidFill>
                <a:effectLst/>
                <a:latin typeface="Nunito" pitchFamily="2" charset="0"/>
              </a:rPr>
              <a:t>c = a + int(b)</a:t>
            </a:r>
          </a:p>
          <a:p>
            <a:pPr lvl="1" fontAlgn="base"/>
            <a:r>
              <a:rPr lang="en-US" sz="2400" b="0" i="0" dirty="0">
                <a:solidFill>
                  <a:srgbClr val="273239"/>
                </a:solidFill>
                <a:effectLst/>
                <a:latin typeface="Nunito" pitchFamily="2" charset="0"/>
              </a:rPr>
              <a:t>print(c)</a:t>
            </a:r>
          </a:p>
          <a:p>
            <a:pPr lvl="1" fontAlgn="base"/>
            <a:r>
              <a:rPr lang="en-US" sz="2400" b="1" i="0" dirty="0">
                <a:solidFill>
                  <a:srgbClr val="273239"/>
                </a:solidFill>
                <a:effectLst/>
                <a:latin typeface="Nunito" pitchFamily="2" charset="0"/>
              </a:rPr>
              <a:t>Output</a:t>
            </a:r>
          </a:p>
          <a:p>
            <a:pPr lvl="2" fontAlgn="base"/>
            <a:r>
              <a:rPr lang="en-US" sz="2400" b="0" i="0" dirty="0">
                <a:solidFill>
                  <a:srgbClr val="273239"/>
                </a:solidFill>
                <a:effectLst/>
                <a:latin typeface="Nunito" pitchFamily="2" charset="0"/>
              </a:rPr>
              <a:t>25</a:t>
            </a:r>
          </a:p>
          <a:p>
            <a:endParaRPr lang="en-US" dirty="0"/>
          </a:p>
        </p:txBody>
      </p:sp>
    </p:spTree>
    <p:extLst>
      <p:ext uri="{BB962C8B-B14F-4D97-AF65-F5344CB8AC3E}">
        <p14:creationId xmlns:p14="http://schemas.microsoft.com/office/powerpoint/2010/main" val="291197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93CA7-87A3-37E9-0956-FB2FE6FE83FE}"/>
              </a:ext>
            </a:extLst>
          </p:cNvPr>
          <p:cNvSpPr>
            <a:spLocks noGrp="1"/>
          </p:cNvSpPr>
          <p:nvPr>
            <p:ph idx="1"/>
          </p:nvPr>
        </p:nvSpPr>
        <p:spPr>
          <a:xfrm>
            <a:off x="1066800" y="665017"/>
            <a:ext cx="10058400" cy="5586153"/>
          </a:xfrm>
        </p:spPr>
        <p:txBody>
          <a:bodyPr/>
          <a:lstStyle/>
          <a:p>
            <a:pPr marL="0" indent="0" fontAlgn="base">
              <a:buNone/>
            </a:pPr>
            <a:r>
              <a:rPr lang="en-US" sz="2400" b="1" i="0" dirty="0">
                <a:solidFill>
                  <a:srgbClr val="273239"/>
                </a:solidFill>
                <a:effectLst/>
                <a:latin typeface="Nunito" pitchFamily="2" charset="0"/>
              </a:rPr>
              <a:t>4. Floating Expressions: </a:t>
            </a:r>
            <a:r>
              <a:rPr lang="en-US" sz="2400" b="0" i="0" dirty="0">
                <a:solidFill>
                  <a:srgbClr val="273239"/>
                </a:solidFill>
                <a:effectLst/>
                <a:latin typeface="Nunito" pitchFamily="2" charset="0"/>
              </a:rPr>
              <a:t>These are the kind of expressions which produce floating point numbers as result after all computations and type conversions.</a:t>
            </a:r>
          </a:p>
          <a:p>
            <a:pPr algn="l" fontAlgn="base"/>
            <a:r>
              <a:rPr lang="en-US" sz="2400" b="1" i="0" dirty="0">
                <a:solidFill>
                  <a:srgbClr val="273239"/>
                </a:solidFill>
                <a:effectLst/>
                <a:latin typeface="Nunito" pitchFamily="2" charset="0"/>
              </a:rPr>
              <a:t>Example:</a:t>
            </a:r>
          </a:p>
          <a:p>
            <a:pPr lvl="1" fontAlgn="base"/>
            <a:r>
              <a:rPr lang="en-US" sz="2400" b="0" i="0" dirty="0">
                <a:solidFill>
                  <a:srgbClr val="273239"/>
                </a:solidFill>
                <a:effectLst/>
                <a:latin typeface="Nunito" pitchFamily="2" charset="0"/>
              </a:rPr>
              <a:t># Floating Expressions</a:t>
            </a:r>
          </a:p>
          <a:p>
            <a:pPr lvl="1" fontAlgn="base"/>
            <a:r>
              <a:rPr lang="en-US" sz="2400" b="0" i="0" dirty="0">
                <a:solidFill>
                  <a:srgbClr val="273239"/>
                </a:solidFill>
                <a:effectLst/>
                <a:latin typeface="Nunito" pitchFamily="2" charset="0"/>
              </a:rPr>
              <a:t>a = 13</a:t>
            </a:r>
          </a:p>
          <a:p>
            <a:pPr lvl="1" fontAlgn="base"/>
            <a:r>
              <a:rPr lang="en-US" sz="2400" b="0" i="0" dirty="0">
                <a:solidFill>
                  <a:srgbClr val="273239"/>
                </a:solidFill>
                <a:effectLst/>
                <a:latin typeface="Nunito" pitchFamily="2" charset="0"/>
              </a:rPr>
              <a:t>b = 5</a:t>
            </a:r>
          </a:p>
          <a:p>
            <a:pPr lvl="1" fontAlgn="base"/>
            <a:r>
              <a:rPr lang="en-US" sz="2400" b="0" i="0" dirty="0">
                <a:solidFill>
                  <a:srgbClr val="273239"/>
                </a:solidFill>
                <a:effectLst/>
                <a:latin typeface="Nunito" pitchFamily="2" charset="0"/>
              </a:rPr>
              <a:t>c = a / b</a:t>
            </a:r>
          </a:p>
          <a:p>
            <a:pPr lvl="1" fontAlgn="base"/>
            <a:r>
              <a:rPr lang="en-US" sz="2400" b="0" i="0" dirty="0">
                <a:solidFill>
                  <a:srgbClr val="273239"/>
                </a:solidFill>
                <a:effectLst/>
                <a:latin typeface="Nunito" pitchFamily="2" charset="0"/>
              </a:rPr>
              <a:t>print(c)</a:t>
            </a:r>
          </a:p>
          <a:p>
            <a:pPr lvl="1" fontAlgn="base"/>
            <a:r>
              <a:rPr lang="en-US" sz="2400" b="1" i="0" dirty="0">
                <a:solidFill>
                  <a:srgbClr val="273239"/>
                </a:solidFill>
                <a:effectLst/>
                <a:latin typeface="Nunito" pitchFamily="2" charset="0"/>
              </a:rPr>
              <a:t>Output</a:t>
            </a:r>
          </a:p>
          <a:p>
            <a:pPr lvl="2" fontAlgn="base"/>
            <a:r>
              <a:rPr lang="en-US" sz="2400" b="0" i="0" dirty="0">
                <a:solidFill>
                  <a:srgbClr val="273239"/>
                </a:solidFill>
                <a:effectLst/>
                <a:latin typeface="Nunito" pitchFamily="2" charset="0"/>
              </a:rPr>
              <a:t>2.6</a:t>
            </a:r>
          </a:p>
          <a:p>
            <a:pPr algn="l" fontAlgn="base"/>
            <a:endParaRPr lang="en-US" b="0" i="0" dirty="0">
              <a:solidFill>
                <a:srgbClr val="273239"/>
              </a:solidFill>
              <a:effectLst/>
              <a:latin typeface="Nunito" pitchFamily="2" charset="0"/>
            </a:endParaRPr>
          </a:p>
          <a:p>
            <a:endParaRPr lang="en-US" dirty="0"/>
          </a:p>
        </p:txBody>
      </p:sp>
    </p:spTree>
    <p:extLst>
      <p:ext uri="{BB962C8B-B14F-4D97-AF65-F5344CB8AC3E}">
        <p14:creationId xmlns:p14="http://schemas.microsoft.com/office/powerpoint/2010/main" val="3717810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7FA7E7-60EA-2081-12A2-4AAB0E4EE421}"/>
              </a:ext>
            </a:extLst>
          </p:cNvPr>
          <p:cNvSpPr>
            <a:spLocks noGrp="1"/>
          </p:cNvSpPr>
          <p:nvPr>
            <p:ph idx="1"/>
          </p:nvPr>
        </p:nvSpPr>
        <p:spPr>
          <a:xfrm>
            <a:off x="1066800" y="748145"/>
            <a:ext cx="10058400" cy="5453150"/>
          </a:xfrm>
        </p:spPr>
        <p:txBody>
          <a:bodyPr>
            <a:normAutofit fontScale="92500" lnSpcReduction="20000"/>
          </a:bodyPr>
          <a:lstStyle/>
          <a:p>
            <a:pPr marL="0" indent="0" fontAlgn="base">
              <a:buNone/>
            </a:pPr>
            <a:r>
              <a:rPr lang="en-US" sz="2400" b="1" i="0" dirty="0">
                <a:solidFill>
                  <a:srgbClr val="273239"/>
                </a:solidFill>
                <a:effectLst/>
              </a:rPr>
              <a:t>5. Relational Expressions: </a:t>
            </a:r>
            <a:r>
              <a:rPr lang="en-US" sz="2400" b="0" i="0" dirty="0">
                <a:solidFill>
                  <a:srgbClr val="273239"/>
                </a:solidFill>
                <a:effectLst/>
              </a:rPr>
              <a:t>In these types of expressions, arithmetic expressions are written on both sides of relational operator (&gt; , &lt; , &gt;= , &lt;=). Those arithmetic expressions are evaluated first, and then compared as per relational operator and produce a Boolean output in the end. These expressions are also called </a:t>
            </a:r>
            <a:r>
              <a:rPr lang="en-US" sz="2400" b="0" i="0" dirty="0">
                <a:solidFill>
                  <a:srgbClr val="273239"/>
                </a:solidFill>
                <a:effectLst/>
                <a:hlinkClick r:id="rId2"/>
              </a:rPr>
              <a:t>Boolean expressions</a:t>
            </a:r>
            <a:r>
              <a:rPr lang="en-US" sz="2400" b="0" i="0" dirty="0">
                <a:solidFill>
                  <a:srgbClr val="273239"/>
                </a:solidFill>
                <a:effectLst/>
              </a:rPr>
              <a:t>.</a:t>
            </a:r>
          </a:p>
          <a:p>
            <a:pPr algn="just" fontAlgn="base"/>
            <a:r>
              <a:rPr lang="en-US" sz="2400" b="1" i="0" dirty="0">
                <a:solidFill>
                  <a:srgbClr val="273239"/>
                </a:solidFill>
                <a:effectLst/>
              </a:rPr>
              <a:t>Example:</a:t>
            </a:r>
          </a:p>
          <a:p>
            <a:pPr lvl="1" algn="just" fontAlgn="base"/>
            <a:r>
              <a:rPr lang="en-US" sz="2400" b="0" i="0" dirty="0">
                <a:solidFill>
                  <a:srgbClr val="273239"/>
                </a:solidFill>
                <a:effectLst/>
              </a:rPr>
              <a:t># Relational Expressions</a:t>
            </a:r>
          </a:p>
          <a:p>
            <a:pPr lvl="1" algn="just" fontAlgn="base"/>
            <a:r>
              <a:rPr lang="en-US" sz="2400" b="0" i="0" dirty="0">
                <a:solidFill>
                  <a:srgbClr val="273239"/>
                </a:solidFill>
                <a:effectLst/>
              </a:rPr>
              <a:t>a = 21</a:t>
            </a:r>
          </a:p>
          <a:p>
            <a:pPr lvl="1" algn="just" fontAlgn="base"/>
            <a:r>
              <a:rPr lang="en-US" sz="2400" b="0" i="0" dirty="0">
                <a:solidFill>
                  <a:srgbClr val="273239"/>
                </a:solidFill>
                <a:effectLst/>
              </a:rPr>
              <a:t>b = 13</a:t>
            </a:r>
          </a:p>
          <a:p>
            <a:pPr lvl="1" algn="just" fontAlgn="base"/>
            <a:r>
              <a:rPr lang="en-US" sz="2400" b="0" i="0" dirty="0">
                <a:solidFill>
                  <a:srgbClr val="273239"/>
                </a:solidFill>
                <a:effectLst/>
              </a:rPr>
              <a:t>c = 40</a:t>
            </a:r>
          </a:p>
          <a:p>
            <a:pPr lvl="1" algn="just" fontAlgn="base"/>
            <a:r>
              <a:rPr lang="en-US" sz="2400" b="0" i="0" dirty="0">
                <a:solidFill>
                  <a:srgbClr val="273239"/>
                </a:solidFill>
                <a:effectLst/>
              </a:rPr>
              <a:t>d = 37</a:t>
            </a:r>
          </a:p>
          <a:p>
            <a:pPr lvl="1" algn="just" fontAlgn="base"/>
            <a:r>
              <a:rPr lang="en-US" sz="2400" b="0" i="0" dirty="0">
                <a:solidFill>
                  <a:srgbClr val="273239"/>
                </a:solidFill>
                <a:effectLst/>
              </a:rPr>
              <a:t>p = (a + b) &gt;= (c - d)</a:t>
            </a:r>
          </a:p>
          <a:p>
            <a:pPr lvl="1" algn="just" fontAlgn="base"/>
            <a:r>
              <a:rPr lang="en-US" sz="2400" b="0" i="0" dirty="0">
                <a:solidFill>
                  <a:srgbClr val="273239"/>
                </a:solidFill>
                <a:effectLst/>
              </a:rPr>
              <a:t>print(p)</a:t>
            </a:r>
          </a:p>
          <a:p>
            <a:pPr lvl="1" algn="just" fontAlgn="base"/>
            <a:r>
              <a:rPr lang="en-US" sz="2400" b="1" i="0" dirty="0">
                <a:solidFill>
                  <a:srgbClr val="273239"/>
                </a:solidFill>
                <a:effectLst/>
              </a:rPr>
              <a:t>Output</a:t>
            </a:r>
          </a:p>
          <a:p>
            <a:pPr lvl="2" algn="just" fontAlgn="base"/>
            <a:r>
              <a:rPr lang="en-US" sz="2400" b="0" i="0" dirty="0">
                <a:solidFill>
                  <a:srgbClr val="273239"/>
                </a:solidFill>
                <a:effectLst/>
              </a:rPr>
              <a:t>True</a:t>
            </a:r>
          </a:p>
          <a:p>
            <a:endParaRPr lang="en-US" dirty="0"/>
          </a:p>
        </p:txBody>
      </p:sp>
    </p:spTree>
    <p:extLst>
      <p:ext uri="{BB962C8B-B14F-4D97-AF65-F5344CB8AC3E}">
        <p14:creationId xmlns:p14="http://schemas.microsoft.com/office/powerpoint/2010/main" val="2265313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A6C79-6B1F-728C-B056-6A430869E2C8}"/>
              </a:ext>
            </a:extLst>
          </p:cNvPr>
          <p:cNvSpPr>
            <a:spLocks noGrp="1"/>
          </p:cNvSpPr>
          <p:nvPr>
            <p:ph idx="1"/>
          </p:nvPr>
        </p:nvSpPr>
        <p:spPr>
          <a:xfrm>
            <a:off x="1066800" y="648393"/>
            <a:ext cx="10058400" cy="5636029"/>
          </a:xfrm>
        </p:spPr>
        <p:txBody>
          <a:bodyPr>
            <a:normAutofit/>
          </a:bodyPr>
          <a:lstStyle/>
          <a:p>
            <a:r>
              <a:rPr lang="en-US" sz="2400" b="1" i="0" dirty="0">
                <a:solidFill>
                  <a:srgbClr val="273239"/>
                </a:solidFill>
                <a:effectLst/>
                <a:latin typeface="Nunito" pitchFamily="2" charset="0"/>
              </a:rPr>
              <a:t>6. </a:t>
            </a:r>
            <a:r>
              <a:rPr lang="en-US" sz="2400" b="1" i="0" dirty="0">
                <a:solidFill>
                  <a:srgbClr val="273239"/>
                </a:solidFill>
                <a:effectLst/>
                <a:latin typeface="Nunito" pitchFamily="2" charset="0"/>
                <a:hlinkClick r:id="rId2"/>
              </a:rPr>
              <a:t>Logical Expressions: </a:t>
            </a:r>
            <a:r>
              <a:rPr lang="en-US" sz="2400" b="0" i="0" dirty="0">
                <a:solidFill>
                  <a:srgbClr val="273239"/>
                </a:solidFill>
                <a:effectLst/>
                <a:latin typeface="Nunito" pitchFamily="2" charset="0"/>
              </a:rPr>
              <a:t>These are kinds of expressions that result in either </a:t>
            </a:r>
            <a:r>
              <a:rPr lang="en-US" sz="2400" b="0" i="1" dirty="0">
                <a:solidFill>
                  <a:srgbClr val="273239"/>
                </a:solidFill>
                <a:effectLst/>
                <a:latin typeface="Nunito" pitchFamily="2" charset="0"/>
              </a:rPr>
              <a:t>True </a:t>
            </a:r>
            <a:r>
              <a:rPr lang="en-US" sz="2400" b="0" i="0" dirty="0">
                <a:solidFill>
                  <a:srgbClr val="273239"/>
                </a:solidFill>
                <a:effectLst/>
                <a:latin typeface="Nunito" pitchFamily="2" charset="0"/>
              </a:rPr>
              <a:t>or </a:t>
            </a:r>
            <a:r>
              <a:rPr lang="en-US" sz="2400" b="0" i="1" dirty="0">
                <a:solidFill>
                  <a:srgbClr val="273239"/>
                </a:solidFill>
                <a:effectLst/>
                <a:latin typeface="Nunito" pitchFamily="2" charset="0"/>
              </a:rPr>
              <a:t>False. </a:t>
            </a:r>
            <a:r>
              <a:rPr lang="en-US" sz="2400" b="0" i="0" dirty="0">
                <a:solidFill>
                  <a:srgbClr val="273239"/>
                </a:solidFill>
                <a:effectLst/>
                <a:latin typeface="Nunito" pitchFamily="2" charset="0"/>
              </a:rPr>
              <a:t>It basically specifies one or more conditions. For example, (10 == 9) is a condition if 10 is equal to 9. As we know it is not correct, so it will return False. </a:t>
            </a:r>
          </a:p>
          <a:p>
            <a:r>
              <a:rPr lang="en-US" sz="2400" b="0" i="0" dirty="0">
                <a:solidFill>
                  <a:srgbClr val="273239"/>
                </a:solidFill>
                <a:effectLst/>
                <a:latin typeface="Nunito" pitchFamily="2" charset="0"/>
              </a:rPr>
              <a:t>Studying logical expressions, we also come across some logical operators which can be seen in logical expressions most often. Here are some logical operators in Python:</a:t>
            </a:r>
          </a:p>
          <a:p>
            <a:endParaRPr lang="en-US" sz="2400" dirty="0"/>
          </a:p>
        </p:txBody>
      </p:sp>
      <p:graphicFrame>
        <p:nvGraphicFramePr>
          <p:cNvPr id="4" name="Table 3">
            <a:extLst>
              <a:ext uri="{FF2B5EF4-FFF2-40B4-BE49-F238E27FC236}">
                <a16:creationId xmlns:a16="http://schemas.microsoft.com/office/drawing/2014/main" id="{7B5B993F-A542-0579-AA9E-2C2DC20832F2}"/>
              </a:ext>
            </a:extLst>
          </p:cNvPr>
          <p:cNvGraphicFramePr>
            <a:graphicFrameLocks noGrp="1"/>
          </p:cNvGraphicFramePr>
          <p:nvPr>
            <p:extLst>
              <p:ext uri="{D42A27DB-BD31-4B8C-83A1-F6EECF244321}">
                <p14:modId xmlns:p14="http://schemas.microsoft.com/office/powerpoint/2010/main" val="550534974"/>
              </p:ext>
            </p:extLst>
          </p:nvPr>
        </p:nvGraphicFramePr>
        <p:xfrm>
          <a:off x="1216429" y="3693622"/>
          <a:ext cx="10058400" cy="2590800"/>
        </p:xfrm>
        <a:graphic>
          <a:graphicData uri="http://schemas.openxmlformats.org/drawingml/2006/table">
            <a:tbl>
              <a:tblPr/>
              <a:tblGrid>
                <a:gridCol w="1676400">
                  <a:extLst>
                    <a:ext uri="{9D8B030D-6E8A-4147-A177-3AD203B41FA5}">
                      <a16:colId xmlns:a16="http://schemas.microsoft.com/office/drawing/2014/main" val="2763447464"/>
                    </a:ext>
                  </a:extLst>
                </a:gridCol>
                <a:gridCol w="1612669">
                  <a:extLst>
                    <a:ext uri="{9D8B030D-6E8A-4147-A177-3AD203B41FA5}">
                      <a16:colId xmlns:a16="http://schemas.microsoft.com/office/drawing/2014/main" val="2678358247"/>
                    </a:ext>
                  </a:extLst>
                </a:gridCol>
                <a:gridCol w="6769331">
                  <a:extLst>
                    <a:ext uri="{9D8B030D-6E8A-4147-A177-3AD203B41FA5}">
                      <a16:colId xmlns:a16="http://schemas.microsoft.com/office/drawing/2014/main" val="8914002"/>
                    </a:ext>
                  </a:extLst>
                </a:gridCol>
              </a:tblGrid>
              <a:tr h="0">
                <a:tc>
                  <a:txBody>
                    <a:bodyPr/>
                    <a:lstStyle/>
                    <a:p>
                      <a:pPr algn="l" fontAlgn="ctr"/>
                      <a:r>
                        <a:rPr lang="en-US" sz="2000" b="1">
                          <a:effectLst/>
                        </a:rPr>
                        <a:t>Operator</a:t>
                      </a:r>
                      <a:endParaRPr lang="en-US" sz="20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1">
                          <a:effectLst/>
                        </a:rPr>
                        <a:t>Syntax</a:t>
                      </a:r>
                      <a:endParaRPr lang="en-US" sz="20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1">
                          <a:effectLst/>
                        </a:rPr>
                        <a:t>Functioning</a:t>
                      </a:r>
                      <a:endParaRPr lang="en-US" sz="2000" b="0">
                        <a:effectLst/>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53089597"/>
                  </a:ext>
                </a:extLst>
              </a:tr>
              <a:tr h="0">
                <a:tc>
                  <a:txBody>
                    <a:bodyPr/>
                    <a:lstStyle/>
                    <a:p>
                      <a:pPr algn="l" fontAlgn="ctr"/>
                      <a:r>
                        <a:rPr lang="en-US" sz="2000" b="0">
                          <a:effectLst/>
                        </a:rPr>
                        <a:t>and</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P and Q</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It returns true if both P and Q are true otherwise returns false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256797225"/>
                  </a:ext>
                </a:extLst>
              </a:tr>
              <a:tr h="0">
                <a:tc>
                  <a:txBody>
                    <a:bodyPr/>
                    <a:lstStyle/>
                    <a:p>
                      <a:pPr algn="l" fontAlgn="ctr"/>
                      <a:r>
                        <a:rPr lang="en-US" sz="2000" b="0">
                          <a:effectLst/>
                        </a:rPr>
                        <a:t>or</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P or Q</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It returns true if at least one of P and Q is true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4174575"/>
                  </a:ext>
                </a:extLst>
              </a:tr>
              <a:tr h="0">
                <a:tc>
                  <a:txBody>
                    <a:bodyPr/>
                    <a:lstStyle/>
                    <a:p>
                      <a:pPr algn="l" fontAlgn="ctr"/>
                      <a:r>
                        <a:rPr lang="en-US" sz="2000" b="0">
                          <a:effectLst/>
                        </a:rPr>
                        <a:t>not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a:effectLst/>
                        </a:rPr>
                        <a:t>not P</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2000" b="0" dirty="0">
                          <a:effectLst/>
                        </a:rPr>
                        <a:t>It returns true if condition P is false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634201975"/>
                  </a:ext>
                </a:extLst>
              </a:tr>
            </a:tbl>
          </a:graphicData>
        </a:graphic>
      </p:graphicFrame>
    </p:spTree>
    <p:extLst>
      <p:ext uri="{BB962C8B-B14F-4D97-AF65-F5344CB8AC3E}">
        <p14:creationId xmlns:p14="http://schemas.microsoft.com/office/powerpoint/2010/main" val="676747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1FB92-3F11-CA14-DC5F-A9C85993FD1B}"/>
              </a:ext>
            </a:extLst>
          </p:cNvPr>
          <p:cNvSpPr>
            <a:spLocks noGrp="1"/>
          </p:cNvSpPr>
          <p:nvPr>
            <p:ph idx="1"/>
          </p:nvPr>
        </p:nvSpPr>
        <p:spPr>
          <a:xfrm>
            <a:off x="1066800" y="814647"/>
            <a:ext cx="10058400" cy="5469775"/>
          </a:xfrm>
        </p:spPr>
        <p:txBody>
          <a:bodyPr>
            <a:normAutofit fontScale="92500" lnSpcReduction="10000"/>
          </a:bodyPr>
          <a:lstStyle/>
          <a:p>
            <a:r>
              <a:rPr lang="en-US" sz="2400" b="1" i="0" dirty="0">
                <a:solidFill>
                  <a:srgbClr val="273239"/>
                </a:solidFill>
                <a:effectLst/>
                <a:latin typeface="Nunito" pitchFamily="2" charset="0"/>
              </a:rPr>
              <a:t>Example:</a:t>
            </a:r>
          </a:p>
          <a:p>
            <a:r>
              <a:rPr lang="en-US" sz="2400" dirty="0"/>
              <a:t>P = (10 == 9)</a:t>
            </a:r>
          </a:p>
          <a:p>
            <a:r>
              <a:rPr lang="en-US" sz="2400" dirty="0"/>
              <a:t>Q = (7 &gt; 5)</a:t>
            </a:r>
          </a:p>
          <a:p>
            <a:endParaRPr lang="en-US" sz="2400" dirty="0"/>
          </a:p>
          <a:p>
            <a:r>
              <a:rPr lang="en-US" sz="2400" dirty="0"/>
              <a:t># Logical Expressions</a:t>
            </a:r>
          </a:p>
          <a:p>
            <a:r>
              <a:rPr lang="en-US" sz="2400" dirty="0"/>
              <a:t>R = P and Q</a:t>
            </a:r>
          </a:p>
          <a:p>
            <a:r>
              <a:rPr lang="en-US" sz="2400" dirty="0"/>
              <a:t>S = P or Q</a:t>
            </a:r>
          </a:p>
          <a:p>
            <a:r>
              <a:rPr lang="en-US" sz="2400" dirty="0"/>
              <a:t>T = not P</a:t>
            </a:r>
          </a:p>
          <a:p>
            <a:endParaRPr lang="en-US" sz="2400" dirty="0"/>
          </a:p>
          <a:p>
            <a:r>
              <a:rPr lang="en-US" sz="2400" dirty="0"/>
              <a:t>print(R)</a:t>
            </a:r>
          </a:p>
          <a:p>
            <a:r>
              <a:rPr lang="en-US" sz="2400" dirty="0"/>
              <a:t>print(S)</a:t>
            </a:r>
          </a:p>
          <a:p>
            <a:r>
              <a:rPr lang="en-US" sz="2400" dirty="0"/>
              <a:t>print(T)</a:t>
            </a:r>
          </a:p>
          <a:p>
            <a:endParaRPr lang="en-US" dirty="0"/>
          </a:p>
        </p:txBody>
      </p:sp>
      <p:sp>
        <p:nvSpPr>
          <p:cNvPr id="4" name="Rectangle 1">
            <a:extLst>
              <a:ext uri="{FF2B5EF4-FFF2-40B4-BE49-F238E27FC236}">
                <a16:creationId xmlns:a16="http://schemas.microsoft.com/office/drawing/2014/main" id="{AB2A6CC7-1ADA-E191-10FB-AF0B9E86E6CA}"/>
              </a:ext>
            </a:extLst>
          </p:cNvPr>
          <p:cNvSpPr>
            <a:spLocks noChangeArrowheads="1"/>
          </p:cNvSpPr>
          <p:nvPr/>
        </p:nvSpPr>
        <p:spPr bwMode="auto">
          <a:xfrm>
            <a:off x="4472247" y="4717355"/>
            <a:ext cx="3557847" cy="15670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Nunito" pitchFamily="2"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True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3900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7CCBD-ABDD-928F-68A1-FB983C748490}"/>
              </a:ext>
            </a:extLst>
          </p:cNvPr>
          <p:cNvSpPr>
            <a:spLocks noGrp="1"/>
          </p:cNvSpPr>
          <p:nvPr>
            <p:ph idx="1"/>
          </p:nvPr>
        </p:nvSpPr>
        <p:spPr>
          <a:xfrm>
            <a:off x="1066800" y="748145"/>
            <a:ext cx="10058400" cy="5386648"/>
          </a:xfrm>
        </p:spPr>
        <p:txBody>
          <a:bodyPr>
            <a:normAutofit fontScale="92500" lnSpcReduction="10000"/>
          </a:bodyPr>
          <a:lstStyle/>
          <a:p>
            <a:pPr marL="0" indent="0" algn="l" fontAlgn="base">
              <a:buNone/>
            </a:pPr>
            <a:r>
              <a:rPr lang="en-US" sz="2600" b="1" i="0" dirty="0">
                <a:solidFill>
                  <a:srgbClr val="273239"/>
                </a:solidFill>
                <a:effectLst/>
                <a:latin typeface="Nunito" pitchFamily="2" charset="0"/>
              </a:rPr>
              <a:t>7. </a:t>
            </a:r>
            <a:r>
              <a:rPr lang="en-US" sz="2400" b="1" i="0" dirty="0">
                <a:solidFill>
                  <a:srgbClr val="273239"/>
                </a:solidFill>
                <a:effectLst/>
                <a:latin typeface="Nunito" pitchFamily="2" charset="0"/>
                <a:hlinkClick r:id="rId2"/>
              </a:rPr>
              <a:t>Bitwise Expressions</a:t>
            </a:r>
            <a:r>
              <a:rPr lang="en-US" sz="2400" b="1" i="0" dirty="0">
                <a:solidFill>
                  <a:srgbClr val="273239"/>
                </a:solidFill>
                <a:effectLst/>
                <a:latin typeface="Nunito" pitchFamily="2" charset="0"/>
              </a:rPr>
              <a:t>: </a:t>
            </a:r>
            <a:r>
              <a:rPr lang="en-US" sz="2400" b="0" i="0" dirty="0">
                <a:solidFill>
                  <a:srgbClr val="273239"/>
                </a:solidFill>
                <a:effectLst/>
                <a:latin typeface="Nunito" pitchFamily="2" charset="0"/>
              </a:rPr>
              <a:t>These are the kind of expressions in which computations are performed at bit level.</a:t>
            </a:r>
          </a:p>
          <a:p>
            <a:pPr algn="l" fontAlgn="base"/>
            <a:r>
              <a:rPr lang="en-US" sz="2400" b="1" i="0" dirty="0">
                <a:solidFill>
                  <a:srgbClr val="273239"/>
                </a:solidFill>
                <a:effectLst/>
                <a:latin typeface="Nunito" pitchFamily="2" charset="0"/>
              </a:rPr>
              <a:t>Example:</a:t>
            </a:r>
          </a:p>
          <a:p>
            <a:pPr algn="l" fontAlgn="base"/>
            <a:r>
              <a:rPr lang="en-US" sz="2400" b="0" i="0" dirty="0">
                <a:solidFill>
                  <a:srgbClr val="273239"/>
                </a:solidFill>
                <a:effectLst/>
                <a:latin typeface="Nunito" pitchFamily="2" charset="0"/>
              </a:rPr>
              <a:t># Bitwise Expressions</a:t>
            </a:r>
          </a:p>
          <a:p>
            <a:pPr algn="l" fontAlgn="base"/>
            <a:r>
              <a:rPr lang="en-US" sz="2400" b="0" i="0" dirty="0">
                <a:solidFill>
                  <a:srgbClr val="273239"/>
                </a:solidFill>
                <a:effectLst/>
                <a:latin typeface="Nunito" pitchFamily="2" charset="0"/>
              </a:rPr>
              <a:t>a = 12</a:t>
            </a:r>
          </a:p>
          <a:p>
            <a:pPr algn="l" fontAlgn="base"/>
            <a:endParaRPr lang="en-US" sz="2400" b="0" i="0" dirty="0">
              <a:solidFill>
                <a:srgbClr val="273239"/>
              </a:solidFill>
              <a:effectLst/>
              <a:latin typeface="Nunito" pitchFamily="2" charset="0"/>
            </a:endParaRPr>
          </a:p>
          <a:p>
            <a:pPr algn="l" fontAlgn="base"/>
            <a:r>
              <a:rPr lang="en-US" sz="2400" b="0" i="0" dirty="0">
                <a:solidFill>
                  <a:srgbClr val="273239"/>
                </a:solidFill>
                <a:effectLst/>
                <a:latin typeface="Nunito" pitchFamily="2" charset="0"/>
              </a:rPr>
              <a:t>x = a &gt;&gt; 2</a:t>
            </a:r>
          </a:p>
          <a:p>
            <a:pPr algn="l" fontAlgn="base"/>
            <a:r>
              <a:rPr lang="en-US" sz="2400" b="0" i="0" dirty="0">
                <a:solidFill>
                  <a:srgbClr val="273239"/>
                </a:solidFill>
                <a:effectLst/>
                <a:latin typeface="Nunito" pitchFamily="2" charset="0"/>
              </a:rPr>
              <a:t>y = a &lt;&lt; 1</a:t>
            </a:r>
          </a:p>
          <a:p>
            <a:pPr algn="l" fontAlgn="base"/>
            <a:endParaRPr lang="en-US" sz="2400" b="0" i="0" dirty="0">
              <a:solidFill>
                <a:srgbClr val="273239"/>
              </a:solidFill>
              <a:effectLst/>
              <a:latin typeface="Nunito" pitchFamily="2" charset="0"/>
            </a:endParaRPr>
          </a:p>
          <a:p>
            <a:pPr algn="l" fontAlgn="base"/>
            <a:r>
              <a:rPr lang="en-US" sz="2400" b="0" i="0" dirty="0">
                <a:solidFill>
                  <a:srgbClr val="273239"/>
                </a:solidFill>
                <a:effectLst/>
                <a:latin typeface="Nunito" pitchFamily="2" charset="0"/>
              </a:rPr>
              <a:t>print(x, y)</a:t>
            </a:r>
          </a:p>
          <a:p>
            <a:pPr algn="l" fontAlgn="base"/>
            <a:r>
              <a:rPr lang="en-US" sz="2400" b="1" i="0" dirty="0">
                <a:solidFill>
                  <a:srgbClr val="273239"/>
                </a:solidFill>
                <a:effectLst/>
                <a:latin typeface="Nunito" pitchFamily="2" charset="0"/>
              </a:rPr>
              <a:t>Output</a:t>
            </a:r>
          </a:p>
          <a:p>
            <a:pPr lvl="1" fontAlgn="base"/>
            <a:r>
              <a:rPr lang="en-US" sz="2400" b="0" i="0" dirty="0">
                <a:solidFill>
                  <a:srgbClr val="273239"/>
                </a:solidFill>
                <a:effectLst/>
                <a:latin typeface="Nunito" pitchFamily="2" charset="0"/>
              </a:rPr>
              <a:t>3 24</a:t>
            </a:r>
          </a:p>
          <a:p>
            <a:endParaRPr lang="en-US" dirty="0"/>
          </a:p>
        </p:txBody>
      </p:sp>
    </p:spTree>
    <p:extLst>
      <p:ext uri="{BB962C8B-B14F-4D97-AF65-F5344CB8AC3E}">
        <p14:creationId xmlns:p14="http://schemas.microsoft.com/office/powerpoint/2010/main" val="3038095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5BCFA-C102-4FE6-EF87-5A7FAFB4BB96}"/>
              </a:ext>
            </a:extLst>
          </p:cNvPr>
          <p:cNvSpPr>
            <a:spLocks noGrp="1"/>
          </p:cNvSpPr>
          <p:nvPr>
            <p:ph idx="1"/>
          </p:nvPr>
        </p:nvSpPr>
        <p:spPr>
          <a:xfrm>
            <a:off x="1066800" y="714895"/>
            <a:ext cx="10058400" cy="5586152"/>
          </a:xfrm>
        </p:spPr>
        <p:txBody>
          <a:bodyPr>
            <a:normAutofit fontScale="92500" lnSpcReduction="20000"/>
          </a:bodyPr>
          <a:lstStyle/>
          <a:p>
            <a:pPr marL="0" indent="0" algn="l" fontAlgn="base">
              <a:buNone/>
            </a:pPr>
            <a:r>
              <a:rPr lang="en-US" sz="2400" b="1" i="0" dirty="0">
                <a:solidFill>
                  <a:srgbClr val="273239"/>
                </a:solidFill>
                <a:effectLst/>
              </a:rPr>
              <a:t>8. Combinational Expressions: </a:t>
            </a:r>
            <a:r>
              <a:rPr lang="en-US" sz="2400" b="0" i="0" dirty="0">
                <a:solidFill>
                  <a:srgbClr val="273239"/>
                </a:solidFill>
                <a:effectLst/>
              </a:rPr>
              <a:t>We can also use different types of expressions in a single expression, and that will be termed as combinational expressions.</a:t>
            </a:r>
          </a:p>
          <a:p>
            <a:pPr algn="l" fontAlgn="base"/>
            <a:r>
              <a:rPr lang="en-US" sz="2400" b="1" i="0" dirty="0">
                <a:solidFill>
                  <a:srgbClr val="273239"/>
                </a:solidFill>
                <a:effectLst/>
              </a:rPr>
              <a:t>Example:</a:t>
            </a:r>
          </a:p>
          <a:p>
            <a:pPr algn="l" fontAlgn="base"/>
            <a:r>
              <a:rPr lang="en-US" sz="2400" b="0" i="0" dirty="0">
                <a:solidFill>
                  <a:srgbClr val="273239"/>
                </a:solidFill>
                <a:effectLst/>
              </a:rPr>
              <a:t># Combinational Expressions</a:t>
            </a:r>
          </a:p>
          <a:p>
            <a:pPr algn="l" fontAlgn="base"/>
            <a:r>
              <a:rPr lang="en-US" sz="2400" b="0" i="0" dirty="0">
                <a:solidFill>
                  <a:srgbClr val="273239"/>
                </a:solidFill>
                <a:effectLst/>
              </a:rPr>
              <a:t>a = 16</a:t>
            </a:r>
          </a:p>
          <a:p>
            <a:pPr algn="l" fontAlgn="base"/>
            <a:r>
              <a:rPr lang="en-US" sz="2400" b="0" i="0" dirty="0">
                <a:solidFill>
                  <a:srgbClr val="273239"/>
                </a:solidFill>
                <a:effectLst/>
              </a:rPr>
              <a:t>b = 12</a:t>
            </a:r>
          </a:p>
          <a:p>
            <a:pPr algn="l" fontAlgn="base"/>
            <a:endParaRPr lang="en-US" sz="2400" b="0" i="0" dirty="0">
              <a:solidFill>
                <a:srgbClr val="273239"/>
              </a:solidFill>
              <a:effectLst/>
            </a:endParaRPr>
          </a:p>
          <a:p>
            <a:pPr algn="l" fontAlgn="base"/>
            <a:r>
              <a:rPr lang="en-US" sz="2400" b="0" i="0" dirty="0">
                <a:solidFill>
                  <a:srgbClr val="273239"/>
                </a:solidFill>
                <a:effectLst/>
              </a:rPr>
              <a:t>c = a + (b &gt;&gt; 1)</a:t>
            </a:r>
          </a:p>
          <a:p>
            <a:pPr algn="l" fontAlgn="base"/>
            <a:r>
              <a:rPr lang="en-US" sz="2400" b="0" i="0" dirty="0">
                <a:solidFill>
                  <a:srgbClr val="273239"/>
                </a:solidFill>
                <a:effectLst/>
              </a:rPr>
              <a:t>print(c)</a:t>
            </a:r>
          </a:p>
          <a:p>
            <a:pPr algn="l" fontAlgn="base"/>
            <a:r>
              <a:rPr lang="en-US" sz="2400" b="1" i="0" dirty="0">
                <a:solidFill>
                  <a:srgbClr val="273239"/>
                </a:solidFill>
                <a:effectLst/>
              </a:rPr>
              <a:t>Output</a:t>
            </a:r>
          </a:p>
          <a:p>
            <a:pPr lvl="1" fontAlgn="base"/>
            <a:r>
              <a:rPr lang="en-US" sz="2400" b="0" i="0" dirty="0">
                <a:solidFill>
                  <a:srgbClr val="273239"/>
                </a:solidFill>
                <a:effectLst/>
              </a:rPr>
              <a:t>22</a:t>
            </a:r>
          </a:p>
          <a:p>
            <a:pPr algn="l" fontAlgn="base"/>
            <a:r>
              <a:rPr lang="en-US" sz="2400" b="0" i="0" dirty="0">
                <a:solidFill>
                  <a:srgbClr val="273239"/>
                </a:solidFill>
                <a:effectLst/>
              </a:rPr>
              <a:t>But when we combine different types of expressions or use multiple operators in a single expression, operator precedence comes into play.</a:t>
            </a:r>
          </a:p>
          <a:p>
            <a:pPr algn="l" fontAlgn="base"/>
            <a:endParaRPr lang="en-US" b="0" i="0" dirty="0">
              <a:solidFill>
                <a:srgbClr val="273239"/>
              </a:solidFill>
              <a:effectLst/>
              <a:latin typeface="Nunito" pitchFamily="2" charset="0"/>
            </a:endParaRPr>
          </a:p>
          <a:p>
            <a:endParaRPr lang="en-US" dirty="0"/>
          </a:p>
        </p:txBody>
      </p:sp>
    </p:spTree>
    <p:extLst>
      <p:ext uri="{BB962C8B-B14F-4D97-AF65-F5344CB8AC3E}">
        <p14:creationId xmlns:p14="http://schemas.microsoft.com/office/powerpoint/2010/main" val="426035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DF029-ADF2-8176-35D1-EEE3A7F3AEA4}"/>
              </a:ext>
            </a:extLst>
          </p:cNvPr>
          <p:cNvSpPr>
            <a:spLocks noGrp="1"/>
          </p:cNvSpPr>
          <p:nvPr>
            <p:ph idx="1"/>
          </p:nvPr>
        </p:nvSpPr>
        <p:spPr>
          <a:xfrm>
            <a:off x="1066800" y="746760"/>
            <a:ext cx="10058400" cy="5654040"/>
          </a:xfrm>
        </p:spPr>
        <p:txBody>
          <a:bodyPr>
            <a:normAutofit lnSpcReduction="10000"/>
          </a:bodyPr>
          <a:lstStyle/>
          <a:p>
            <a:r>
              <a:rPr lang="en-US" sz="2400" b="1" dirty="0"/>
              <a:t>Why Python?</a:t>
            </a:r>
          </a:p>
          <a:p>
            <a:pPr lvl="1">
              <a:buFont typeface="Wingdings" panose="05000000000000000000" pitchFamily="2" charset="2"/>
              <a:buChar char="Ø"/>
            </a:pPr>
            <a:r>
              <a:rPr lang="en-US" sz="2000" dirty="0"/>
              <a:t>Python works on different platforms (Windows, Mac, Linux, Raspberry Pi, </a:t>
            </a:r>
            <a:r>
              <a:rPr lang="en-US" sz="2000" dirty="0" err="1"/>
              <a:t>etc</a:t>
            </a:r>
            <a:r>
              <a:rPr lang="en-US" sz="2000" dirty="0"/>
              <a:t>).</a:t>
            </a:r>
          </a:p>
          <a:p>
            <a:pPr lvl="1">
              <a:buFont typeface="Wingdings" panose="05000000000000000000" pitchFamily="2" charset="2"/>
              <a:buChar char="Ø"/>
            </a:pPr>
            <a:r>
              <a:rPr lang="en-US" sz="2000" dirty="0"/>
              <a:t>Python has a simple syntax similar to the English language.</a:t>
            </a:r>
          </a:p>
          <a:p>
            <a:pPr lvl="1">
              <a:buFont typeface="Wingdings" panose="05000000000000000000" pitchFamily="2" charset="2"/>
              <a:buChar char="Ø"/>
            </a:pPr>
            <a:r>
              <a:rPr lang="en-US" sz="2000" dirty="0"/>
              <a:t>Python has syntax that allows developers to write programs with fewer lines than some other programming languages.</a:t>
            </a:r>
          </a:p>
          <a:p>
            <a:pPr lvl="1">
              <a:buFont typeface="Wingdings" panose="05000000000000000000" pitchFamily="2" charset="2"/>
              <a:buChar char="Ø"/>
            </a:pPr>
            <a:r>
              <a:rPr lang="en-US" sz="2000" dirty="0"/>
              <a:t>Python runs on an interpreter system, meaning that code can be executed as soon as it is written. This means that prototyping can be very quick.</a:t>
            </a:r>
          </a:p>
          <a:p>
            <a:pPr lvl="1">
              <a:buFont typeface="Wingdings" panose="05000000000000000000" pitchFamily="2" charset="2"/>
              <a:buChar char="Ø"/>
            </a:pPr>
            <a:r>
              <a:rPr lang="en-US" sz="2000" dirty="0"/>
              <a:t>Python can be treated in a procedural way, an object-oriented way or a functional way.</a:t>
            </a:r>
          </a:p>
          <a:p>
            <a:r>
              <a:rPr lang="en-US" sz="2400" b="1" dirty="0"/>
              <a:t>Good to know</a:t>
            </a:r>
          </a:p>
          <a:p>
            <a:pPr lvl="1">
              <a:buFont typeface="Wingdings" panose="05000000000000000000" pitchFamily="2" charset="2"/>
              <a:buChar char="Ø"/>
            </a:pPr>
            <a:r>
              <a:rPr lang="en-US" sz="2000" dirty="0"/>
              <a:t>The most recent major version of Python is Python 3, which we shall be using in this tutorial. However, Python 2, although not being updated with anything other than security updates, is still quite popular.</a:t>
            </a:r>
          </a:p>
          <a:p>
            <a:pPr lvl="1">
              <a:buFont typeface="Wingdings" panose="05000000000000000000" pitchFamily="2" charset="2"/>
              <a:buChar char="Ø"/>
            </a:pPr>
            <a:r>
              <a:rPr lang="en-US" sz="2000" dirty="0"/>
              <a:t>In this tutorial Python will be written in a text editor. It is possible to write Python in an Integrated Development Environment, such as </a:t>
            </a:r>
            <a:r>
              <a:rPr lang="en-US" sz="2000" dirty="0">
                <a:hlinkClick r:id="rId2"/>
              </a:rPr>
              <a:t>Spyder</a:t>
            </a:r>
            <a:r>
              <a:rPr lang="en-US" sz="2000" dirty="0"/>
              <a:t>, </a:t>
            </a:r>
            <a:r>
              <a:rPr lang="en-US" sz="2000" dirty="0" err="1"/>
              <a:t>Thonny</a:t>
            </a:r>
            <a:r>
              <a:rPr lang="en-US" sz="2000" dirty="0"/>
              <a:t>, </a:t>
            </a:r>
            <a:r>
              <a:rPr lang="en-US" sz="2000" dirty="0" err="1"/>
              <a:t>Pycharm</a:t>
            </a:r>
            <a:r>
              <a:rPr lang="en-US" sz="2000" dirty="0"/>
              <a:t>, </a:t>
            </a:r>
            <a:r>
              <a:rPr lang="en-US" sz="2000" dirty="0" err="1"/>
              <a:t>Netbeans</a:t>
            </a:r>
            <a:r>
              <a:rPr lang="en-US" sz="2000" dirty="0"/>
              <a:t> or Eclipse which are particularly useful when managing larger collections of Python files.</a:t>
            </a:r>
          </a:p>
        </p:txBody>
      </p:sp>
    </p:spTree>
    <p:extLst>
      <p:ext uri="{BB962C8B-B14F-4D97-AF65-F5344CB8AC3E}">
        <p14:creationId xmlns:p14="http://schemas.microsoft.com/office/powerpoint/2010/main" val="1127558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7EBE-0E72-0222-1114-D02198163A6D}"/>
              </a:ext>
            </a:extLst>
          </p:cNvPr>
          <p:cNvSpPr>
            <a:spLocks noGrp="1"/>
          </p:cNvSpPr>
          <p:nvPr>
            <p:ph type="title"/>
          </p:nvPr>
        </p:nvSpPr>
        <p:spPr/>
        <p:txBody>
          <a:bodyPr/>
          <a:lstStyle/>
          <a:p>
            <a:r>
              <a:rPr lang="en-US" b="1" dirty="0"/>
              <a:t>Multiple operators in expression (Operator Precedence)</a:t>
            </a:r>
          </a:p>
        </p:txBody>
      </p:sp>
      <p:sp>
        <p:nvSpPr>
          <p:cNvPr id="3" name="Content Placeholder 2">
            <a:extLst>
              <a:ext uri="{FF2B5EF4-FFF2-40B4-BE49-F238E27FC236}">
                <a16:creationId xmlns:a16="http://schemas.microsoft.com/office/drawing/2014/main" id="{6EF7D758-659A-55E7-E963-C160346BD578}"/>
              </a:ext>
            </a:extLst>
          </p:cNvPr>
          <p:cNvSpPr>
            <a:spLocks noGrp="1"/>
          </p:cNvSpPr>
          <p:nvPr>
            <p:ph idx="1"/>
          </p:nvPr>
        </p:nvSpPr>
        <p:spPr/>
        <p:txBody>
          <a:bodyPr>
            <a:normAutofit lnSpcReduction="10000"/>
          </a:bodyPr>
          <a:lstStyle/>
          <a:p>
            <a:r>
              <a:rPr lang="en-US" sz="2400" dirty="0"/>
              <a:t>It’s a quite simple process to get the result of an expression if there is only one operator in an expression. But if there is more than one operator in an expression, it may give different results on basis of the order of operators executed. </a:t>
            </a:r>
          </a:p>
          <a:p>
            <a:r>
              <a:rPr lang="en-US" sz="2400" dirty="0"/>
              <a:t>To sort out these confusions, the operator precedence is defined. Operator Precedence simply defines the priority of operators that which operator is to be executed first. </a:t>
            </a:r>
          </a:p>
          <a:p>
            <a:r>
              <a:rPr lang="en-US" sz="2400" dirty="0"/>
              <a:t>The table shows the operator precedence in Python, where the operator higher in the list has more precedence or priority:</a:t>
            </a:r>
          </a:p>
        </p:txBody>
      </p:sp>
    </p:spTree>
    <p:extLst>
      <p:ext uri="{BB962C8B-B14F-4D97-AF65-F5344CB8AC3E}">
        <p14:creationId xmlns:p14="http://schemas.microsoft.com/office/powerpoint/2010/main" val="540219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EF54B6F-818F-7FBA-FE6E-C1C1DEF1E2B0}"/>
              </a:ext>
            </a:extLst>
          </p:cNvPr>
          <p:cNvGraphicFramePr>
            <a:graphicFrameLocks noGrp="1"/>
          </p:cNvGraphicFramePr>
          <p:nvPr>
            <p:ph idx="1"/>
            <p:extLst>
              <p:ext uri="{D42A27DB-BD31-4B8C-83A1-F6EECF244321}">
                <p14:modId xmlns:p14="http://schemas.microsoft.com/office/powerpoint/2010/main" val="3766268074"/>
              </p:ext>
            </p:extLst>
          </p:nvPr>
        </p:nvGraphicFramePr>
        <p:xfrm>
          <a:off x="2506287" y="474885"/>
          <a:ext cx="7179425" cy="5908230"/>
        </p:xfrm>
        <a:graphic>
          <a:graphicData uri="http://schemas.openxmlformats.org/drawingml/2006/table">
            <a:tbl>
              <a:tblPr/>
              <a:tblGrid>
                <a:gridCol w="1659774">
                  <a:extLst>
                    <a:ext uri="{9D8B030D-6E8A-4147-A177-3AD203B41FA5}">
                      <a16:colId xmlns:a16="http://schemas.microsoft.com/office/drawing/2014/main" val="2058945888"/>
                    </a:ext>
                  </a:extLst>
                </a:gridCol>
                <a:gridCol w="3591098">
                  <a:extLst>
                    <a:ext uri="{9D8B030D-6E8A-4147-A177-3AD203B41FA5}">
                      <a16:colId xmlns:a16="http://schemas.microsoft.com/office/drawing/2014/main" val="2914514837"/>
                    </a:ext>
                  </a:extLst>
                </a:gridCol>
                <a:gridCol w="1928553">
                  <a:extLst>
                    <a:ext uri="{9D8B030D-6E8A-4147-A177-3AD203B41FA5}">
                      <a16:colId xmlns:a16="http://schemas.microsoft.com/office/drawing/2014/main" val="2071486300"/>
                    </a:ext>
                  </a:extLst>
                </a:gridCol>
              </a:tblGrid>
              <a:tr h="337162">
                <a:tc>
                  <a:txBody>
                    <a:bodyPr/>
                    <a:lstStyle/>
                    <a:p>
                      <a:pPr algn="ctr" fontAlgn="base"/>
                      <a:r>
                        <a:rPr lang="en-US" sz="1800" b="1" dirty="0">
                          <a:effectLst/>
                        </a:rPr>
                        <a:t>Precedence</a:t>
                      </a:r>
                    </a:p>
                  </a:txBody>
                  <a:tcPr marL="21555" marR="21555" marT="53887" marB="53887"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800" b="1">
                          <a:effectLst/>
                        </a:rPr>
                        <a:t>Name</a:t>
                      </a:r>
                    </a:p>
                  </a:txBody>
                  <a:tcPr marL="53887" marR="53887" marT="53887" marB="53887"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800" b="1">
                          <a:effectLst/>
                        </a:rPr>
                        <a:t>Operator</a:t>
                      </a:r>
                    </a:p>
                  </a:txBody>
                  <a:tcPr marL="53887" marR="53887" marT="53887" marB="53887"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75886423"/>
                  </a:ext>
                </a:extLst>
              </a:tr>
              <a:tr h="379678">
                <a:tc>
                  <a:txBody>
                    <a:bodyPr/>
                    <a:lstStyle/>
                    <a:p>
                      <a:pPr algn="l" fontAlgn="ctr"/>
                      <a:r>
                        <a:rPr lang="en-US" sz="1600" b="0" dirty="0">
                          <a:effectLst/>
                        </a:rPr>
                        <a:t>1</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Parenthesis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 ) [ ] {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09135641"/>
                  </a:ext>
                </a:extLst>
              </a:tr>
              <a:tr h="379678">
                <a:tc>
                  <a:txBody>
                    <a:bodyPr/>
                    <a:lstStyle/>
                    <a:p>
                      <a:pPr algn="l" fontAlgn="ctr"/>
                      <a:r>
                        <a:rPr lang="en-US" sz="1600" b="0" dirty="0">
                          <a:effectLst/>
                        </a:rPr>
                        <a:t>2</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Exponentiation</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8837271"/>
                  </a:ext>
                </a:extLst>
              </a:tr>
              <a:tr h="379678">
                <a:tc>
                  <a:txBody>
                    <a:bodyPr/>
                    <a:lstStyle/>
                    <a:p>
                      <a:pPr algn="l" fontAlgn="ctr"/>
                      <a:r>
                        <a:rPr lang="en-US" sz="1600" b="0">
                          <a:effectLst/>
                        </a:rPr>
                        <a:t>3</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Unary plus or minus, complement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-a , +a , ~a</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097395341"/>
                  </a:ext>
                </a:extLst>
              </a:tr>
              <a:tr h="379678">
                <a:tc>
                  <a:txBody>
                    <a:bodyPr/>
                    <a:lstStyle/>
                    <a:p>
                      <a:pPr algn="l" fontAlgn="ctr"/>
                      <a:r>
                        <a:rPr lang="en-US" sz="1600" b="0">
                          <a:effectLst/>
                        </a:rPr>
                        <a:t>4</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Multiply, Divide, Modulo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  *  //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83094663"/>
                  </a:ext>
                </a:extLst>
              </a:tr>
              <a:tr h="379678">
                <a:tc>
                  <a:txBody>
                    <a:bodyPr/>
                    <a:lstStyle/>
                    <a:p>
                      <a:pPr algn="l" fontAlgn="ctr"/>
                      <a:r>
                        <a:rPr lang="en-US" sz="1600" b="0">
                          <a:effectLst/>
                        </a:rPr>
                        <a:t>5</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Addition &amp; Subtraction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230159461"/>
                  </a:ext>
                </a:extLst>
              </a:tr>
              <a:tr h="379678">
                <a:tc>
                  <a:txBody>
                    <a:bodyPr/>
                    <a:lstStyle/>
                    <a:p>
                      <a:pPr algn="l" fontAlgn="ctr"/>
                      <a:r>
                        <a:rPr lang="en-US" sz="1600" b="0">
                          <a:effectLst/>
                        </a:rPr>
                        <a:t>6</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Shift Operators</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&gt;&gt;  &lt;&lt;</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725071747"/>
                  </a:ext>
                </a:extLst>
              </a:tr>
              <a:tr h="379678">
                <a:tc>
                  <a:txBody>
                    <a:bodyPr/>
                    <a:lstStyle/>
                    <a:p>
                      <a:pPr algn="l" fontAlgn="ctr"/>
                      <a:r>
                        <a:rPr lang="en-US" sz="1600" b="0">
                          <a:effectLst/>
                        </a:rPr>
                        <a:t>7</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Bitwise AND</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&amp;</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46848729"/>
                  </a:ext>
                </a:extLst>
              </a:tr>
              <a:tr h="379678">
                <a:tc>
                  <a:txBody>
                    <a:bodyPr/>
                    <a:lstStyle/>
                    <a:p>
                      <a:pPr algn="l" fontAlgn="ctr"/>
                      <a:r>
                        <a:rPr lang="en-US" sz="1600" b="0">
                          <a:effectLst/>
                        </a:rPr>
                        <a:t>8</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Bitwise XOR</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510092157"/>
                  </a:ext>
                </a:extLst>
              </a:tr>
              <a:tr h="379678">
                <a:tc>
                  <a:txBody>
                    <a:bodyPr/>
                    <a:lstStyle/>
                    <a:p>
                      <a:pPr algn="l" fontAlgn="ctr"/>
                      <a:r>
                        <a:rPr lang="en-US" sz="1600" b="0">
                          <a:effectLst/>
                        </a:rPr>
                        <a:t>9</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Bitwise OR</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11261483"/>
                  </a:ext>
                </a:extLst>
              </a:tr>
              <a:tr h="379678">
                <a:tc>
                  <a:txBody>
                    <a:bodyPr/>
                    <a:lstStyle/>
                    <a:p>
                      <a:pPr algn="l" fontAlgn="ctr"/>
                      <a:r>
                        <a:rPr lang="en-US" sz="1600" b="0">
                          <a:effectLst/>
                        </a:rPr>
                        <a:t>10</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Comparison Operators</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&gt;=  &lt;=  &gt;  &lt;</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504920805"/>
                  </a:ext>
                </a:extLst>
              </a:tr>
              <a:tr h="379678">
                <a:tc>
                  <a:txBody>
                    <a:bodyPr/>
                    <a:lstStyle/>
                    <a:p>
                      <a:pPr algn="l" fontAlgn="ctr"/>
                      <a:r>
                        <a:rPr lang="en-US" sz="1600" b="0">
                          <a:effectLst/>
                        </a:rPr>
                        <a:t>11</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Equality Operators</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37035263"/>
                  </a:ext>
                </a:extLst>
              </a:tr>
              <a:tr h="379678">
                <a:tc>
                  <a:txBody>
                    <a:bodyPr/>
                    <a:lstStyle/>
                    <a:p>
                      <a:pPr algn="l" fontAlgn="ctr"/>
                      <a:r>
                        <a:rPr lang="en-US" sz="1600" b="0">
                          <a:effectLst/>
                        </a:rPr>
                        <a:t>12</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Assignment Operators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  +=  -=  /=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897130344"/>
                  </a:ext>
                </a:extLst>
              </a:tr>
              <a:tr h="379678">
                <a:tc>
                  <a:txBody>
                    <a:bodyPr/>
                    <a:lstStyle/>
                    <a:p>
                      <a:pPr algn="l" fontAlgn="ctr"/>
                      <a:r>
                        <a:rPr lang="en-US" sz="1600" b="0">
                          <a:effectLst/>
                        </a:rPr>
                        <a:t>13</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Identity and membership operators</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is, is not, in, not in</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63104641"/>
                  </a:ext>
                </a:extLst>
              </a:tr>
              <a:tr h="379678">
                <a:tc>
                  <a:txBody>
                    <a:bodyPr/>
                    <a:lstStyle/>
                    <a:p>
                      <a:pPr algn="l" fontAlgn="ctr"/>
                      <a:r>
                        <a:rPr lang="en-US" sz="1600" b="0">
                          <a:effectLst/>
                        </a:rPr>
                        <a:t>14</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a:effectLst/>
                        </a:rPr>
                        <a:t>Logical Operators   </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600" b="0" dirty="0">
                          <a:effectLst/>
                        </a:rPr>
                        <a:t>and, or, not</a:t>
                      </a:r>
                    </a:p>
                  </a:txBody>
                  <a:tcPr marL="53887" marR="53887" marT="75442" marB="75442"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62391132"/>
                  </a:ext>
                </a:extLst>
              </a:tr>
            </a:tbl>
          </a:graphicData>
        </a:graphic>
      </p:graphicFrame>
    </p:spTree>
    <p:extLst>
      <p:ext uri="{BB962C8B-B14F-4D97-AF65-F5344CB8AC3E}">
        <p14:creationId xmlns:p14="http://schemas.microsoft.com/office/powerpoint/2010/main" val="1228667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36666-6084-BE35-D372-0E6C291B0F76}"/>
              </a:ext>
            </a:extLst>
          </p:cNvPr>
          <p:cNvSpPr>
            <a:spLocks noGrp="1"/>
          </p:cNvSpPr>
          <p:nvPr>
            <p:ph idx="1"/>
          </p:nvPr>
        </p:nvSpPr>
        <p:spPr>
          <a:xfrm>
            <a:off x="1066799" y="448887"/>
            <a:ext cx="10288385" cy="5902037"/>
          </a:xfrm>
        </p:spPr>
        <p:txBody>
          <a:bodyPr>
            <a:normAutofit lnSpcReduction="10000"/>
          </a:bodyPr>
          <a:lstStyle/>
          <a:p>
            <a:r>
              <a:rPr lang="en-US" sz="2000" b="0" i="0" dirty="0">
                <a:solidFill>
                  <a:srgbClr val="273239"/>
                </a:solidFill>
                <a:effectLst/>
                <a:latin typeface="Nunito" pitchFamily="2" charset="0"/>
              </a:rPr>
              <a:t>So, if we have more than one operator in an expression, it is evaluated as per operator precedence. For example, if we have the expression “10 + 3 * 4”. Going without precedence it could have given two different outputs 22 or 52. But now looking at operator precedence, it must yield 22. Let’s discuss this with the help of a Python program:</a:t>
            </a:r>
          </a:p>
          <a:p>
            <a:pPr lvl="1"/>
            <a:r>
              <a:rPr lang="en-US" sz="1800" dirty="0"/>
              <a:t># Multi-operator expression</a:t>
            </a:r>
          </a:p>
          <a:p>
            <a:pPr lvl="1"/>
            <a:r>
              <a:rPr lang="en-US" sz="1800" dirty="0"/>
              <a:t>a = 10 + 3 * 4</a:t>
            </a:r>
          </a:p>
          <a:p>
            <a:pPr lvl="1"/>
            <a:r>
              <a:rPr lang="en-US" sz="1800" dirty="0"/>
              <a:t>print(a)</a:t>
            </a:r>
          </a:p>
          <a:p>
            <a:pPr lvl="1"/>
            <a:r>
              <a:rPr lang="en-US" sz="1800" dirty="0"/>
              <a:t>b = (10 + 3) * 4</a:t>
            </a:r>
          </a:p>
          <a:p>
            <a:pPr lvl="1"/>
            <a:r>
              <a:rPr lang="en-US" sz="1800" dirty="0"/>
              <a:t>print(b)</a:t>
            </a:r>
          </a:p>
          <a:p>
            <a:pPr lvl="1"/>
            <a:r>
              <a:rPr lang="en-US" sz="1800" dirty="0"/>
              <a:t>c = 10 + (3 * 4)</a:t>
            </a:r>
          </a:p>
          <a:p>
            <a:pPr lvl="1"/>
            <a:r>
              <a:rPr lang="en-US" sz="1800" dirty="0"/>
              <a:t>print(c)</a:t>
            </a:r>
          </a:p>
          <a:p>
            <a:r>
              <a:rPr lang="en-US" sz="2000" b="1" dirty="0"/>
              <a:t>Output</a:t>
            </a:r>
          </a:p>
          <a:p>
            <a:pPr lvl="1"/>
            <a:r>
              <a:rPr lang="en-US" sz="1800" dirty="0"/>
              <a:t>22</a:t>
            </a:r>
          </a:p>
          <a:p>
            <a:pPr lvl="1"/>
            <a:r>
              <a:rPr lang="en-US" sz="1800" dirty="0"/>
              <a:t>52</a:t>
            </a:r>
          </a:p>
          <a:p>
            <a:pPr lvl="1"/>
            <a:r>
              <a:rPr lang="en-US" sz="1800" dirty="0"/>
              <a:t>22</a:t>
            </a:r>
          </a:p>
          <a:p>
            <a:r>
              <a:rPr lang="en-US" sz="2000" dirty="0"/>
              <a:t>Hence, operator precedence plays an important role in the evaluation of a Python expression.</a:t>
            </a:r>
          </a:p>
        </p:txBody>
      </p:sp>
    </p:spTree>
    <p:extLst>
      <p:ext uri="{BB962C8B-B14F-4D97-AF65-F5344CB8AC3E}">
        <p14:creationId xmlns:p14="http://schemas.microsoft.com/office/powerpoint/2010/main" val="3976682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60B3-0910-7451-44C3-D8C2A8652954}"/>
              </a:ext>
            </a:extLst>
          </p:cNvPr>
          <p:cNvSpPr>
            <a:spLocks noGrp="1"/>
          </p:cNvSpPr>
          <p:nvPr>
            <p:ph type="title"/>
          </p:nvPr>
        </p:nvSpPr>
        <p:spPr>
          <a:xfrm>
            <a:off x="1066800" y="642594"/>
            <a:ext cx="10058400" cy="886169"/>
          </a:xfrm>
        </p:spPr>
        <p:txBody>
          <a:bodyPr/>
          <a:lstStyle/>
          <a:p>
            <a:r>
              <a:rPr lang="en-US" b="1" dirty="0"/>
              <a:t>Statements </a:t>
            </a:r>
          </a:p>
        </p:txBody>
      </p:sp>
      <p:sp>
        <p:nvSpPr>
          <p:cNvPr id="3" name="Content Placeholder 2">
            <a:extLst>
              <a:ext uri="{FF2B5EF4-FFF2-40B4-BE49-F238E27FC236}">
                <a16:creationId xmlns:a16="http://schemas.microsoft.com/office/drawing/2014/main" id="{10CF77DB-4116-BCE8-95FC-29CAA6836A6D}"/>
              </a:ext>
            </a:extLst>
          </p:cNvPr>
          <p:cNvSpPr>
            <a:spLocks noGrp="1"/>
          </p:cNvSpPr>
          <p:nvPr>
            <p:ph idx="1"/>
          </p:nvPr>
        </p:nvSpPr>
        <p:spPr>
          <a:xfrm>
            <a:off x="1066800" y="1528763"/>
            <a:ext cx="10058400" cy="4423981"/>
          </a:xfrm>
        </p:spPr>
        <p:txBody>
          <a:bodyPr>
            <a:noAutofit/>
          </a:bodyPr>
          <a:lstStyle/>
          <a:p>
            <a:r>
              <a:rPr lang="en-US" sz="2400" dirty="0"/>
              <a:t>A </a:t>
            </a:r>
            <a:r>
              <a:rPr lang="en-US" sz="2400" dirty="0">
                <a:hlinkClick r:id="rId2"/>
              </a:rPr>
              <a:t>statement </a:t>
            </a:r>
            <a:r>
              <a:rPr lang="en-US" sz="2400" dirty="0"/>
              <a:t>is an instruction that a Python interpreter can execute. So, in simple words, we can say anything written in Python is a statement.</a:t>
            </a:r>
          </a:p>
          <a:p>
            <a:r>
              <a:rPr lang="en-US" sz="2400" dirty="0"/>
              <a:t>Python statement ends with the token NEWLINE character. It means each line in a Python script is a statement.</a:t>
            </a:r>
          </a:p>
          <a:p>
            <a:r>
              <a:rPr lang="en-US" sz="2400" dirty="0"/>
              <a:t>For example, a = 10 is an assignment statement, where a is a variable name and 10 is its value. There are other kinds of statements such as if statement, for statement, while statement, etc., we will learn them in the following lessons.</a:t>
            </a:r>
          </a:p>
          <a:p>
            <a:r>
              <a:rPr lang="en-US" sz="2400" dirty="0"/>
              <a:t>There are mainly four types of statements in Python, print statements, Assignment statements, Conditional statements, Looping statements.</a:t>
            </a:r>
          </a:p>
        </p:txBody>
      </p:sp>
    </p:spTree>
    <p:extLst>
      <p:ext uri="{BB962C8B-B14F-4D97-AF65-F5344CB8AC3E}">
        <p14:creationId xmlns:p14="http://schemas.microsoft.com/office/powerpoint/2010/main" val="3135240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1F5D0-E776-9860-3019-B81C2C148A61}"/>
              </a:ext>
            </a:extLst>
          </p:cNvPr>
          <p:cNvSpPr>
            <a:spLocks noGrp="1"/>
          </p:cNvSpPr>
          <p:nvPr>
            <p:ph idx="1"/>
          </p:nvPr>
        </p:nvSpPr>
        <p:spPr>
          <a:xfrm>
            <a:off x="1066800" y="594360"/>
            <a:ext cx="10058400" cy="5806440"/>
          </a:xfrm>
        </p:spPr>
        <p:txBody>
          <a:bodyPr>
            <a:noAutofit/>
          </a:bodyPr>
          <a:lstStyle/>
          <a:p>
            <a:pPr marL="0" indent="0" algn="l">
              <a:buNone/>
            </a:pPr>
            <a:r>
              <a:rPr lang="en-US" sz="2000" b="0" i="0" dirty="0">
                <a:solidFill>
                  <a:srgbClr val="222222"/>
                </a:solidFill>
                <a:effectLst/>
                <a:latin typeface="Inter-Regular"/>
              </a:rPr>
              <a:t>1. The print and assignment statements are commonly used. The result of a print statement is a value. Assignment statements don’t produce a result it just assigns a value to the operand on its left side.</a:t>
            </a:r>
          </a:p>
          <a:p>
            <a:pPr algn="l"/>
            <a:r>
              <a:rPr lang="en-US" sz="2000" b="0" i="0" dirty="0">
                <a:solidFill>
                  <a:srgbClr val="222222"/>
                </a:solidFill>
                <a:effectLst/>
                <a:latin typeface="Inter-Regular"/>
              </a:rPr>
              <a:t>A Python script usually contains a sequence of statements. If there is more than one statement, the result appears only one time when all statements execute.</a:t>
            </a:r>
          </a:p>
          <a:p>
            <a:pPr algn="l"/>
            <a:r>
              <a:rPr lang="en-US" sz="2400" b="1" i="0" dirty="0">
                <a:solidFill>
                  <a:srgbClr val="222222"/>
                </a:solidFill>
                <a:effectLst/>
                <a:latin typeface="Inter-Regular"/>
              </a:rPr>
              <a:t>Example</a:t>
            </a:r>
          </a:p>
          <a:p>
            <a:pPr lvl="1"/>
            <a:r>
              <a:rPr lang="en-US" sz="2000" b="0" i="0" dirty="0">
                <a:effectLst/>
                <a:latin typeface="Consolas" panose="020B0609020204030204" pitchFamily="49" charset="0"/>
              </a:rPr>
              <a:t># statement 1: </a:t>
            </a:r>
          </a:p>
          <a:p>
            <a:pPr lvl="2"/>
            <a:r>
              <a:rPr lang="en-US" sz="2000" b="1" i="0" dirty="0">
                <a:solidFill>
                  <a:srgbClr val="C678DD"/>
                </a:solidFill>
                <a:effectLst/>
                <a:latin typeface="Consolas" panose="020B0609020204030204" pitchFamily="49" charset="0"/>
              </a:rPr>
              <a:t>print</a:t>
            </a:r>
            <a:r>
              <a:rPr lang="en-US" sz="2000" b="0" i="0" dirty="0">
                <a:solidFill>
                  <a:srgbClr val="CCCCCC"/>
                </a:solidFill>
                <a:effectLst/>
                <a:latin typeface="Consolas" panose="020B0609020204030204" pitchFamily="49" charset="0"/>
              </a:rPr>
              <a:t>(</a:t>
            </a:r>
            <a:r>
              <a:rPr lang="en-US" sz="2000" b="0" i="0" dirty="0">
                <a:solidFill>
                  <a:srgbClr val="7EC699"/>
                </a:solidFill>
                <a:effectLst/>
                <a:latin typeface="Consolas" panose="020B0609020204030204" pitchFamily="49" charset="0"/>
              </a:rPr>
              <a:t>'Hello’</a:t>
            </a:r>
            <a:r>
              <a:rPr lang="en-US" sz="2000" b="0" i="0" dirty="0">
                <a:solidFill>
                  <a:srgbClr val="CCCCCC"/>
                </a:solidFill>
                <a:effectLst/>
                <a:latin typeface="Consolas" panose="020B0609020204030204" pitchFamily="49" charset="0"/>
              </a:rPr>
              <a:t>)</a:t>
            </a:r>
            <a:r>
              <a:rPr lang="en-US" sz="2000" b="0" i="0" dirty="0">
                <a:solidFill>
                  <a:srgbClr val="E1E1E1"/>
                </a:solidFill>
                <a:effectLst/>
                <a:latin typeface="Consolas" panose="020B0609020204030204" pitchFamily="49" charset="0"/>
              </a:rPr>
              <a:t> </a:t>
            </a:r>
          </a:p>
          <a:p>
            <a:pPr lvl="1"/>
            <a:r>
              <a:rPr lang="en-US" sz="2000" b="0" i="0" dirty="0">
                <a:effectLst/>
                <a:latin typeface="Consolas" panose="020B0609020204030204" pitchFamily="49" charset="0"/>
              </a:rPr>
              <a:t># statement 2: </a:t>
            </a:r>
          </a:p>
          <a:p>
            <a:pPr lvl="2"/>
            <a:r>
              <a:rPr lang="en-US" sz="2000" b="0" i="0" dirty="0">
                <a:solidFill>
                  <a:srgbClr val="00B0F0"/>
                </a:solidFill>
                <a:effectLst/>
                <a:latin typeface="Consolas" panose="020B0609020204030204" pitchFamily="49" charset="0"/>
              </a:rPr>
              <a:t>x</a:t>
            </a:r>
            <a:r>
              <a:rPr lang="en-US" sz="2000" b="0" i="0" dirty="0">
                <a:solidFill>
                  <a:srgbClr val="E1E1E1"/>
                </a:solidFill>
                <a:effectLst/>
                <a:latin typeface="Consolas" panose="020B0609020204030204" pitchFamily="49" charset="0"/>
              </a:rPr>
              <a:t> </a:t>
            </a:r>
            <a:r>
              <a:rPr lang="en-US" sz="2000" b="0" i="0" dirty="0">
                <a:solidFill>
                  <a:srgbClr val="67CDCC"/>
                </a:solidFill>
                <a:effectLst/>
                <a:latin typeface="Consolas" panose="020B0609020204030204" pitchFamily="49" charset="0"/>
              </a:rPr>
              <a:t>=</a:t>
            </a:r>
            <a:r>
              <a:rPr lang="en-US" sz="2000" b="0" i="0" dirty="0">
                <a:solidFill>
                  <a:srgbClr val="E1E1E1"/>
                </a:solidFill>
                <a:effectLst/>
                <a:latin typeface="Consolas" panose="020B0609020204030204" pitchFamily="49" charset="0"/>
              </a:rPr>
              <a:t> </a:t>
            </a:r>
            <a:r>
              <a:rPr lang="en-US" sz="2000" b="0" i="0" dirty="0">
                <a:solidFill>
                  <a:srgbClr val="F08D49"/>
                </a:solidFill>
                <a:effectLst/>
                <a:latin typeface="Consolas" panose="020B0609020204030204" pitchFamily="49" charset="0"/>
              </a:rPr>
              <a:t>20</a:t>
            </a:r>
            <a:r>
              <a:rPr lang="en-US" sz="2000" b="0" i="0" dirty="0">
                <a:solidFill>
                  <a:srgbClr val="E1E1E1"/>
                </a:solidFill>
                <a:effectLst/>
                <a:latin typeface="Consolas" panose="020B0609020204030204" pitchFamily="49" charset="0"/>
              </a:rPr>
              <a:t> </a:t>
            </a:r>
          </a:p>
          <a:p>
            <a:pPr lvl="1"/>
            <a:r>
              <a:rPr lang="en-US" sz="2000" b="0" i="0" dirty="0">
                <a:effectLst/>
                <a:latin typeface="Consolas" panose="020B0609020204030204" pitchFamily="49" charset="0"/>
              </a:rPr>
              <a:t># statement 3: </a:t>
            </a:r>
          </a:p>
          <a:p>
            <a:pPr lvl="2"/>
            <a:r>
              <a:rPr lang="en-US" sz="2000" b="1" i="0" dirty="0">
                <a:solidFill>
                  <a:srgbClr val="C678DD"/>
                </a:solidFill>
                <a:effectLst/>
                <a:latin typeface="Consolas" panose="020B0609020204030204" pitchFamily="49" charset="0"/>
              </a:rPr>
              <a:t>print</a:t>
            </a:r>
            <a:r>
              <a:rPr lang="en-US" sz="2000" b="0" i="0" dirty="0">
                <a:solidFill>
                  <a:srgbClr val="CCCCCC"/>
                </a:solidFill>
                <a:effectLst/>
                <a:latin typeface="Consolas" panose="020B0609020204030204" pitchFamily="49" charset="0"/>
              </a:rPr>
              <a:t>(</a:t>
            </a:r>
            <a:r>
              <a:rPr lang="en-US" sz="2000" b="0" i="0" dirty="0">
                <a:effectLst/>
                <a:latin typeface="Consolas" panose="020B0609020204030204" pitchFamily="49" charset="0"/>
              </a:rPr>
              <a:t>x</a:t>
            </a:r>
            <a:r>
              <a:rPr lang="en-US" sz="2000" b="0" i="0" dirty="0">
                <a:solidFill>
                  <a:srgbClr val="CCCCCC"/>
                </a:solidFill>
                <a:effectLst/>
                <a:latin typeface="Consolas" panose="020B0609020204030204" pitchFamily="49" charset="0"/>
              </a:rPr>
              <a:t>)</a:t>
            </a:r>
          </a:p>
          <a:p>
            <a:pPr algn="l"/>
            <a:r>
              <a:rPr lang="en-US" sz="2000" b="1" i="0" dirty="0">
                <a:solidFill>
                  <a:srgbClr val="222222"/>
                </a:solidFill>
                <a:effectLst/>
                <a:latin typeface="Inter-Regular"/>
              </a:rPr>
              <a:t>Output</a:t>
            </a:r>
          </a:p>
          <a:p>
            <a:pPr lvl="1"/>
            <a:r>
              <a:rPr lang="en-US" sz="2000" b="0" i="0" dirty="0">
                <a:solidFill>
                  <a:srgbClr val="222222"/>
                </a:solidFill>
                <a:effectLst/>
                <a:latin typeface="Inter-Regular"/>
              </a:rPr>
              <a:t>Hello</a:t>
            </a:r>
          </a:p>
          <a:p>
            <a:pPr lvl="1"/>
            <a:r>
              <a:rPr lang="en-US" sz="2000" b="0" i="0" dirty="0">
                <a:solidFill>
                  <a:srgbClr val="222222"/>
                </a:solidFill>
                <a:effectLst/>
                <a:latin typeface="Inter-Regular"/>
              </a:rPr>
              <a:t>20</a:t>
            </a:r>
          </a:p>
        </p:txBody>
      </p:sp>
    </p:spTree>
    <p:extLst>
      <p:ext uri="{BB962C8B-B14F-4D97-AF65-F5344CB8AC3E}">
        <p14:creationId xmlns:p14="http://schemas.microsoft.com/office/powerpoint/2010/main" val="1582414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112505-48B3-636B-E6E7-41135BFD38A5}"/>
              </a:ext>
            </a:extLst>
          </p:cNvPr>
          <p:cNvSpPr>
            <a:spLocks noGrp="1"/>
          </p:cNvSpPr>
          <p:nvPr>
            <p:ph idx="1"/>
          </p:nvPr>
        </p:nvSpPr>
        <p:spPr>
          <a:xfrm>
            <a:off x="1066800" y="640080"/>
            <a:ext cx="10058400" cy="5577840"/>
          </a:xfrm>
        </p:spPr>
        <p:txBody>
          <a:bodyPr>
            <a:normAutofit/>
          </a:bodyPr>
          <a:lstStyle/>
          <a:p>
            <a:r>
              <a:rPr lang="en-US" sz="2400" dirty="0"/>
              <a:t>As you can see, we have used three statements in our program. Also, we have added the comments in our code. In Python, we use the hash (#) symbol to start writing a </a:t>
            </a:r>
            <a:r>
              <a:rPr lang="en-US" sz="2400" dirty="0">
                <a:hlinkClick r:id="rId3"/>
              </a:rPr>
              <a:t>comment.</a:t>
            </a:r>
            <a:r>
              <a:rPr lang="en-US" sz="2400" dirty="0"/>
              <a:t> </a:t>
            </a:r>
          </a:p>
          <a:p>
            <a:r>
              <a:rPr lang="en-US" sz="2400" dirty="0"/>
              <a:t>In Python, comments describe what code is doing so other people can understand it.</a:t>
            </a:r>
          </a:p>
          <a:p>
            <a:r>
              <a:rPr lang="en-US" sz="2400" dirty="0"/>
              <a:t>We can add multiple statements on a single line separated by semicolons, as follows:</a:t>
            </a:r>
          </a:p>
          <a:p>
            <a:pPr lvl="1"/>
            <a:r>
              <a:rPr lang="en-US" sz="2400" b="0" i="0" dirty="0">
                <a:solidFill>
                  <a:srgbClr val="9E9E9E"/>
                </a:solidFill>
                <a:effectLst/>
                <a:latin typeface="Consolas" panose="020B0609020204030204" pitchFamily="49" charset="0"/>
              </a:rPr>
              <a:t># two statements in a single line</a:t>
            </a:r>
          </a:p>
          <a:p>
            <a:pPr lvl="1"/>
            <a:r>
              <a:rPr lang="en-US" sz="2400" dirty="0">
                <a:solidFill>
                  <a:srgbClr val="0070C0"/>
                </a:solidFill>
                <a:latin typeface="Consolas" panose="020B0609020204030204" pitchFamily="49" charset="0"/>
              </a:rPr>
              <a:t>l</a:t>
            </a:r>
            <a:r>
              <a:rPr lang="en-US" sz="2400" b="0" i="0" dirty="0">
                <a:solidFill>
                  <a:srgbClr val="0070C0"/>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10</a:t>
            </a:r>
            <a:r>
              <a:rPr lang="en-US" sz="2400" b="0" i="0" dirty="0">
                <a:solidFill>
                  <a:srgbClr val="CCCCCC"/>
                </a:solidFill>
                <a:effectLst/>
                <a:latin typeface="Consolas" panose="020B0609020204030204" pitchFamily="49" charset="0"/>
              </a:rPr>
              <a:t>;</a:t>
            </a:r>
            <a:r>
              <a:rPr lang="en-US" sz="2400" b="0" i="0" dirty="0">
                <a:solidFill>
                  <a:srgbClr val="0070C0"/>
                </a:solidFill>
                <a:effectLst/>
                <a:latin typeface="Consolas" panose="020B0609020204030204" pitchFamily="49" charset="0"/>
              </a:rPr>
              <a:t> b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5</a:t>
            </a:r>
            <a:r>
              <a:rPr lang="en-US" sz="2400" b="0" i="0" dirty="0">
                <a:solidFill>
                  <a:srgbClr val="E1E1E1"/>
                </a:solidFill>
                <a:effectLst/>
                <a:latin typeface="Consolas" panose="020B0609020204030204" pitchFamily="49" charset="0"/>
              </a:rPr>
              <a:t> </a:t>
            </a:r>
          </a:p>
          <a:p>
            <a:pPr lvl="1"/>
            <a:r>
              <a:rPr lang="en-US" sz="2400" b="0" i="0" dirty="0">
                <a:solidFill>
                  <a:srgbClr val="9E9E9E"/>
                </a:solidFill>
                <a:effectLst/>
                <a:latin typeface="Consolas" panose="020B0609020204030204" pitchFamily="49" charset="0"/>
              </a:rPr>
              <a:t># statement 3</a:t>
            </a:r>
            <a:r>
              <a:rPr lang="en-US" sz="2400" b="0" i="0" dirty="0">
                <a:solidFill>
                  <a:srgbClr val="E1E1E1"/>
                </a:solidFill>
                <a:effectLst/>
                <a:latin typeface="Consolas" panose="020B0609020204030204" pitchFamily="49" charset="0"/>
              </a:rPr>
              <a:t> </a:t>
            </a:r>
          </a:p>
          <a:p>
            <a:pPr lvl="1"/>
            <a:r>
              <a:rPr lang="en-US" sz="2400" b="1" i="0" dirty="0">
                <a:solidFill>
                  <a:srgbClr val="C678DD"/>
                </a:solidFill>
                <a:effectLst/>
                <a:latin typeface="Consolas" panose="020B0609020204030204" pitchFamily="49" charset="0"/>
              </a:rPr>
              <a:t>print</a:t>
            </a:r>
            <a:r>
              <a:rPr lang="en-US" sz="2400" b="0" i="0" dirty="0">
                <a:effectLst/>
                <a:latin typeface="Consolas" panose="020B0609020204030204" pitchFamily="49" charset="0"/>
              </a:rPr>
              <a:t>(</a:t>
            </a:r>
            <a:r>
              <a:rPr lang="en-US" sz="2400" b="0" i="0" dirty="0">
                <a:solidFill>
                  <a:srgbClr val="7EC699"/>
                </a:solidFill>
                <a:effectLst/>
                <a:latin typeface="Consolas" panose="020B0609020204030204" pitchFamily="49" charset="0"/>
              </a:rPr>
              <a:t>'Area of rectangle:’</a:t>
            </a:r>
            <a:r>
              <a:rPr lang="en-US" sz="2400" b="0" i="0" dirty="0">
                <a:effectLst/>
                <a:latin typeface="Consolas" panose="020B0609020204030204" pitchFamily="49" charset="0"/>
              </a:rPr>
              <a:t>, l * b) </a:t>
            </a:r>
          </a:p>
          <a:p>
            <a:pPr lvl="1"/>
            <a:r>
              <a:rPr lang="en-US" sz="2400" b="0" i="0" dirty="0">
                <a:solidFill>
                  <a:srgbClr val="9E9E9E"/>
                </a:solidFill>
                <a:effectLst/>
                <a:latin typeface="Consolas" panose="020B0609020204030204" pitchFamily="49" charset="0"/>
              </a:rPr>
              <a:t># </a:t>
            </a:r>
            <a:r>
              <a:rPr lang="en-US" sz="2400" b="0" i="0" dirty="0">
                <a:effectLst/>
                <a:latin typeface="Consolas" panose="020B0609020204030204" pitchFamily="49" charset="0"/>
              </a:rPr>
              <a:t>Output Area of rectangle: 50</a:t>
            </a:r>
            <a:endParaRPr lang="en-US" sz="2400" dirty="0"/>
          </a:p>
          <a:p>
            <a:endParaRPr lang="en-US" dirty="0"/>
          </a:p>
        </p:txBody>
      </p:sp>
    </p:spTree>
    <p:extLst>
      <p:ext uri="{BB962C8B-B14F-4D97-AF65-F5344CB8AC3E}">
        <p14:creationId xmlns:p14="http://schemas.microsoft.com/office/powerpoint/2010/main" val="3087107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D3368-7FCA-E0AD-228D-A4651FB4B0A9}"/>
              </a:ext>
            </a:extLst>
          </p:cNvPr>
          <p:cNvSpPr>
            <a:spLocks noGrp="1"/>
          </p:cNvSpPr>
          <p:nvPr>
            <p:ph idx="1"/>
          </p:nvPr>
        </p:nvSpPr>
        <p:spPr>
          <a:xfrm>
            <a:off x="1066800" y="838200"/>
            <a:ext cx="10058400" cy="5114544"/>
          </a:xfrm>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000000"/>
                </a:solidFill>
                <a:effectLst/>
              </a:rPr>
              <a:t>Python Comments</a:t>
            </a:r>
          </a:p>
          <a:p>
            <a:pPr lvl="1"/>
            <a:r>
              <a:rPr lang="en-US" sz="2400" b="0" i="0" dirty="0">
                <a:solidFill>
                  <a:srgbClr val="000000"/>
                </a:solidFill>
                <a:effectLst/>
              </a:rPr>
              <a:t>Comments can be used to explain Python code.</a:t>
            </a:r>
          </a:p>
          <a:p>
            <a:pPr lvl="1"/>
            <a:r>
              <a:rPr lang="en-US" sz="2400" b="0" i="0" dirty="0">
                <a:solidFill>
                  <a:srgbClr val="000000"/>
                </a:solidFill>
                <a:effectLst/>
              </a:rPr>
              <a:t>Comments can be used to make the code more readable.</a:t>
            </a:r>
          </a:p>
          <a:p>
            <a:pPr lvl="1"/>
            <a:r>
              <a:rPr lang="en-US" sz="2400" b="0" i="0" dirty="0">
                <a:solidFill>
                  <a:srgbClr val="000000"/>
                </a:solidFill>
                <a:effectLst/>
              </a:rPr>
              <a:t>Comments can be used to prevent execution when testing code.</a:t>
            </a:r>
          </a:p>
          <a:p>
            <a:pPr marL="0" indent="0" algn="l">
              <a:buNone/>
            </a:pPr>
            <a:r>
              <a:rPr lang="en-US" sz="2400" b="1" i="0" dirty="0">
                <a:solidFill>
                  <a:srgbClr val="000000"/>
                </a:solidFill>
                <a:effectLst/>
              </a:rPr>
              <a:t>Creating a Comment</a:t>
            </a:r>
          </a:p>
          <a:p>
            <a:pPr algn="l"/>
            <a:r>
              <a:rPr lang="en-US" sz="2400" b="0" i="0" dirty="0">
                <a:solidFill>
                  <a:srgbClr val="000000"/>
                </a:solidFill>
                <a:effectLst/>
              </a:rPr>
              <a:t>Comments starts with a #, and Python will ignore them:</a:t>
            </a:r>
          </a:p>
          <a:p>
            <a:pPr algn="l"/>
            <a:r>
              <a:rPr lang="en-US" sz="2400" dirty="0">
                <a:solidFill>
                  <a:srgbClr val="000000"/>
                </a:solidFill>
              </a:rPr>
              <a:t>Example:</a:t>
            </a:r>
          </a:p>
          <a:p>
            <a:pPr lvl="1"/>
            <a:r>
              <a:rPr lang="en-US" sz="2200" b="0" i="0" dirty="0">
                <a:solidFill>
                  <a:srgbClr val="008000"/>
                </a:solidFill>
                <a:effectLst/>
              </a:rPr>
              <a:t>#This is a comment</a:t>
            </a:r>
            <a:br>
              <a:rPr lang="en-US" sz="2200" b="0" i="0" dirty="0">
                <a:solidFill>
                  <a:srgbClr val="008000"/>
                </a:solidFill>
                <a:effectLst/>
              </a:rPr>
            </a:br>
            <a:r>
              <a:rPr lang="en-US" sz="2200" b="0" i="0" dirty="0">
                <a:solidFill>
                  <a:srgbClr val="0000CD"/>
                </a:solidFill>
                <a:effectLst/>
              </a:rPr>
              <a:t>print</a:t>
            </a:r>
            <a:r>
              <a:rPr lang="en-US" sz="2200" b="0" i="0" dirty="0">
                <a:solidFill>
                  <a:srgbClr val="000000"/>
                </a:solidFill>
                <a:effectLst/>
              </a:rPr>
              <a:t>(</a:t>
            </a:r>
            <a:r>
              <a:rPr lang="en-US" sz="2200" b="0" i="0" dirty="0">
                <a:solidFill>
                  <a:srgbClr val="A52A2A"/>
                </a:solidFill>
                <a:effectLst/>
              </a:rPr>
              <a:t>"Hello, World!"</a:t>
            </a:r>
            <a:r>
              <a:rPr lang="en-US" sz="2200" b="0" i="0" dirty="0">
                <a:solidFill>
                  <a:srgbClr val="000000"/>
                </a:solidFill>
                <a:effectLst/>
              </a:rPr>
              <a:t>)</a:t>
            </a:r>
          </a:p>
          <a:p>
            <a:pPr algn="l"/>
            <a:r>
              <a:rPr lang="en-US" sz="2400" b="0" i="0" dirty="0">
                <a:solidFill>
                  <a:srgbClr val="000000"/>
                </a:solidFill>
                <a:effectLst/>
              </a:rPr>
              <a:t>Comments can be placed at the end of a line, and Python will ignore the rest of the line:</a:t>
            </a:r>
          </a:p>
          <a:p>
            <a:pPr algn="l"/>
            <a:r>
              <a:rPr lang="en-US" sz="2400" b="0" i="0" dirty="0">
                <a:solidFill>
                  <a:srgbClr val="000000"/>
                </a:solidFill>
                <a:effectLst/>
              </a:rPr>
              <a:t>Example</a:t>
            </a:r>
          </a:p>
          <a:p>
            <a:pPr lvl="1"/>
            <a:r>
              <a:rPr lang="en-US" sz="2200" b="0" i="0" dirty="0">
                <a:solidFill>
                  <a:srgbClr val="0000CD"/>
                </a:solidFill>
                <a:effectLst/>
              </a:rPr>
              <a:t>print</a:t>
            </a:r>
            <a:r>
              <a:rPr lang="en-US" sz="2200" b="0" i="0" dirty="0">
                <a:solidFill>
                  <a:srgbClr val="000000"/>
                </a:solidFill>
                <a:effectLst/>
              </a:rPr>
              <a:t>(</a:t>
            </a:r>
            <a:r>
              <a:rPr lang="en-US" sz="2200" b="0" i="0" dirty="0">
                <a:solidFill>
                  <a:srgbClr val="A52A2A"/>
                </a:solidFill>
                <a:effectLst/>
              </a:rPr>
              <a:t>"Hello, World!"</a:t>
            </a:r>
            <a:r>
              <a:rPr lang="en-US" sz="2200" b="0" i="0" dirty="0">
                <a:solidFill>
                  <a:srgbClr val="000000"/>
                </a:solidFill>
                <a:effectLst/>
              </a:rPr>
              <a:t>) </a:t>
            </a:r>
            <a:r>
              <a:rPr lang="en-US" sz="2200" b="0" i="0" dirty="0">
                <a:solidFill>
                  <a:srgbClr val="008000"/>
                </a:solidFill>
                <a:effectLst/>
              </a:rPr>
              <a:t>#This is a comment</a:t>
            </a:r>
            <a:endParaRPr lang="en-US" sz="2200" b="0" i="0" dirty="0">
              <a:solidFill>
                <a:srgbClr val="000000"/>
              </a:solidFill>
              <a:effectLst/>
            </a:endParaRPr>
          </a:p>
          <a:p>
            <a:pPr algn="l"/>
            <a:endParaRPr lang="en-US"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789393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E0AE1-18B1-16D9-0444-9CBB49B492BF}"/>
              </a:ext>
            </a:extLst>
          </p:cNvPr>
          <p:cNvSpPr>
            <a:spLocks noGrp="1"/>
          </p:cNvSpPr>
          <p:nvPr>
            <p:ph idx="1"/>
          </p:nvPr>
        </p:nvSpPr>
        <p:spPr>
          <a:xfrm>
            <a:off x="1066800" y="838200"/>
            <a:ext cx="10058400" cy="5114544"/>
          </a:xfrm>
        </p:spPr>
        <p:txBody>
          <a:bodyPr>
            <a:normAutofit fontScale="92500" lnSpcReduction="20000"/>
          </a:bodyPr>
          <a:lstStyle/>
          <a:p>
            <a:pPr algn="l"/>
            <a:r>
              <a:rPr lang="en-US" sz="2600" b="0" i="0" dirty="0">
                <a:solidFill>
                  <a:srgbClr val="000000"/>
                </a:solidFill>
                <a:effectLst/>
              </a:rPr>
              <a:t>A comment does not have to be text that explains the code, it can also be used to prevent Python from executing code:</a:t>
            </a:r>
          </a:p>
          <a:p>
            <a:pPr algn="l"/>
            <a:r>
              <a:rPr lang="en-US" sz="2600" b="0" i="0" dirty="0">
                <a:solidFill>
                  <a:srgbClr val="000000"/>
                </a:solidFill>
                <a:effectLst/>
              </a:rPr>
              <a:t>Example</a:t>
            </a:r>
          </a:p>
          <a:p>
            <a:pPr lvl="1"/>
            <a:r>
              <a:rPr lang="en-US" sz="2600" b="0" i="0" dirty="0">
                <a:solidFill>
                  <a:srgbClr val="008000"/>
                </a:solidFill>
                <a:effectLst/>
              </a:rPr>
              <a:t>#print("Hello, World!")</a:t>
            </a:r>
            <a:br>
              <a:rPr lang="en-US" sz="2600" b="0" i="0" dirty="0">
                <a:solidFill>
                  <a:srgbClr val="008000"/>
                </a:solidFill>
                <a:effectLst/>
              </a:rPr>
            </a:br>
            <a:r>
              <a:rPr lang="en-US" sz="2600" b="0" i="0" dirty="0">
                <a:solidFill>
                  <a:srgbClr val="0000CD"/>
                </a:solidFill>
                <a:effectLst/>
              </a:rPr>
              <a:t>print</a:t>
            </a:r>
            <a:r>
              <a:rPr lang="en-US" sz="2600" b="0" i="0" dirty="0">
                <a:solidFill>
                  <a:srgbClr val="000000"/>
                </a:solidFill>
                <a:effectLst/>
              </a:rPr>
              <a:t>(</a:t>
            </a:r>
            <a:r>
              <a:rPr lang="en-US" sz="2600" b="0" i="0" dirty="0">
                <a:solidFill>
                  <a:srgbClr val="A52A2A"/>
                </a:solidFill>
                <a:effectLst/>
              </a:rPr>
              <a:t>"Cheers, Mate!"</a:t>
            </a:r>
            <a:r>
              <a:rPr lang="en-US" sz="2600" b="0" i="0" dirty="0">
                <a:solidFill>
                  <a:srgbClr val="000000"/>
                </a:solidFill>
                <a:effectLst/>
              </a:rPr>
              <a:t>)</a:t>
            </a:r>
          </a:p>
          <a:p>
            <a:pPr marL="0" indent="0" algn="l">
              <a:buNone/>
            </a:pPr>
            <a:r>
              <a:rPr lang="en-US" sz="2600" b="1" i="0" dirty="0">
                <a:solidFill>
                  <a:srgbClr val="000000"/>
                </a:solidFill>
                <a:effectLst/>
              </a:rPr>
              <a:t>Multiline Comments</a:t>
            </a:r>
          </a:p>
          <a:p>
            <a:pPr algn="l"/>
            <a:r>
              <a:rPr lang="en-US" sz="2600" b="0" i="0" dirty="0">
                <a:solidFill>
                  <a:srgbClr val="000000"/>
                </a:solidFill>
                <a:effectLst/>
              </a:rPr>
              <a:t>Python does not really have a syntax for multiline comments.</a:t>
            </a:r>
          </a:p>
          <a:p>
            <a:pPr algn="l"/>
            <a:r>
              <a:rPr lang="en-US" sz="2600" b="0" i="0" dirty="0">
                <a:solidFill>
                  <a:srgbClr val="000000"/>
                </a:solidFill>
                <a:effectLst/>
              </a:rPr>
              <a:t>To add a multiline comment you could insert a # for each line:</a:t>
            </a:r>
          </a:p>
          <a:p>
            <a:pPr algn="l"/>
            <a:r>
              <a:rPr lang="en-US" sz="2600" b="0" i="0" dirty="0">
                <a:solidFill>
                  <a:srgbClr val="000000"/>
                </a:solidFill>
                <a:effectLst/>
              </a:rPr>
              <a:t>Example</a:t>
            </a:r>
          </a:p>
          <a:p>
            <a:pPr algn="l"/>
            <a:r>
              <a:rPr lang="en-US" sz="2600" b="0" i="0" dirty="0">
                <a:solidFill>
                  <a:srgbClr val="008000"/>
                </a:solidFill>
                <a:effectLst/>
              </a:rPr>
              <a:t>#This is a comment</a:t>
            </a:r>
            <a:br>
              <a:rPr lang="en-US" sz="2600" b="0" i="0" dirty="0">
                <a:solidFill>
                  <a:srgbClr val="008000"/>
                </a:solidFill>
                <a:effectLst/>
              </a:rPr>
            </a:br>
            <a:r>
              <a:rPr lang="en-US" sz="2600" b="0" i="0" dirty="0">
                <a:solidFill>
                  <a:srgbClr val="008000"/>
                </a:solidFill>
                <a:effectLst/>
              </a:rPr>
              <a:t>#written in</a:t>
            </a:r>
            <a:br>
              <a:rPr lang="en-US" sz="2600" b="0" i="0" dirty="0">
                <a:solidFill>
                  <a:srgbClr val="008000"/>
                </a:solidFill>
                <a:effectLst/>
              </a:rPr>
            </a:br>
            <a:r>
              <a:rPr lang="en-US" sz="2600" b="0" i="0" dirty="0">
                <a:solidFill>
                  <a:srgbClr val="008000"/>
                </a:solidFill>
                <a:effectLst/>
              </a:rPr>
              <a:t>#more than just one line</a:t>
            </a:r>
            <a:br>
              <a:rPr lang="en-US" sz="2600" b="0" i="0" dirty="0">
                <a:solidFill>
                  <a:srgbClr val="008000"/>
                </a:solidFill>
                <a:effectLst/>
              </a:rPr>
            </a:br>
            <a:r>
              <a:rPr lang="en-US" sz="2600" b="0" i="0" dirty="0">
                <a:solidFill>
                  <a:srgbClr val="0000CD"/>
                </a:solidFill>
                <a:effectLst/>
              </a:rPr>
              <a:t>print</a:t>
            </a:r>
            <a:r>
              <a:rPr lang="en-US" sz="2600" b="0" i="0" dirty="0">
                <a:solidFill>
                  <a:srgbClr val="000000"/>
                </a:solidFill>
                <a:effectLst/>
              </a:rPr>
              <a:t>(</a:t>
            </a:r>
            <a:r>
              <a:rPr lang="en-US" sz="2600" b="0" i="0" dirty="0">
                <a:solidFill>
                  <a:srgbClr val="A52A2A"/>
                </a:solidFill>
                <a:effectLst/>
              </a:rPr>
              <a:t>"Hello, World!"</a:t>
            </a:r>
            <a:r>
              <a:rPr lang="en-US" sz="2600" b="0" i="0" dirty="0">
                <a:solidFill>
                  <a:srgbClr val="000000"/>
                </a:solidFill>
                <a:effectLst/>
              </a:rPr>
              <a:t>)</a:t>
            </a:r>
          </a:p>
          <a:p>
            <a:endParaRPr lang="en-US" dirty="0"/>
          </a:p>
        </p:txBody>
      </p:sp>
    </p:spTree>
    <p:extLst>
      <p:ext uri="{BB962C8B-B14F-4D97-AF65-F5344CB8AC3E}">
        <p14:creationId xmlns:p14="http://schemas.microsoft.com/office/powerpoint/2010/main" val="2973934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B835D-3464-A552-6B67-B595A6D7F265}"/>
              </a:ext>
            </a:extLst>
          </p:cNvPr>
          <p:cNvSpPr>
            <a:spLocks noGrp="1"/>
          </p:cNvSpPr>
          <p:nvPr>
            <p:ph idx="1"/>
          </p:nvPr>
        </p:nvSpPr>
        <p:spPr>
          <a:xfrm>
            <a:off x="1066800" y="655320"/>
            <a:ext cx="10058400" cy="5562600"/>
          </a:xfrm>
        </p:spPr>
        <p:txBody>
          <a:bodyPr>
            <a:normAutofit fontScale="92500" lnSpcReduction="10000"/>
          </a:bodyPr>
          <a:lstStyle/>
          <a:p>
            <a:pPr algn="l"/>
            <a:r>
              <a:rPr lang="en-US" sz="2800" b="0" i="0" dirty="0">
                <a:solidFill>
                  <a:srgbClr val="000000"/>
                </a:solidFill>
                <a:effectLst/>
              </a:rPr>
              <a:t>Or, not quite as intended, you can use a multiline string.</a:t>
            </a:r>
          </a:p>
          <a:p>
            <a:pPr algn="l"/>
            <a:r>
              <a:rPr lang="en-US" sz="2800" b="0" i="0" dirty="0">
                <a:solidFill>
                  <a:srgbClr val="000000"/>
                </a:solidFill>
                <a:effectLst/>
              </a:rPr>
              <a:t>Since Python will ignore string literals that are not assigned to a variable, you can add a multiline string (triple quotes) in your code, and place your comment inside it:</a:t>
            </a:r>
          </a:p>
          <a:p>
            <a:pPr algn="l"/>
            <a:r>
              <a:rPr lang="en-US" sz="2800" b="0" i="0" dirty="0">
                <a:solidFill>
                  <a:srgbClr val="000000"/>
                </a:solidFill>
                <a:effectLst/>
              </a:rPr>
              <a:t>Example</a:t>
            </a:r>
          </a:p>
          <a:p>
            <a:pPr lvl="1"/>
            <a:r>
              <a:rPr lang="en-US" sz="2400" b="0" i="0" dirty="0">
                <a:solidFill>
                  <a:srgbClr val="A52A2A"/>
                </a:solidFill>
                <a:effectLst/>
              </a:rPr>
              <a:t>"""</a:t>
            </a:r>
            <a:br>
              <a:rPr lang="en-US" sz="2400" b="0" i="0" dirty="0">
                <a:solidFill>
                  <a:srgbClr val="A52A2A"/>
                </a:solidFill>
                <a:effectLst/>
              </a:rPr>
            </a:br>
            <a:r>
              <a:rPr lang="en-US" sz="2400" b="0" i="0" dirty="0">
                <a:solidFill>
                  <a:srgbClr val="A52A2A"/>
                </a:solidFill>
                <a:effectLst/>
              </a:rPr>
              <a:t>This is a comment</a:t>
            </a:r>
            <a:br>
              <a:rPr lang="en-US" sz="2400" b="0" i="0" dirty="0">
                <a:solidFill>
                  <a:srgbClr val="A52A2A"/>
                </a:solidFill>
                <a:effectLst/>
              </a:rPr>
            </a:br>
            <a:r>
              <a:rPr lang="en-US" sz="2400" b="0" i="0" dirty="0">
                <a:solidFill>
                  <a:srgbClr val="A52A2A"/>
                </a:solidFill>
                <a:effectLst/>
              </a:rPr>
              <a:t>written in</a:t>
            </a:r>
            <a:br>
              <a:rPr lang="en-US" sz="2400" b="0" i="0" dirty="0">
                <a:solidFill>
                  <a:srgbClr val="A52A2A"/>
                </a:solidFill>
                <a:effectLst/>
              </a:rPr>
            </a:br>
            <a:r>
              <a:rPr lang="en-US" sz="2400" b="0" i="0" dirty="0">
                <a:solidFill>
                  <a:srgbClr val="A52A2A"/>
                </a:solidFill>
                <a:effectLst/>
              </a:rPr>
              <a:t>more than just one line</a:t>
            </a:r>
            <a:br>
              <a:rPr lang="en-US" sz="2400" b="0" i="0" dirty="0">
                <a:solidFill>
                  <a:srgbClr val="A52A2A"/>
                </a:solidFill>
                <a:effectLst/>
              </a:rPr>
            </a:br>
            <a:r>
              <a:rPr lang="en-US" sz="2400" b="0" i="0" dirty="0">
                <a:solidFill>
                  <a:srgbClr val="A52A2A"/>
                </a:solidFill>
                <a:effectLst/>
              </a:rPr>
              <a:t>"""</a:t>
            </a:r>
            <a:br>
              <a:rPr lang="en-US" sz="2400" b="0" i="0" dirty="0">
                <a:solidFill>
                  <a:srgbClr val="000000"/>
                </a:solidFill>
                <a:effectLst/>
              </a:rPr>
            </a:br>
            <a:r>
              <a:rPr lang="en-US" sz="2400" b="0" i="0" dirty="0">
                <a:solidFill>
                  <a:srgbClr val="0000CD"/>
                </a:solidFill>
                <a:effectLst/>
              </a:rPr>
              <a:t>print</a:t>
            </a:r>
            <a:r>
              <a:rPr lang="en-US" sz="2400" b="0" i="0" dirty="0">
                <a:solidFill>
                  <a:srgbClr val="000000"/>
                </a:solidFill>
                <a:effectLst/>
              </a:rPr>
              <a:t>(</a:t>
            </a:r>
            <a:r>
              <a:rPr lang="en-US" sz="2400" b="0" i="0" dirty="0">
                <a:solidFill>
                  <a:srgbClr val="A52A2A"/>
                </a:solidFill>
                <a:effectLst/>
              </a:rPr>
              <a:t>"Hello, World!"</a:t>
            </a:r>
            <a:r>
              <a:rPr lang="en-US" sz="2400" b="0" i="0" dirty="0">
                <a:solidFill>
                  <a:srgbClr val="000000"/>
                </a:solidFill>
                <a:effectLst/>
              </a:rPr>
              <a:t>)</a:t>
            </a:r>
          </a:p>
          <a:p>
            <a:pPr algn="l"/>
            <a:r>
              <a:rPr lang="en-US" sz="2800" b="0" i="0" dirty="0">
                <a:solidFill>
                  <a:srgbClr val="000000"/>
                </a:solidFill>
                <a:effectLst/>
              </a:rPr>
              <a:t>As long as the string is not assigned to a variable, Python will read the code, but then ignore it, and you have made a multiline comment.</a:t>
            </a:r>
          </a:p>
          <a:p>
            <a:endParaRPr lang="en-US" dirty="0"/>
          </a:p>
        </p:txBody>
      </p:sp>
    </p:spTree>
    <p:extLst>
      <p:ext uri="{BB962C8B-B14F-4D97-AF65-F5344CB8AC3E}">
        <p14:creationId xmlns:p14="http://schemas.microsoft.com/office/powerpoint/2010/main" val="3158299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8EC73-91D8-F28E-10D6-17068C4D4663}"/>
              </a:ext>
            </a:extLst>
          </p:cNvPr>
          <p:cNvSpPr>
            <a:spLocks noGrp="1"/>
          </p:cNvSpPr>
          <p:nvPr>
            <p:ph idx="1"/>
          </p:nvPr>
        </p:nvSpPr>
        <p:spPr>
          <a:xfrm>
            <a:off x="1066800" y="746760"/>
            <a:ext cx="10058400" cy="5205984"/>
          </a:xfrm>
        </p:spPr>
        <p:txBody>
          <a:bodyPr/>
          <a:lstStyle/>
          <a:p>
            <a:pPr marL="0" indent="0">
              <a:buNone/>
            </a:pPr>
            <a:r>
              <a:rPr lang="en-US" sz="2400" dirty="0"/>
              <a:t>2. </a:t>
            </a:r>
            <a:r>
              <a:rPr lang="en-US" sz="2400" b="1" dirty="0"/>
              <a:t>Multi-Line Statements: </a:t>
            </a:r>
            <a:r>
              <a:rPr lang="en-US" sz="2400" dirty="0"/>
              <a:t>Python statement ends with the token NEWLINE character. But we can extend the statement over multiple lines using line continuation character (\). This is known as an explicit continuation.</a:t>
            </a:r>
          </a:p>
          <a:p>
            <a:r>
              <a:rPr lang="en-US" sz="2400" dirty="0"/>
              <a:t>Example</a:t>
            </a:r>
          </a:p>
          <a:p>
            <a:pPr lvl="1"/>
            <a:r>
              <a:rPr lang="en-US" sz="2400" b="0" i="0" dirty="0">
                <a:effectLst/>
                <a:latin typeface="Consolas" panose="020B0609020204030204" pitchFamily="49" charset="0"/>
              </a:rPr>
              <a:t>addition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10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20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effectLst/>
                <a:latin typeface="Consolas" panose="020B0609020204030204" pitchFamily="49" charset="0"/>
              </a:rPr>
              <a:t>\</a:t>
            </a:r>
            <a:r>
              <a:rPr lang="en-US" sz="2400" b="0" i="0" dirty="0">
                <a:solidFill>
                  <a:srgbClr val="E1E1E1"/>
                </a:solidFill>
                <a:effectLst/>
                <a:latin typeface="Consolas" panose="020B0609020204030204" pitchFamily="49" charset="0"/>
              </a:rPr>
              <a:t> </a:t>
            </a:r>
          </a:p>
          <a:p>
            <a:pPr marL="274320" lvl="1" indent="0">
              <a:buNone/>
            </a:pPr>
            <a:r>
              <a:rPr lang="en-US" sz="2400" dirty="0">
                <a:solidFill>
                  <a:srgbClr val="F08D49"/>
                </a:solidFill>
                <a:latin typeface="Consolas" panose="020B0609020204030204" pitchFamily="49" charset="0"/>
              </a:rPr>
              <a:t>            </a:t>
            </a:r>
            <a:r>
              <a:rPr lang="en-US" sz="2400" b="0" i="0" dirty="0">
                <a:solidFill>
                  <a:srgbClr val="F08D49"/>
                </a:solidFill>
                <a:effectLst/>
                <a:latin typeface="Consolas" panose="020B0609020204030204" pitchFamily="49" charset="0"/>
              </a:rPr>
              <a:t>30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40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effectLst/>
                <a:latin typeface="Consolas" panose="020B0609020204030204" pitchFamily="49" charset="0"/>
              </a:rPr>
              <a:t>\</a:t>
            </a:r>
            <a:r>
              <a:rPr lang="en-US" sz="2400" b="0" i="0" dirty="0">
                <a:solidFill>
                  <a:srgbClr val="E1E1E1"/>
                </a:solidFill>
                <a:effectLst/>
                <a:latin typeface="Consolas" panose="020B0609020204030204" pitchFamily="49" charset="0"/>
              </a:rPr>
              <a:t> </a:t>
            </a:r>
          </a:p>
          <a:p>
            <a:pPr marL="274320" lvl="1" indent="0">
              <a:buNone/>
            </a:pPr>
            <a:r>
              <a:rPr lang="en-US" sz="2400" b="0" i="0" dirty="0">
                <a:solidFill>
                  <a:srgbClr val="F08D49"/>
                </a:solidFill>
                <a:effectLst/>
                <a:latin typeface="Consolas" panose="020B0609020204030204" pitchFamily="49" charset="0"/>
              </a:rPr>
              <a:t>            50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60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70</a:t>
            </a:r>
            <a:r>
              <a:rPr lang="en-US" sz="2400" b="0" i="0" dirty="0">
                <a:solidFill>
                  <a:srgbClr val="E1E1E1"/>
                </a:solidFill>
                <a:effectLst/>
                <a:latin typeface="Consolas" panose="020B0609020204030204" pitchFamily="49" charset="0"/>
              </a:rPr>
              <a:t> </a:t>
            </a:r>
          </a:p>
          <a:p>
            <a:pPr lvl="1"/>
            <a:r>
              <a:rPr lang="en-US" sz="2400" b="1" i="0" dirty="0">
                <a:solidFill>
                  <a:srgbClr val="C678DD"/>
                </a:solidFill>
                <a:effectLst/>
                <a:latin typeface="Consolas" panose="020B0609020204030204" pitchFamily="49" charset="0"/>
              </a:rPr>
              <a:t>print</a:t>
            </a:r>
            <a:r>
              <a:rPr lang="en-US" sz="2400" b="0" i="0" dirty="0">
                <a:effectLst/>
                <a:latin typeface="Consolas" panose="020B0609020204030204" pitchFamily="49" charset="0"/>
              </a:rPr>
              <a:t>(addition) </a:t>
            </a:r>
            <a:r>
              <a:rPr lang="en-US" sz="2400" b="0" i="0" dirty="0">
                <a:solidFill>
                  <a:srgbClr val="9E9E9E"/>
                </a:solidFill>
                <a:effectLst/>
                <a:latin typeface="Consolas" panose="020B0609020204030204" pitchFamily="49" charset="0"/>
              </a:rPr>
              <a:t># Output: 280</a:t>
            </a:r>
            <a:endParaRPr lang="en-US" sz="2400" dirty="0"/>
          </a:p>
        </p:txBody>
      </p:sp>
    </p:spTree>
    <p:extLst>
      <p:ext uri="{BB962C8B-B14F-4D97-AF65-F5344CB8AC3E}">
        <p14:creationId xmlns:p14="http://schemas.microsoft.com/office/powerpoint/2010/main" val="26136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8883C-1FF8-79A2-211B-A3782C22FE39}"/>
              </a:ext>
            </a:extLst>
          </p:cNvPr>
          <p:cNvSpPr>
            <a:spLocks noGrp="1"/>
          </p:cNvSpPr>
          <p:nvPr>
            <p:ph idx="1"/>
          </p:nvPr>
        </p:nvSpPr>
        <p:spPr>
          <a:xfrm>
            <a:off x="1066800" y="609600"/>
            <a:ext cx="10058400" cy="5730240"/>
          </a:xfrm>
        </p:spPr>
        <p:txBody>
          <a:bodyPr>
            <a:normAutofit fontScale="92500" lnSpcReduction="10000"/>
          </a:bodyPr>
          <a:lstStyle/>
          <a:p>
            <a:r>
              <a:rPr lang="en-US" sz="2400" b="1" dirty="0"/>
              <a:t>Python Syntax compared to other programming languages:</a:t>
            </a:r>
          </a:p>
          <a:p>
            <a:pPr lvl="1">
              <a:buFont typeface="Wingdings" panose="05000000000000000000" pitchFamily="2" charset="2"/>
              <a:buChar char="Ø"/>
            </a:pPr>
            <a:r>
              <a:rPr lang="en-US" sz="2200" dirty="0"/>
              <a:t>Python was designed for readability, and has some similarities to the English language with influence from mathematics.</a:t>
            </a:r>
          </a:p>
          <a:p>
            <a:pPr lvl="1">
              <a:buFont typeface="Wingdings" panose="05000000000000000000" pitchFamily="2" charset="2"/>
              <a:buChar char="Ø"/>
            </a:pPr>
            <a:r>
              <a:rPr lang="en-US" sz="2200" dirty="0"/>
              <a:t>Python uses new lines to complete a command, as opposed to other programming languages which often use semicolons or parentheses.</a:t>
            </a:r>
          </a:p>
          <a:p>
            <a:pPr lvl="1">
              <a:buFont typeface="Wingdings" panose="05000000000000000000" pitchFamily="2" charset="2"/>
              <a:buChar char="Ø"/>
            </a:pPr>
            <a:r>
              <a:rPr lang="en-US" sz="2200" dirty="0"/>
              <a:t>Python relies on indentation, using whitespace, to define scope; such as the scope of loops, functions and classes. Other programming languages often use curly-brackets for this purpose.</a:t>
            </a:r>
          </a:p>
          <a:p>
            <a:pPr>
              <a:buFont typeface="Courier New" panose="02070309020205020404" pitchFamily="49" charset="0"/>
              <a:buChar char="o"/>
            </a:pPr>
            <a:r>
              <a:rPr lang="en-US" sz="2400" b="1" dirty="0"/>
              <a:t>Python Getting Started</a:t>
            </a:r>
          </a:p>
          <a:p>
            <a:pPr lvl="1">
              <a:buFont typeface="Wingdings" panose="05000000000000000000" pitchFamily="2" charset="2"/>
              <a:buChar char="Ø"/>
            </a:pPr>
            <a:r>
              <a:rPr lang="en-US" sz="2200" dirty="0"/>
              <a:t>Python Install</a:t>
            </a:r>
          </a:p>
          <a:p>
            <a:pPr lvl="1">
              <a:buFont typeface="Wingdings" panose="05000000000000000000" pitchFamily="2" charset="2"/>
              <a:buChar char="Ø"/>
            </a:pPr>
            <a:r>
              <a:rPr lang="en-US" sz="2200" dirty="0"/>
              <a:t>Many PCs and Macs will have python already installed.</a:t>
            </a:r>
          </a:p>
          <a:p>
            <a:pPr lvl="1">
              <a:buFont typeface="Wingdings" panose="05000000000000000000" pitchFamily="2" charset="2"/>
              <a:buChar char="Ø"/>
            </a:pPr>
            <a:r>
              <a:rPr lang="en-US" sz="2200" dirty="0"/>
              <a:t>To check if you have python installed on a Windows PC, search in the start bar for Python or run the following on the Command Line (cmd.exe):</a:t>
            </a:r>
          </a:p>
          <a:p>
            <a:pPr lvl="2">
              <a:buFont typeface="Wingdings" panose="05000000000000000000" pitchFamily="2" charset="2"/>
              <a:buChar char="ü"/>
            </a:pPr>
            <a:r>
              <a:rPr lang="en-US" sz="2100" dirty="0"/>
              <a:t>C:\Users\Your Name&gt;python --version</a:t>
            </a:r>
          </a:p>
          <a:p>
            <a:pPr lvl="1">
              <a:buFont typeface="Wingdings" panose="05000000000000000000" pitchFamily="2" charset="2"/>
              <a:buChar char="Ø"/>
            </a:pPr>
            <a:r>
              <a:rPr lang="en-US" sz="2200" dirty="0"/>
              <a:t>To check if you have python installed on a Linux or Mac, then on </a:t>
            </a:r>
            <a:r>
              <a:rPr lang="en-US" sz="2200" dirty="0" err="1"/>
              <a:t>linux</a:t>
            </a:r>
            <a:r>
              <a:rPr lang="en-US" sz="2200" dirty="0"/>
              <a:t> open the command line or on Mac open the Terminal and type:</a:t>
            </a:r>
          </a:p>
          <a:p>
            <a:pPr lvl="2">
              <a:buFont typeface="Wingdings" panose="05000000000000000000" pitchFamily="2" charset="2"/>
              <a:buChar char="ü"/>
            </a:pPr>
            <a:r>
              <a:rPr lang="en-US" sz="2100" dirty="0"/>
              <a:t>python --version</a:t>
            </a:r>
          </a:p>
          <a:p>
            <a:pPr>
              <a:buFont typeface="Courier New" panose="02070309020205020404" pitchFamily="49" charset="0"/>
              <a:buChar char="o"/>
            </a:pPr>
            <a:endParaRPr lang="en-US" sz="2400" dirty="0"/>
          </a:p>
        </p:txBody>
      </p:sp>
    </p:spTree>
    <p:extLst>
      <p:ext uri="{BB962C8B-B14F-4D97-AF65-F5344CB8AC3E}">
        <p14:creationId xmlns:p14="http://schemas.microsoft.com/office/powerpoint/2010/main" val="1439562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9214B6-3A4E-40E7-3068-6C54A7DA7BD4}"/>
              </a:ext>
            </a:extLst>
          </p:cNvPr>
          <p:cNvSpPr>
            <a:spLocks noGrp="1"/>
          </p:cNvSpPr>
          <p:nvPr>
            <p:ph idx="1"/>
          </p:nvPr>
        </p:nvSpPr>
        <p:spPr>
          <a:xfrm>
            <a:off x="1066800" y="792480"/>
            <a:ext cx="10058400" cy="5160264"/>
          </a:xfrm>
        </p:spPr>
        <p:txBody>
          <a:bodyPr>
            <a:normAutofit/>
          </a:bodyPr>
          <a:lstStyle/>
          <a:p>
            <a:r>
              <a:rPr lang="en-US" sz="2400" dirty="0"/>
              <a:t>Alternatively, we can use parentheses () to write a multi-line statement. We can add a line continuation statement inside it. Whatever we add inside a parentheses () will treat as a single statement even it is placed on multiple lines.</a:t>
            </a:r>
          </a:p>
          <a:p>
            <a:r>
              <a:rPr lang="en-US" sz="2400" dirty="0"/>
              <a:t>Example:</a:t>
            </a:r>
          </a:p>
          <a:p>
            <a:pPr lvl="1"/>
            <a:r>
              <a:rPr lang="en-US" sz="2400" b="0" i="0" dirty="0">
                <a:effectLst/>
                <a:latin typeface="Consolas" panose="020B0609020204030204" pitchFamily="49" charset="0"/>
              </a:rPr>
              <a:t>addition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effectLst/>
                <a:latin typeface="Consolas" panose="020B0609020204030204" pitchFamily="49" charset="0"/>
              </a:rPr>
              <a:t>(</a:t>
            </a:r>
            <a:r>
              <a:rPr lang="en-US" sz="2400" b="0" i="0" dirty="0">
                <a:solidFill>
                  <a:srgbClr val="F08D49"/>
                </a:solidFill>
                <a:effectLst/>
                <a:latin typeface="Consolas" panose="020B0609020204030204" pitchFamily="49" charset="0"/>
              </a:rPr>
              <a:t>10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20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30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40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50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60</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70</a:t>
            </a:r>
            <a:r>
              <a:rPr lang="en-US" sz="2400" b="0" i="0" dirty="0">
                <a:effectLst/>
                <a:latin typeface="Consolas" panose="020B0609020204030204" pitchFamily="49" charset="0"/>
              </a:rPr>
              <a:t>)</a:t>
            </a:r>
            <a:r>
              <a:rPr lang="en-US" sz="2400" b="0" i="0" dirty="0">
                <a:solidFill>
                  <a:srgbClr val="E1E1E1"/>
                </a:solidFill>
                <a:effectLst/>
                <a:latin typeface="Consolas" panose="020B0609020204030204" pitchFamily="49" charset="0"/>
              </a:rPr>
              <a:t> </a:t>
            </a:r>
          </a:p>
          <a:p>
            <a:pPr lvl="1"/>
            <a:r>
              <a:rPr lang="en-US" sz="2400" b="1" i="0" dirty="0">
                <a:solidFill>
                  <a:srgbClr val="C678DD"/>
                </a:solidFill>
                <a:effectLst/>
                <a:latin typeface="Consolas" panose="020B0609020204030204" pitchFamily="49" charset="0"/>
              </a:rPr>
              <a:t>print</a:t>
            </a:r>
            <a:r>
              <a:rPr lang="en-US" sz="2400" b="0" i="0" dirty="0">
                <a:effectLst/>
                <a:latin typeface="Consolas" panose="020B0609020204030204" pitchFamily="49" charset="0"/>
              </a:rPr>
              <a:t>(addition) </a:t>
            </a:r>
          </a:p>
          <a:p>
            <a:pPr lvl="1"/>
            <a:r>
              <a:rPr lang="en-US" sz="2400" b="0" i="0" dirty="0">
                <a:effectLst/>
                <a:latin typeface="Consolas" panose="020B0609020204030204" pitchFamily="49" charset="0"/>
              </a:rPr>
              <a:t># Output: 280</a:t>
            </a:r>
          </a:p>
          <a:p>
            <a:r>
              <a:rPr lang="en-US" sz="2400" dirty="0"/>
              <a:t>As you see, we have removed the line continuation character (\) if we are using the parentheses ().</a:t>
            </a:r>
          </a:p>
        </p:txBody>
      </p:sp>
    </p:spTree>
    <p:extLst>
      <p:ext uri="{BB962C8B-B14F-4D97-AF65-F5344CB8AC3E}">
        <p14:creationId xmlns:p14="http://schemas.microsoft.com/office/powerpoint/2010/main" val="1465034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A752B-5220-AFE3-B219-A3A1D9424B49}"/>
              </a:ext>
            </a:extLst>
          </p:cNvPr>
          <p:cNvSpPr>
            <a:spLocks noGrp="1"/>
          </p:cNvSpPr>
          <p:nvPr>
            <p:ph idx="1"/>
          </p:nvPr>
        </p:nvSpPr>
        <p:spPr>
          <a:xfrm>
            <a:off x="548640" y="396240"/>
            <a:ext cx="11125200" cy="6065520"/>
          </a:xfrm>
        </p:spPr>
        <p:txBody>
          <a:bodyPr>
            <a:noAutofit/>
          </a:bodyPr>
          <a:lstStyle/>
          <a:p>
            <a:r>
              <a:rPr lang="en-US" sz="2000" dirty="0"/>
              <a:t>We can use square brackets [] to create a list. Then, if required, we can place each list item on a single line for better readability.</a:t>
            </a:r>
          </a:p>
          <a:p>
            <a:r>
              <a:rPr lang="en-US" sz="2000" dirty="0"/>
              <a:t>Same as square brackets, we can use the curly { } to create a dictionary with every key-value pair on a new line for better readability.</a:t>
            </a:r>
          </a:p>
          <a:p>
            <a:r>
              <a:rPr lang="en-US" sz="2000" dirty="0"/>
              <a:t>Example: </a:t>
            </a:r>
          </a:p>
          <a:p>
            <a:pPr lvl="1"/>
            <a:r>
              <a:rPr lang="en-US" sz="1800" b="0" i="0" dirty="0">
                <a:solidFill>
                  <a:srgbClr val="9E9E9E"/>
                </a:solidFill>
                <a:effectLst/>
                <a:latin typeface="Consolas" panose="020B0609020204030204" pitchFamily="49" charset="0"/>
              </a:rPr>
              <a:t># list of strings</a:t>
            </a:r>
            <a:r>
              <a:rPr lang="en-US" sz="1800" b="0" i="0" dirty="0">
                <a:effectLst/>
                <a:latin typeface="Consolas" panose="020B0609020204030204" pitchFamily="49" charset="0"/>
              </a:rPr>
              <a:t> </a:t>
            </a:r>
          </a:p>
          <a:p>
            <a:pPr lvl="1"/>
            <a:r>
              <a:rPr lang="en-US" sz="1800" b="0" i="0" dirty="0">
                <a:effectLst/>
                <a:latin typeface="Consolas" panose="020B0609020204030204" pitchFamily="49" charset="0"/>
              </a:rPr>
              <a:t>names </a:t>
            </a:r>
            <a:r>
              <a:rPr lang="en-US" sz="1800" b="0" i="0" dirty="0">
                <a:solidFill>
                  <a:srgbClr val="67CD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r>
              <a:rPr lang="en-US" sz="1800" b="0" i="0" dirty="0">
                <a:effectLst/>
                <a:latin typeface="Consolas" panose="020B0609020204030204" pitchFamily="49" charset="0"/>
              </a:rPr>
              <a:t>[</a:t>
            </a:r>
            <a:r>
              <a:rPr lang="en-US" sz="1800" b="0" i="0" dirty="0">
                <a:solidFill>
                  <a:srgbClr val="7EC699"/>
                </a:solidFill>
                <a:effectLst/>
                <a:latin typeface="Consolas" panose="020B0609020204030204" pitchFamily="49" charset="0"/>
              </a:rPr>
              <a:t>'Emma'</a:t>
            </a:r>
            <a:r>
              <a:rPr lang="en-US" sz="1800" b="0" i="0" dirty="0">
                <a:solidFill>
                  <a:srgbClr val="CCCC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r>
              <a:rPr lang="en-US" sz="1800" b="0" i="0" dirty="0">
                <a:solidFill>
                  <a:srgbClr val="7EC699"/>
                </a:solidFill>
                <a:effectLst/>
                <a:latin typeface="Consolas" panose="020B0609020204030204" pitchFamily="49" charset="0"/>
              </a:rPr>
              <a:t>'Kelly'</a:t>
            </a:r>
            <a:r>
              <a:rPr lang="en-US" sz="1800" b="0" i="0" dirty="0">
                <a:solidFill>
                  <a:srgbClr val="CCCC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r>
              <a:rPr lang="en-US" sz="1800" b="0" i="0" dirty="0">
                <a:solidFill>
                  <a:srgbClr val="7EC699"/>
                </a:solidFill>
                <a:effectLst/>
                <a:latin typeface="Consolas" panose="020B0609020204030204" pitchFamily="49" charset="0"/>
              </a:rPr>
              <a:t>'Jessa’</a:t>
            </a:r>
            <a:r>
              <a:rPr lang="en-US" sz="1800" b="0" i="0" dirty="0">
                <a:effectLst/>
                <a:latin typeface="Consolas" panose="020B0609020204030204" pitchFamily="49" charset="0"/>
              </a:rPr>
              <a:t>]</a:t>
            </a:r>
            <a:r>
              <a:rPr lang="en-US" sz="1800" b="0" i="0" dirty="0">
                <a:solidFill>
                  <a:srgbClr val="E1E1E1"/>
                </a:solidFill>
                <a:effectLst/>
                <a:latin typeface="Consolas" panose="020B0609020204030204" pitchFamily="49" charset="0"/>
              </a:rPr>
              <a:t> </a:t>
            </a:r>
          </a:p>
          <a:p>
            <a:pPr lvl="1"/>
            <a:r>
              <a:rPr lang="en-US" sz="1800" b="1" i="0" dirty="0">
                <a:solidFill>
                  <a:srgbClr val="C678DD"/>
                </a:solidFill>
                <a:effectLst/>
                <a:latin typeface="Consolas" panose="020B0609020204030204" pitchFamily="49" charset="0"/>
              </a:rPr>
              <a:t>print</a:t>
            </a:r>
            <a:r>
              <a:rPr lang="en-US" sz="1800" b="0" i="0" dirty="0">
                <a:effectLst/>
                <a:latin typeface="Consolas" panose="020B0609020204030204" pitchFamily="49" charset="0"/>
              </a:rPr>
              <a:t>(names) </a:t>
            </a:r>
          </a:p>
          <a:p>
            <a:pPr lvl="1"/>
            <a:r>
              <a:rPr lang="en-US" sz="1800" b="0" i="0" dirty="0">
                <a:solidFill>
                  <a:srgbClr val="9E9E9E"/>
                </a:solidFill>
                <a:effectLst/>
                <a:latin typeface="Consolas" panose="020B0609020204030204" pitchFamily="49" charset="0"/>
              </a:rPr>
              <a:t># dictionary name as a key and mark as a value</a:t>
            </a:r>
            <a:r>
              <a:rPr lang="en-US" sz="1800" b="0" i="0" dirty="0">
                <a:solidFill>
                  <a:srgbClr val="E1E1E1"/>
                </a:solidFill>
                <a:effectLst/>
                <a:latin typeface="Consolas" panose="020B0609020204030204" pitchFamily="49" charset="0"/>
              </a:rPr>
              <a:t> </a:t>
            </a:r>
          </a:p>
          <a:p>
            <a:pPr lvl="1"/>
            <a:r>
              <a:rPr lang="en-US" sz="1800" b="0" i="0" dirty="0">
                <a:solidFill>
                  <a:srgbClr val="9E9E9E"/>
                </a:solidFill>
                <a:effectLst/>
                <a:latin typeface="Consolas" panose="020B0609020204030204" pitchFamily="49" charset="0"/>
              </a:rPr>
              <a:t># </a:t>
            </a:r>
            <a:r>
              <a:rPr lang="en-US" sz="1800" b="0" i="0" dirty="0" err="1">
                <a:solidFill>
                  <a:srgbClr val="9E9E9E"/>
                </a:solidFill>
                <a:effectLst/>
                <a:latin typeface="Consolas" panose="020B0609020204030204" pitchFamily="49" charset="0"/>
              </a:rPr>
              <a:t>string:int</a:t>
            </a:r>
            <a:r>
              <a:rPr lang="en-US" sz="1800" b="0" i="0" dirty="0">
                <a:solidFill>
                  <a:srgbClr val="E1E1E1"/>
                </a:solidFill>
                <a:effectLst/>
                <a:latin typeface="Consolas" panose="020B0609020204030204" pitchFamily="49" charset="0"/>
              </a:rPr>
              <a:t> </a:t>
            </a:r>
          </a:p>
          <a:p>
            <a:pPr lvl="1"/>
            <a:r>
              <a:rPr lang="en-US" sz="1800" b="0" i="0" dirty="0">
                <a:effectLst/>
                <a:latin typeface="Consolas" panose="020B0609020204030204" pitchFamily="49" charset="0"/>
              </a:rPr>
              <a:t>students</a:t>
            </a:r>
            <a:r>
              <a:rPr lang="en-US" sz="1800" b="0" i="0" dirty="0">
                <a:solidFill>
                  <a:srgbClr val="E1E1E1"/>
                </a:solidFill>
                <a:effectLst/>
                <a:latin typeface="Consolas" panose="020B0609020204030204" pitchFamily="49" charset="0"/>
              </a:rPr>
              <a:t> </a:t>
            </a:r>
            <a:r>
              <a:rPr lang="en-US" sz="1800" b="0" i="0" dirty="0">
                <a:solidFill>
                  <a:srgbClr val="67CD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r>
              <a:rPr lang="en-US" sz="1800" b="0" i="0" dirty="0">
                <a:effectLst/>
                <a:latin typeface="Consolas" panose="020B0609020204030204" pitchFamily="49" charset="0"/>
              </a:rPr>
              <a:t>{</a:t>
            </a:r>
            <a:r>
              <a:rPr lang="en-US" sz="1800" b="0" i="0" dirty="0">
                <a:solidFill>
                  <a:srgbClr val="7EC699"/>
                </a:solidFill>
                <a:effectLst/>
                <a:latin typeface="Consolas" panose="020B0609020204030204" pitchFamily="49" charset="0"/>
              </a:rPr>
              <a:t>'Emma'</a:t>
            </a:r>
            <a:r>
              <a:rPr lang="en-US" sz="1800" b="0" i="0" dirty="0">
                <a:effectLst/>
                <a:latin typeface="Consolas" panose="020B0609020204030204" pitchFamily="49" charset="0"/>
              </a:rPr>
              <a:t>: </a:t>
            </a:r>
            <a:r>
              <a:rPr lang="en-US" sz="1800" b="0" i="0" dirty="0">
                <a:solidFill>
                  <a:srgbClr val="F08D49"/>
                </a:solidFill>
                <a:effectLst/>
                <a:latin typeface="Consolas" panose="020B0609020204030204" pitchFamily="49" charset="0"/>
              </a:rPr>
              <a:t>70</a:t>
            </a:r>
            <a:r>
              <a:rPr lang="en-US" sz="1800" b="0" i="0" dirty="0">
                <a:solidFill>
                  <a:srgbClr val="CCCC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p>
          <a:p>
            <a:pPr marL="274320" lvl="1" indent="0">
              <a:buNone/>
            </a:pPr>
            <a:r>
              <a:rPr lang="en-US" sz="1800" b="0" i="0" dirty="0">
                <a:solidFill>
                  <a:srgbClr val="7EC699"/>
                </a:solidFill>
                <a:effectLst/>
                <a:latin typeface="Consolas" panose="020B0609020204030204" pitchFamily="49" charset="0"/>
              </a:rPr>
              <a:t>              'Kelly'</a:t>
            </a:r>
            <a:r>
              <a:rPr lang="en-US" sz="1800" b="0" i="0" dirty="0">
                <a:effectLst/>
                <a:latin typeface="Consolas" panose="020B0609020204030204" pitchFamily="49" charset="0"/>
              </a:rPr>
              <a:t>:</a:t>
            </a:r>
            <a:r>
              <a:rPr lang="en-US" sz="1800" b="0" i="0" dirty="0">
                <a:solidFill>
                  <a:srgbClr val="E1E1E1"/>
                </a:solidFill>
                <a:effectLst/>
                <a:latin typeface="Consolas" panose="020B0609020204030204" pitchFamily="49" charset="0"/>
              </a:rPr>
              <a:t> </a:t>
            </a:r>
            <a:r>
              <a:rPr lang="en-US" sz="1800" b="0" i="0" dirty="0">
                <a:solidFill>
                  <a:srgbClr val="F08D49"/>
                </a:solidFill>
                <a:effectLst/>
                <a:latin typeface="Consolas" panose="020B0609020204030204" pitchFamily="49" charset="0"/>
              </a:rPr>
              <a:t>65</a:t>
            </a:r>
            <a:r>
              <a:rPr lang="en-US" sz="1800" b="0" i="0" dirty="0">
                <a:solidFill>
                  <a:srgbClr val="CCCCCC"/>
                </a:solidFill>
                <a:effectLst/>
                <a:latin typeface="Consolas" panose="020B0609020204030204" pitchFamily="49" charset="0"/>
              </a:rPr>
              <a:t>,</a:t>
            </a:r>
            <a:r>
              <a:rPr lang="en-US" sz="1800" b="0" i="0" dirty="0">
                <a:solidFill>
                  <a:srgbClr val="E1E1E1"/>
                </a:solidFill>
                <a:effectLst/>
                <a:latin typeface="Consolas" panose="020B0609020204030204" pitchFamily="49" charset="0"/>
              </a:rPr>
              <a:t> </a:t>
            </a:r>
          </a:p>
          <a:p>
            <a:pPr marL="274320" lvl="1" indent="0">
              <a:buNone/>
            </a:pPr>
            <a:r>
              <a:rPr lang="en-US" sz="1800" b="0" i="0" dirty="0">
                <a:solidFill>
                  <a:srgbClr val="7EC699"/>
                </a:solidFill>
                <a:effectLst/>
                <a:latin typeface="Consolas" panose="020B0609020204030204" pitchFamily="49" charset="0"/>
              </a:rPr>
              <a:t>              'Jessa'</a:t>
            </a:r>
            <a:r>
              <a:rPr lang="en-US" sz="1800" b="0" i="0" dirty="0">
                <a:effectLst/>
                <a:latin typeface="Consolas" panose="020B0609020204030204" pitchFamily="49" charset="0"/>
              </a:rPr>
              <a:t>: </a:t>
            </a:r>
            <a:r>
              <a:rPr lang="en-US" sz="1800" b="0" i="0" dirty="0">
                <a:solidFill>
                  <a:srgbClr val="F08D49"/>
                </a:solidFill>
                <a:effectLst/>
                <a:latin typeface="Consolas" panose="020B0609020204030204" pitchFamily="49" charset="0"/>
              </a:rPr>
              <a:t>75</a:t>
            </a:r>
            <a:r>
              <a:rPr lang="en-US" sz="1800" b="0" i="0" dirty="0">
                <a:effectLst/>
                <a:latin typeface="Consolas" panose="020B0609020204030204" pitchFamily="49" charset="0"/>
              </a:rPr>
              <a:t>}</a:t>
            </a:r>
            <a:r>
              <a:rPr lang="en-US" sz="1800" b="0" i="0" dirty="0">
                <a:solidFill>
                  <a:srgbClr val="E1E1E1"/>
                </a:solidFill>
                <a:effectLst/>
                <a:latin typeface="Consolas" panose="020B0609020204030204" pitchFamily="49" charset="0"/>
              </a:rPr>
              <a:t> </a:t>
            </a:r>
          </a:p>
          <a:p>
            <a:pPr lvl="1"/>
            <a:r>
              <a:rPr lang="en-US" sz="1800" b="1" i="0" dirty="0">
                <a:solidFill>
                  <a:srgbClr val="C678DD"/>
                </a:solidFill>
                <a:effectLst/>
                <a:latin typeface="Consolas" panose="020B0609020204030204" pitchFamily="49" charset="0"/>
              </a:rPr>
              <a:t>print</a:t>
            </a:r>
            <a:r>
              <a:rPr lang="en-US" sz="1800" b="0" i="0" dirty="0">
                <a:effectLst/>
                <a:latin typeface="Consolas" panose="020B0609020204030204" pitchFamily="49" charset="0"/>
              </a:rPr>
              <a:t>(students)</a:t>
            </a:r>
          </a:p>
          <a:p>
            <a:r>
              <a:rPr lang="en-US" sz="2000" b="1" dirty="0"/>
              <a:t>Output:</a:t>
            </a:r>
          </a:p>
          <a:p>
            <a:pPr lvl="1"/>
            <a:r>
              <a:rPr lang="en-US" sz="1800" dirty="0"/>
              <a:t>['Emma', 'Kelly', 'Jessa']</a:t>
            </a:r>
          </a:p>
          <a:p>
            <a:pPr lvl="1"/>
            <a:r>
              <a:rPr lang="en-US" sz="1800" dirty="0"/>
              <a:t>{'Emma': 70, 'Kelly': 65, 'Jessa': 75}</a:t>
            </a:r>
          </a:p>
        </p:txBody>
      </p:sp>
    </p:spTree>
    <p:extLst>
      <p:ext uri="{BB962C8B-B14F-4D97-AF65-F5344CB8AC3E}">
        <p14:creationId xmlns:p14="http://schemas.microsoft.com/office/powerpoint/2010/main" val="719324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3258-2D55-0888-1F3C-2A040A8E656A}"/>
              </a:ext>
            </a:extLst>
          </p:cNvPr>
          <p:cNvSpPr>
            <a:spLocks noGrp="1"/>
          </p:cNvSpPr>
          <p:nvPr>
            <p:ph idx="1"/>
          </p:nvPr>
        </p:nvSpPr>
        <p:spPr>
          <a:xfrm>
            <a:off x="1066800" y="795528"/>
            <a:ext cx="10058400" cy="5266944"/>
          </a:xfrm>
        </p:spPr>
        <p:txBody>
          <a:bodyPr>
            <a:noAutofit/>
          </a:bodyPr>
          <a:lstStyle/>
          <a:p>
            <a:pPr marL="0" indent="0">
              <a:buNone/>
            </a:pPr>
            <a:r>
              <a:rPr lang="en-US" sz="2000" dirty="0"/>
              <a:t>3. </a:t>
            </a:r>
            <a:r>
              <a:rPr lang="en-US" sz="2000" b="1" dirty="0"/>
              <a:t>Python Compound Statements: </a:t>
            </a:r>
            <a:r>
              <a:rPr lang="en-US" sz="2000" dirty="0"/>
              <a:t>Compound statements contain (groups of) other statements; they affect or control the execution of those other statements in some way.</a:t>
            </a:r>
          </a:p>
          <a:p>
            <a:r>
              <a:rPr lang="en-US" sz="2000" dirty="0"/>
              <a:t>The compound statement includes the conditional and loop statement.</a:t>
            </a:r>
          </a:p>
          <a:p>
            <a:pPr lvl="1"/>
            <a:r>
              <a:rPr lang="en-US" sz="2000" b="1" dirty="0"/>
              <a:t>if statement: </a:t>
            </a:r>
            <a:r>
              <a:rPr lang="en-US" sz="2000" dirty="0"/>
              <a:t>It is a control flow statement that will execute statements under it if the condition is true. Also known as a conditional statement.</a:t>
            </a:r>
          </a:p>
          <a:p>
            <a:pPr lvl="1"/>
            <a:r>
              <a:rPr lang="en-US" sz="2000" b="1" dirty="0"/>
              <a:t>while statements</a:t>
            </a:r>
            <a:r>
              <a:rPr lang="en-US" sz="2000" dirty="0"/>
              <a:t>: The while loop statement repeatedly executes a code block while a particular condition is true. Also known as a looping statement.</a:t>
            </a:r>
          </a:p>
          <a:p>
            <a:pPr lvl="1"/>
            <a:r>
              <a:rPr lang="en-US" sz="2000" b="1" dirty="0"/>
              <a:t>for statement: </a:t>
            </a:r>
            <a:r>
              <a:rPr lang="en-US" sz="2000" dirty="0"/>
              <a:t>Using for loop statement, we can iterate any sequence or iterable variable. The sequence can be string, list, dictionary, set, or tuple. Also known as a looping statement.</a:t>
            </a:r>
          </a:p>
          <a:p>
            <a:pPr lvl="1"/>
            <a:r>
              <a:rPr lang="en-US" sz="2000" b="1" dirty="0"/>
              <a:t>try statement: </a:t>
            </a:r>
            <a:r>
              <a:rPr lang="en-US" sz="2000" dirty="0"/>
              <a:t>specifies exception handlers.</a:t>
            </a:r>
          </a:p>
          <a:p>
            <a:pPr lvl="1"/>
            <a:r>
              <a:rPr lang="en-US" sz="2000" b="1" dirty="0"/>
              <a:t>with statement: </a:t>
            </a:r>
            <a:r>
              <a:rPr lang="en-US" sz="2000" dirty="0"/>
              <a:t>Used to cleanup code for a group of statements, while the with statement allows the execution of initialization and finalization code around a block of code.</a:t>
            </a:r>
          </a:p>
        </p:txBody>
      </p:sp>
    </p:spTree>
    <p:extLst>
      <p:ext uri="{BB962C8B-B14F-4D97-AF65-F5344CB8AC3E}">
        <p14:creationId xmlns:p14="http://schemas.microsoft.com/office/powerpoint/2010/main" val="1372093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F5CA7-AEA8-4CF8-0D9E-AF7E18FEC266}"/>
              </a:ext>
            </a:extLst>
          </p:cNvPr>
          <p:cNvSpPr>
            <a:spLocks noGrp="1"/>
          </p:cNvSpPr>
          <p:nvPr>
            <p:ph idx="1"/>
          </p:nvPr>
        </p:nvSpPr>
        <p:spPr>
          <a:xfrm>
            <a:off x="1066800" y="670560"/>
            <a:ext cx="10058400" cy="5282184"/>
          </a:xfrm>
        </p:spPr>
        <p:txBody>
          <a:bodyPr>
            <a:normAutofit lnSpcReduction="10000"/>
          </a:bodyPr>
          <a:lstStyle/>
          <a:p>
            <a:pPr marL="0" indent="0" algn="l">
              <a:buNone/>
            </a:pPr>
            <a:r>
              <a:rPr lang="en-US" sz="2400" b="1" i="0" dirty="0">
                <a:solidFill>
                  <a:srgbClr val="1C2B41"/>
                </a:solidFill>
                <a:effectLst/>
                <a:latin typeface="Inter-Bold"/>
              </a:rPr>
              <a:t>4. Simple Statements: </a:t>
            </a:r>
            <a:r>
              <a:rPr lang="en-US" sz="2400" b="0" i="0" dirty="0">
                <a:solidFill>
                  <a:srgbClr val="222222"/>
                </a:solidFill>
                <a:effectLst/>
                <a:latin typeface="Inter-Regular"/>
              </a:rPr>
              <a:t>Apart from the declaration and calculation statements, Python has various </a:t>
            </a:r>
            <a:r>
              <a:rPr lang="en-US" sz="2400" b="0" i="0" u="sng" dirty="0">
                <a:solidFill>
                  <a:srgbClr val="1E69DE"/>
                </a:solidFill>
                <a:effectLst/>
                <a:latin typeface="Inter-Regular"/>
                <a:hlinkClick r:id="rId2"/>
              </a:rPr>
              <a:t>simple statements</a:t>
            </a:r>
            <a:r>
              <a:rPr lang="en-US" sz="2400" b="0" i="0" dirty="0">
                <a:solidFill>
                  <a:srgbClr val="222222"/>
                </a:solidFill>
                <a:effectLst/>
                <a:latin typeface="Inter-Regular"/>
              </a:rPr>
              <a:t> for a specific purpose. Let’s see them one by one.</a:t>
            </a:r>
          </a:p>
          <a:p>
            <a:pPr marL="0" indent="0">
              <a:buNone/>
            </a:pPr>
            <a:r>
              <a:rPr lang="en-US" sz="2400" b="0" i="0" dirty="0">
                <a:solidFill>
                  <a:srgbClr val="222222"/>
                </a:solidFill>
                <a:effectLst/>
                <a:latin typeface="Inter-Regular"/>
              </a:rPr>
              <a:t>(a) </a:t>
            </a:r>
            <a:r>
              <a:rPr lang="en-US" sz="2400" b="1" i="0" dirty="0">
                <a:solidFill>
                  <a:srgbClr val="222222"/>
                </a:solidFill>
                <a:effectLst/>
                <a:latin typeface="Inter-Regular"/>
              </a:rPr>
              <a:t>Expression statements</a:t>
            </a:r>
          </a:p>
          <a:p>
            <a:r>
              <a:rPr lang="en-US" sz="2400" b="0" i="0" dirty="0">
                <a:solidFill>
                  <a:srgbClr val="222222"/>
                </a:solidFill>
                <a:effectLst/>
                <a:latin typeface="Inter-Regular"/>
              </a:rPr>
              <a:t>Expression statements are used to compute and write a value. An expression statement evaluates the expression list and calculates the value.</a:t>
            </a:r>
          </a:p>
          <a:p>
            <a:r>
              <a:rPr lang="en-US" sz="2400" b="0" i="0" dirty="0">
                <a:solidFill>
                  <a:srgbClr val="222222"/>
                </a:solidFill>
                <a:effectLst/>
                <a:latin typeface="Inter-Regular"/>
              </a:rPr>
              <a:t>To understand this, you need to understand an expression is in Python.</a:t>
            </a:r>
          </a:p>
          <a:p>
            <a:pPr lvl="1"/>
            <a:r>
              <a:rPr lang="en-US" sz="2400" b="0" i="0" dirty="0">
                <a:solidFill>
                  <a:srgbClr val="222222"/>
                </a:solidFill>
                <a:effectLst/>
                <a:latin typeface="Inter-Regular"/>
              </a:rPr>
              <a:t>An expression is a combination of values, variables, and operators. A single value all by itself is considered an expression. Following are all legal expressions (assuming that the variable x has been assigned a value):</a:t>
            </a:r>
            <a:br>
              <a:rPr lang="en-US" sz="2400" b="0" i="0" dirty="0">
                <a:solidFill>
                  <a:srgbClr val="222222"/>
                </a:solidFill>
                <a:effectLst/>
                <a:latin typeface="Inter-Regular"/>
              </a:rPr>
            </a:br>
            <a:r>
              <a:rPr lang="en-US" sz="2400" b="0" i="0" dirty="0">
                <a:solidFill>
                  <a:srgbClr val="222222"/>
                </a:solidFill>
                <a:effectLst/>
                <a:latin typeface="Inter-Regular"/>
              </a:rPr>
              <a:t>5</a:t>
            </a:r>
          </a:p>
          <a:p>
            <a:pPr lvl="1"/>
            <a:r>
              <a:rPr lang="en-US" sz="2400" b="0" i="0" dirty="0">
                <a:solidFill>
                  <a:srgbClr val="222222"/>
                </a:solidFill>
                <a:effectLst/>
                <a:latin typeface="Inter-Regular"/>
              </a:rPr>
              <a:t>x</a:t>
            </a:r>
          </a:p>
          <a:p>
            <a:pPr lvl="1"/>
            <a:r>
              <a:rPr lang="en-US" sz="2400" b="0" i="0" dirty="0">
                <a:solidFill>
                  <a:srgbClr val="222222"/>
                </a:solidFill>
                <a:effectLst/>
                <a:latin typeface="Inter-Regular"/>
              </a:rPr>
              <a:t>x + 20</a:t>
            </a:r>
          </a:p>
          <a:p>
            <a:endParaRPr lang="en-US" dirty="0"/>
          </a:p>
        </p:txBody>
      </p:sp>
    </p:spTree>
    <p:extLst>
      <p:ext uri="{BB962C8B-B14F-4D97-AF65-F5344CB8AC3E}">
        <p14:creationId xmlns:p14="http://schemas.microsoft.com/office/powerpoint/2010/main" val="1886369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59663-BADE-4E86-D40F-722001DB19A6}"/>
              </a:ext>
            </a:extLst>
          </p:cNvPr>
          <p:cNvSpPr>
            <a:spLocks noGrp="1"/>
          </p:cNvSpPr>
          <p:nvPr>
            <p:ph idx="1"/>
          </p:nvPr>
        </p:nvSpPr>
        <p:spPr>
          <a:xfrm>
            <a:off x="1066800" y="502920"/>
            <a:ext cx="10058400" cy="5449824"/>
          </a:xfrm>
        </p:spPr>
        <p:txBody>
          <a:bodyPr>
            <a:normAutofit/>
          </a:bodyPr>
          <a:lstStyle/>
          <a:p>
            <a:r>
              <a:rPr lang="en-US" sz="2400" dirty="0"/>
              <a:t>So here  x + 20 is the expression statement which computes the final value if we assume variable x has been assigned a value (10). So final value of the expression will become 30.</a:t>
            </a:r>
          </a:p>
          <a:p>
            <a:r>
              <a:rPr lang="en-US" sz="2400" dirty="0"/>
              <a:t>But in a script, an expression all by itself doesn’t do anything! So we mostly assign an expression to a variable, which becomes a statement for an interpreter to execute.</a:t>
            </a:r>
          </a:p>
          <a:p>
            <a:r>
              <a:rPr lang="en-US" sz="2400" dirty="0"/>
              <a:t>Example:</a:t>
            </a:r>
          </a:p>
          <a:p>
            <a:pPr lvl="1"/>
            <a:r>
              <a:rPr lang="en-US" sz="2400" b="0" i="0" dirty="0">
                <a:effectLst/>
                <a:latin typeface="Consolas" panose="020B0609020204030204" pitchFamily="49" charset="0"/>
              </a:rPr>
              <a:t>x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5</a:t>
            </a:r>
            <a:r>
              <a:rPr lang="en-US" sz="2400" b="0" i="0" dirty="0">
                <a:solidFill>
                  <a:srgbClr val="E1E1E1"/>
                </a:solidFill>
                <a:effectLst/>
                <a:latin typeface="Consolas" panose="020B0609020204030204" pitchFamily="49" charset="0"/>
              </a:rPr>
              <a:t> </a:t>
            </a:r>
          </a:p>
          <a:p>
            <a:pPr lvl="1"/>
            <a:r>
              <a:rPr lang="en-US" sz="2400" b="0" i="0" dirty="0">
                <a:solidFill>
                  <a:srgbClr val="9E9E9E"/>
                </a:solidFill>
                <a:effectLst/>
                <a:latin typeface="Consolas" panose="020B0609020204030204" pitchFamily="49" charset="0"/>
              </a:rPr>
              <a:t># right hand side of = is a expression statement</a:t>
            </a:r>
            <a:r>
              <a:rPr lang="en-US" sz="2400" b="0" i="0" dirty="0">
                <a:solidFill>
                  <a:srgbClr val="E1E1E1"/>
                </a:solidFill>
                <a:effectLst/>
                <a:latin typeface="Consolas" panose="020B0609020204030204" pitchFamily="49" charset="0"/>
              </a:rPr>
              <a:t> </a:t>
            </a:r>
          </a:p>
          <a:p>
            <a:pPr lvl="1"/>
            <a:r>
              <a:rPr lang="en-US" sz="2400" b="0" i="0" dirty="0">
                <a:solidFill>
                  <a:srgbClr val="9E9E9E"/>
                </a:solidFill>
                <a:effectLst/>
                <a:latin typeface="Consolas" panose="020B0609020204030204" pitchFamily="49" charset="0"/>
              </a:rPr>
              <a:t># x = x + 10 is a complete statement</a:t>
            </a:r>
            <a:r>
              <a:rPr lang="en-US" sz="2400" b="0" i="0" dirty="0">
                <a:solidFill>
                  <a:srgbClr val="E1E1E1"/>
                </a:solidFill>
                <a:effectLst/>
                <a:latin typeface="Consolas" panose="020B0609020204030204" pitchFamily="49" charset="0"/>
              </a:rPr>
              <a:t> </a:t>
            </a:r>
          </a:p>
          <a:p>
            <a:pPr lvl="1"/>
            <a:r>
              <a:rPr lang="en-US" sz="2400" b="0" i="0" dirty="0">
                <a:effectLst/>
                <a:latin typeface="Consolas" panose="020B0609020204030204" pitchFamily="49" charset="0"/>
              </a:rPr>
              <a:t>x </a:t>
            </a:r>
            <a:r>
              <a:rPr lang="en-US" sz="2400" b="0" i="0" dirty="0">
                <a:solidFill>
                  <a:srgbClr val="67CDCC"/>
                </a:solidFill>
                <a:effectLst/>
                <a:latin typeface="Consolas" panose="020B0609020204030204" pitchFamily="49" charset="0"/>
              </a:rPr>
              <a:t>=</a:t>
            </a:r>
            <a:r>
              <a:rPr lang="en-US" sz="2400" b="0" i="0" dirty="0">
                <a:effectLst/>
                <a:latin typeface="Consolas" panose="020B0609020204030204" pitchFamily="49" charset="0"/>
              </a:rPr>
              <a:t> x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10</a:t>
            </a:r>
            <a:endParaRPr lang="en-US" sz="2400" dirty="0"/>
          </a:p>
        </p:txBody>
      </p:sp>
    </p:spTree>
    <p:extLst>
      <p:ext uri="{BB962C8B-B14F-4D97-AF65-F5344CB8AC3E}">
        <p14:creationId xmlns:p14="http://schemas.microsoft.com/office/powerpoint/2010/main" val="1221448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F091C-AD1E-517C-5B52-CCAD7525BD63}"/>
              </a:ext>
            </a:extLst>
          </p:cNvPr>
          <p:cNvSpPr>
            <a:spLocks noGrp="1"/>
          </p:cNvSpPr>
          <p:nvPr>
            <p:ph idx="1"/>
          </p:nvPr>
        </p:nvSpPr>
        <p:spPr>
          <a:xfrm>
            <a:off x="1066800" y="762000"/>
            <a:ext cx="10058400" cy="5190744"/>
          </a:xfrm>
        </p:spPr>
        <p:txBody>
          <a:bodyPr>
            <a:normAutofit/>
          </a:bodyPr>
          <a:lstStyle/>
          <a:p>
            <a:pPr marL="0" indent="0">
              <a:buNone/>
            </a:pPr>
            <a:r>
              <a:rPr lang="en-US" sz="2400" dirty="0"/>
              <a:t>(b) </a:t>
            </a:r>
            <a:r>
              <a:rPr lang="en-US" sz="2400" b="1" dirty="0"/>
              <a:t>The pass statement</a:t>
            </a:r>
          </a:p>
          <a:p>
            <a:r>
              <a:rPr lang="en-US" sz="2400" dirty="0"/>
              <a:t>pass is a null operation. Nothing happens when it executes. It is useful as a placeholder when a statement is required syntactically, but no code needs to be executed.</a:t>
            </a:r>
          </a:p>
          <a:p>
            <a:r>
              <a:rPr lang="en-US" sz="2400" dirty="0"/>
              <a:t>For example, you created a function for future releases, so you don’t want to write a code now. In such cases, we can use a pass statement.</a:t>
            </a:r>
          </a:p>
          <a:p>
            <a:r>
              <a:rPr lang="en-US" sz="2400" dirty="0"/>
              <a:t>Example:</a:t>
            </a:r>
          </a:p>
          <a:p>
            <a:r>
              <a:rPr lang="en-US" sz="2400" b="0" i="0" dirty="0">
                <a:solidFill>
                  <a:srgbClr val="9E9E9E"/>
                </a:solidFill>
                <a:effectLst/>
                <a:latin typeface="Consolas" panose="020B0609020204030204" pitchFamily="49" charset="0"/>
              </a:rPr>
              <a:t># create a function</a:t>
            </a:r>
            <a:r>
              <a:rPr lang="en-US" sz="2400" b="0" i="0" dirty="0">
                <a:solidFill>
                  <a:srgbClr val="E1E1E1"/>
                </a:solidFill>
                <a:effectLst/>
                <a:latin typeface="Consolas" panose="020B0609020204030204" pitchFamily="49" charset="0"/>
              </a:rPr>
              <a:t> </a:t>
            </a:r>
            <a:r>
              <a:rPr lang="en-US" sz="2400" b="1" i="0" dirty="0">
                <a:solidFill>
                  <a:srgbClr val="C678DD"/>
                </a:solidFill>
                <a:effectLst/>
                <a:latin typeface="Consolas" panose="020B0609020204030204" pitchFamily="49" charset="0"/>
              </a:rPr>
              <a:t>def</a:t>
            </a:r>
            <a:r>
              <a:rPr lang="en-US" sz="2400" b="0" i="0" dirty="0">
                <a:solidFill>
                  <a:srgbClr val="E1E1E1"/>
                </a:solidFill>
                <a:effectLst/>
                <a:latin typeface="Consolas" panose="020B0609020204030204" pitchFamily="49" charset="0"/>
              </a:rPr>
              <a:t> </a:t>
            </a:r>
            <a:r>
              <a:rPr lang="en-US" sz="2400" b="0" i="0" dirty="0">
                <a:solidFill>
                  <a:srgbClr val="F08D49"/>
                </a:solidFill>
                <a:effectLst/>
                <a:latin typeface="Consolas" panose="020B0609020204030204" pitchFamily="49" charset="0"/>
              </a:rPr>
              <a:t>fun1</a:t>
            </a:r>
            <a:r>
              <a:rPr lang="en-US" sz="2400" b="0" i="0" dirty="0">
                <a:effectLst/>
                <a:latin typeface="Consolas" panose="020B0609020204030204" pitchFamily="49" charset="0"/>
              </a:rPr>
              <a:t>(</a:t>
            </a:r>
            <a:r>
              <a:rPr lang="en-US" sz="2400" b="0" i="0" dirty="0" err="1">
                <a:effectLst/>
                <a:latin typeface="Consolas" panose="020B0609020204030204" pitchFamily="49" charset="0"/>
              </a:rPr>
              <a:t>arg</a:t>
            </a:r>
            <a:r>
              <a:rPr lang="en-US" sz="2400" b="0" i="0" dirty="0">
                <a:effectLst/>
                <a:latin typeface="Consolas" panose="020B0609020204030204" pitchFamily="49" charset="0"/>
              </a:rPr>
              <a:t>):</a:t>
            </a:r>
          </a:p>
          <a:p>
            <a:pPr lvl="1"/>
            <a:r>
              <a:rPr lang="en-US" sz="2400" b="1" i="0" dirty="0">
                <a:solidFill>
                  <a:srgbClr val="C678DD"/>
                </a:solidFill>
                <a:effectLst/>
                <a:latin typeface="Consolas" panose="020B0609020204030204" pitchFamily="49" charset="0"/>
              </a:rPr>
              <a:t>pass</a:t>
            </a:r>
            <a:r>
              <a:rPr lang="en-US" sz="2400" b="0" i="0" dirty="0">
                <a:solidFill>
                  <a:srgbClr val="E1E1E1"/>
                </a:solidFill>
                <a:effectLst/>
                <a:latin typeface="Consolas" panose="020B0609020204030204" pitchFamily="49" charset="0"/>
              </a:rPr>
              <a:t> </a:t>
            </a:r>
            <a:r>
              <a:rPr lang="en-US" sz="2400" b="0" i="0" dirty="0">
                <a:solidFill>
                  <a:srgbClr val="9E9E9E"/>
                </a:solidFill>
                <a:effectLst/>
                <a:latin typeface="Consolas" panose="020B0609020204030204" pitchFamily="49" charset="0"/>
              </a:rPr>
              <a:t># a function that does nothing (yet)</a:t>
            </a:r>
            <a:endParaRPr lang="en-US" sz="2400" dirty="0"/>
          </a:p>
        </p:txBody>
      </p:sp>
    </p:spTree>
    <p:extLst>
      <p:ext uri="{BB962C8B-B14F-4D97-AF65-F5344CB8AC3E}">
        <p14:creationId xmlns:p14="http://schemas.microsoft.com/office/powerpoint/2010/main" val="3059919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8A1D31-2D83-72A2-0A2B-C7EF8416A9FC}"/>
              </a:ext>
            </a:extLst>
          </p:cNvPr>
          <p:cNvSpPr>
            <a:spLocks noGrp="1"/>
          </p:cNvSpPr>
          <p:nvPr>
            <p:ph idx="1"/>
          </p:nvPr>
        </p:nvSpPr>
        <p:spPr>
          <a:xfrm>
            <a:off x="1066800" y="472440"/>
            <a:ext cx="10058400" cy="5821680"/>
          </a:xfrm>
        </p:spPr>
        <p:txBody>
          <a:bodyPr>
            <a:normAutofit fontScale="92500" lnSpcReduction="20000"/>
          </a:bodyPr>
          <a:lstStyle/>
          <a:p>
            <a:pPr marL="0" indent="0">
              <a:buNone/>
            </a:pPr>
            <a:r>
              <a:rPr lang="en-US" sz="2400" dirty="0"/>
              <a:t>(c) </a:t>
            </a:r>
            <a:r>
              <a:rPr lang="en-US" sz="2400" b="1" dirty="0"/>
              <a:t>The del statement</a:t>
            </a:r>
          </a:p>
          <a:p>
            <a:r>
              <a:rPr lang="en-US" sz="2400" dirty="0"/>
              <a:t>The Python del statement is used to delete objects/variables.</a:t>
            </a:r>
          </a:p>
          <a:p>
            <a:r>
              <a:rPr lang="en-US" sz="2400" dirty="0"/>
              <a:t>Syntax:</a:t>
            </a:r>
          </a:p>
          <a:p>
            <a:pPr lvl="1"/>
            <a:r>
              <a:rPr lang="en-US" sz="2000" dirty="0"/>
              <a:t>del target_list</a:t>
            </a:r>
          </a:p>
          <a:p>
            <a:r>
              <a:rPr lang="en-US" sz="2400" dirty="0"/>
              <a:t>The target_list contains the variable to delete separated by a comma. Once the variable is deleted, we can’t access it.</a:t>
            </a:r>
          </a:p>
          <a:p>
            <a:r>
              <a:rPr lang="en-US" sz="2400" dirty="0"/>
              <a:t>Example:</a:t>
            </a:r>
          </a:p>
          <a:p>
            <a:pPr lvl="1"/>
            <a:r>
              <a:rPr lang="en-US" sz="2000" b="0" i="0" dirty="0">
                <a:effectLst/>
                <a:latin typeface="Consolas" panose="020B0609020204030204" pitchFamily="49" charset="0"/>
              </a:rPr>
              <a:t>x</a:t>
            </a:r>
            <a:r>
              <a:rPr lang="en-US" sz="2000" b="0" i="0" dirty="0">
                <a:solidFill>
                  <a:srgbClr val="E1E1E1"/>
                </a:solidFill>
                <a:effectLst/>
                <a:latin typeface="Consolas" panose="020B0609020204030204" pitchFamily="49" charset="0"/>
              </a:rPr>
              <a:t> </a:t>
            </a:r>
            <a:r>
              <a:rPr lang="en-US" sz="2000" b="0" i="0" dirty="0">
                <a:solidFill>
                  <a:srgbClr val="67CDCC"/>
                </a:solidFill>
                <a:effectLst/>
                <a:latin typeface="Consolas" panose="020B0609020204030204" pitchFamily="49" charset="0"/>
              </a:rPr>
              <a:t>=</a:t>
            </a:r>
            <a:r>
              <a:rPr lang="en-US" sz="2000" b="0" i="0" dirty="0">
                <a:solidFill>
                  <a:srgbClr val="E1E1E1"/>
                </a:solidFill>
                <a:effectLst/>
                <a:latin typeface="Consolas" panose="020B0609020204030204" pitchFamily="49" charset="0"/>
              </a:rPr>
              <a:t> </a:t>
            </a:r>
            <a:r>
              <a:rPr lang="en-US" sz="2000" b="0" i="0" dirty="0">
                <a:solidFill>
                  <a:srgbClr val="F08D49"/>
                </a:solidFill>
                <a:effectLst/>
                <a:latin typeface="Consolas" panose="020B0609020204030204" pitchFamily="49" charset="0"/>
              </a:rPr>
              <a:t>10</a:t>
            </a:r>
            <a:r>
              <a:rPr lang="en-US" sz="2000" b="0" i="0" dirty="0">
                <a:solidFill>
                  <a:srgbClr val="E1E1E1"/>
                </a:solidFill>
                <a:effectLst/>
                <a:latin typeface="Consolas" panose="020B0609020204030204" pitchFamily="49" charset="0"/>
              </a:rPr>
              <a:t> </a:t>
            </a:r>
          </a:p>
          <a:p>
            <a:pPr lvl="1"/>
            <a:r>
              <a:rPr lang="en-US" sz="2000" b="0" i="0" dirty="0">
                <a:effectLst/>
                <a:latin typeface="Consolas" panose="020B0609020204030204" pitchFamily="49" charset="0"/>
              </a:rPr>
              <a:t>y </a:t>
            </a:r>
            <a:r>
              <a:rPr lang="en-US" sz="2000" b="0" i="0" dirty="0">
                <a:solidFill>
                  <a:srgbClr val="67CDCC"/>
                </a:solidFill>
                <a:effectLst/>
                <a:latin typeface="Consolas" panose="020B0609020204030204" pitchFamily="49" charset="0"/>
              </a:rPr>
              <a:t>=</a:t>
            </a:r>
            <a:r>
              <a:rPr lang="en-US" sz="2000" b="0" i="0" dirty="0">
                <a:solidFill>
                  <a:srgbClr val="E1E1E1"/>
                </a:solidFill>
                <a:effectLst/>
                <a:latin typeface="Consolas" panose="020B0609020204030204" pitchFamily="49" charset="0"/>
              </a:rPr>
              <a:t> </a:t>
            </a:r>
            <a:r>
              <a:rPr lang="en-US" sz="2000" b="0" i="0" dirty="0">
                <a:solidFill>
                  <a:srgbClr val="F08D49"/>
                </a:solidFill>
                <a:effectLst/>
                <a:latin typeface="Consolas" panose="020B0609020204030204" pitchFamily="49" charset="0"/>
              </a:rPr>
              <a:t>30</a:t>
            </a:r>
            <a:r>
              <a:rPr lang="en-US" sz="2000" b="0" i="0" dirty="0">
                <a:solidFill>
                  <a:srgbClr val="E1E1E1"/>
                </a:solidFill>
                <a:effectLst/>
                <a:latin typeface="Consolas" panose="020B0609020204030204" pitchFamily="49" charset="0"/>
              </a:rPr>
              <a:t> </a:t>
            </a:r>
          </a:p>
          <a:p>
            <a:pPr lvl="1"/>
            <a:r>
              <a:rPr lang="en-US" sz="2000" b="1" i="0" dirty="0">
                <a:solidFill>
                  <a:srgbClr val="C678DD"/>
                </a:solidFill>
                <a:effectLst/>
                <a:latin typeface="Consolas" panose="020B0609020204030204" pitchFamily="49" charset="0"/>
              </a:rPr>
              <a:t>print</a:t>
            </a:r>
            <a:r>
              <a:rPr lang="en-US" sz="2000" b="0" i="0" dirty="0">
                <a:effectLst/>
                <a:latin typeface="Consolas" panose="020B0609020204030204" pitchFamily="49" charset="0"/>
              </a:rPr>
              <a:t>(x, y) </a:t>
            </a:r>
          </a:p>
          <a:p>
            <a:pPr lvl="1"/>
            <a:r>
              <a:rPr lang="en-US" sz="2000" b="0" i="0" dirty="0">
                <a:solidFill>
                  <a:srgbClr val="9E9E9E"/>
                </a:solidFill>
                <a:effectLst/>
                <a:latin typeface="Consolas" panose="020B0609020204030204" pitchFamily="49" charset="0"/>
              </a:rPr>
              <a:t># delete x and y</a:t>
            </a:r>
            <a:r>
              <a:rPr lang="en-US" sz="2000" b="0" i="0" dirty="0">
                <a:solidFill>
                  <a:srgbClr val="E1E1E1"/>
                </a:solidFill>
                <a:effectLst/>
                <a:latin typeface="Consolas" panose="020B0609020204030204" pitchFamily="49" charset="0"/>
              </a:rPr>
              <a:t> </a:t>
            </a:r>
          </a:p>
          <a:p>
            <a:pPr lvl="1"/>
            <a:r>
              <a:rPr lang="en-US" sz="2000" b="1" i="0" dirty="0">
                <a:solidFill>
                  <a:srgbClr val="C678DD"/>
                </a:solidFill>
                <a:effectLst/>
                <a:latin typeface="Consolas" panose="020B0609020204030204" pitchFamily="49" charset="0"/>
              </a:rPr>
              <a:t>del</a:t>
            </a:r>
            <a:r>
              <a:rPr lang="en-US" sz="2000" b="0" i="0" dirty="0">
                <a:effectLst/>
                <a:latin typeface="Consolas" panose="020B0609020204030204" pitchFamily="49" charset="0"/>
              </a:rPr>
              <a:t> x, y</a:t>
            </a:r>
          </a:p>
          <a:p>
            <a:pPr lvl="1"/>
            <a:r>
              <a:rPr lang="en-US" sz="2000" b="0" i="0" dirty="0">
                <a:solidFill>
                  <a:srgbClr val="9E9E9E"/>
                </a:solidFill>
                <a:effectLst/>
                <a:latin typeface="Consolas" panose="020B0609020204030204" pitchFamily="49" charset="0"/>
              </a:rPr>
              <a:t># try to access it</a:t>
            </a:r>
            <a:r>
              <a:rPr lang="en-US" sz="2000" b="0" i="0" dirty="0">
                <a:solidFill>
                  <a:srgbClr val="E1E1E1"/>
                </a:solidFill>
                <a:effectLst/>
                <a:latin typeface="Consolas" panose="020B0609020204030204" pitchFamily="49" charset="0"/>
              </a:rPr>
              <a:t> </a:t>
            </a:r>
          </a:p>
          <a:p>
            <a:pPr lvl="1"/>
            <a:r>
              <a:rPr lang="en-US" sz="2000" b="1" i="0" dirty="0">
                <a:solidFill>
                  <a:srgbClr val="C678DD"/>
                </a:solidFill>
                <a:effectLst/>
                <a:latin typeface="Consolas" panose="020B0609020204030204" pitchFamily="49" charset="0"/>
              </a:rPr>
              <a:t>print</a:t>
            </a:r>
            <a:r>
              <a:rPr lang="en-US" sz="2000" b="0" i="0" dirty="0">
                <a:effectLst/>
                <a:latin typeface="Consolas" panose="020B0609020204030204" pitchFamily="49" charset="0"/>
              </a:rPr>
              <a:t>(x, y)</a:t>
            </a:r>
          </a:p>
          <a:p>
            <a:r>
              <a:rPr lang="en-US" sz="2400" dirty="0"/>
              <a:t>Output:</a:t>
            </a:r>
          </a:p>
          <a:p>
            <a:pPr lvl="1"/>
            <a:r>
              <a:rPr lang="en-US" sz="2000" dirty="0"/>
              <a:t>10  30</a:t>
            </a:r>
          </a:p>
          <a:p>
            <a:pPr lvl="1"/>
            <a:r>
              <a:rPr lang="en-US" sz="2000" dirty="0"/>
              <a:t>NameError: name 'x' is not defined</a:t>
            </a:r>
          </a:p>
        </p:txBody>
      </p:sp>
    </p:spTree>
    <p:extLst>
      <p:ext uri="{BB962C8B-B14F-4D97-AF65-F5344CB8AC3E}">
        <p14:creationId xmlns:p14="http://schemas.microsoft.com/office/powerpoint/2010/main" val="1533974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894E3B-0BDE-FC88-452D-588C2811C9CA}"/>
              </a:ext>
            </a:extLst>
          </p:cNvPr>
          <p:cNvSpPr>
            <a:spLocks noGrp="1"/>
          </p:cNvSpPr>
          <p:nvPr>
            <p:ph idx="1"/>
          </p:nvPr>
        </p:nvSpPr>
        <p:spPr>
          <a:xfrm>
            <a:off x="1066800" y="609600"/>
            <a:ext cx="10058400" cy="5806440"/>
          </a:xfrm>
        </p:spPr>
        <p:txBody>
          <a:bodyPr>
            <a:normAutofit fontScale="85000" lnSpcReduction="10000"/>
          </a:bodyPr>
          <a:lstStyle/>
          <a:p>
            <a:pPr marL="0" indent="0">
              <a:buNone/>
            </a:pPr>
            <a:r>
              <a:rPr lang="en-US" sz="2800" dirty="0"/>
              <a:t>(d) </a:t>
            </a:r>
            <a:r>
              <a:rPr lang="en-US" sz="2800" b="1" dirty="0"/>
              <a:t>The return statement</a:t>
            </a:r>
          </a:p>
          <a:p>
            <a:r>
              <a:rPr lang="en-US" sz="2800" dirty="0"/>
              <a:t>We create a function in Python to perform a specific task. The function can return a value that is nothing but an output of function execution.</a:t>
            </a:r>
          </a:p>
          <a:p>
            <a:r>
              <a:rPr lang="en-US" sz="2800" dirty="0"/>
              <a:t>Using a return statement, we can return a value from a function when called.</a:t>
            </a:r>
          </a:p>
          <a:p>
            <a:r>
              <a:rPr lang="en-US" sz="2800" dirty="0"/>
              <a:t>Example:</a:t>
            </a:r>
          </a:p>
          <a:p>
            <a:pPr lvl="1"/>
            <a:r>
              <a:rPr lang="en-US" sz="2600" b="0" i="0" dirty="0">
                <a:solidFill>
                  <a:srgbClr val="9E9E9E"/>
                </a:solidFill>
                <a:effectLst/>
                <a:latin typeface="Consolas" panose="020B0609020204030204" pitchFamily="49" charset="0"/>
              </a:rPr>
              <a:t># Define a function</a:t>
            </a:r>
            <a:r>
              <a:rPr lang="en-US" sz="2600" b="0" i="0" dirty="0">
                <a:solidFill>
                  <a:srgbClr val="E1E1E1"/>
                </a:solidFill>
                <a:effectLst/>
                <a:latin typeface="Consolas" panose="020B0609020204030204" pitchFamily="49" charset="0"/>
              </a:rPr>
              <a:t> </a:t>
            </a:r>
          </a:p>
          <a:p>
            <a:pPr lvl="1"/>
            <a:r>
              <a:rPr lang="en-US" sz="2600" b="0" i="0" dirty="0">
                <a:solidFill>
                  <a:srgbClr val="9E9E9E"/>
                </a:solidFill>
                <a:effectLst/>
                <a:latin typeface="Consolas" panose="020B0609020204030204" pitchFamily="49" charset="0"/>
              </a:rPr>
              <a:t># function accepts two numbers and return their sum</a:t>
            </a:r>
            <a:r>
              <a:rPr lang="en-US" sz="2600" b="0" i="0" dirty="0">
                <a:solidFill>
                  <a:srgbClr val="E1E1E1"/>
                </a:solidFill>
                <a:effectLst/>
                <a:latin typeface="Consolas" panose="020B0609020204030204" pitchFamily="49" charset="0"/>
              </a:rPr>
              <a:t> </a:t>
            </a:r>
          </a:p>
          <a:p>
            <a:pPr lvl="1"/>
            <a:r>
              <a:rPr lang="en-US" sz="2600" b="1" i="0" dirty="0">
                <a:solidFill>
                  <a:srgbClr val="C678DD"/>
                </a:solidFill>
                <a:effectLst/>
                <a:latin typeface="Consolas" panose="020B0609020204030204" pitchFamily="49" charset="0"/>
              </a:rPr>
              <a:t>def</a:t>
            </a:r>
            <a:r>
              <a:rPr lang="en-US" sz="2600" b="0" i="0" dirty="0">
                <a:solidFill>
                  <a:srgbClr val="E1E1E1"/>
                </a:solidFill>
                <a:effectLst/>
                <a:latin typeface="Consolas" panose="020B0609020204030204" pitchFamily="49" charset="0"/>
              </a:rPr>
              <a:t> </a:t>
            </a:r>
            <a:r>
              <a:rPr lang="en-US" sz="2600" b="0" i="0" dirty="0">
                <a:solidFill>
                  <a:srgbClr val="F08D49"/>
                </a:solidFill>
                <a:effectLst/>
                <a:latin typeface="Consolas" panose="020B0609020204030204" pitchFamily="49" charset="0"/>
              </a:rPr>
              <a:t>addition</a:t>
            </a:r>
            <a:r>
              <a:rPr lang="en-US" sz="2600" b="0" i="0" dirty="0">
                <a:effectLst/>
                <a:latin typeface="Consolas" panose="020B0609020204030204" pitchFamily="49" charset="0"/>
              </a:rPr>
              <a:t>(num1, num2): </a:t>
            </a:r>
          </a:p>
          <a:p>
            <a:pPr lvl="2"/>
            <a:r>
              <a:rPr lang="en-US" sz="2300" b="1" i="0" dirty="0">
                <a:solidFill>
                  <a:srgbClr val="C678DD"/>
                </a:solidFill>
                <a:effectLst/>
                <a:latin typeface="Consolas" panose="020B0609020204030204" pitchFamily="49" charset="0"/>
              </a:rPr>
              <a:t>return</a:t>
            </a:r>
            <a:r>
              <a:rPr lang="en-US" sz="2300" b="0" i="0" dirty="0">
                <a:solidFill>
                  <a:srgbClr val="E1E1E1"/>
                </a:solidFill>
                <a:effectLst/>
                <a:latin typeface="Consolas" panose="020B0609020204030204" pitchFamily="49" charset="0"/>
              </a:rPr>
              <a:t> </a:t>
            </a:r>
            <a:r>
              <a:rPr lang="en-US" sz="2300" b="0" i="0" dirty="0">
                <a:effectLst/>
                <a:latin typeface="Consolas" panose="020B0609020204030204" pitchFamily="49" charset="0"/>
              </a:rPr>
              <a:t>num1 </a:t>
            </a:r>
            <a:r>
              <a:rPr lang="en-US" sz="2300" b="0" i="0" dirty="0">
                <a:solidFill>
                  <a:srgbClr val="67CDCC"/>
                </a:solidFill>
                <a:effectLst/>
                <a:latin typeface="Consolas" panose="020B0609020204030204" pitchFamily="49" charset="0"/>
              </a:rPr>
              <a:t>+</a:t>
            </a:r>
            <a:r>
              <a:rPr lang="en-US" sz="2300" b="0" i="0" dirty="0">
                <a:solidFill>
                  <a:srgbClr val="E1E1E1"/>
                </a:solidFill>
                <a:effectLst/>
                <a:latin typeface="Consolas" panose="020B0609020204030204" pitchFamily="49" charset="0"/>
              </a:rPr>
              <a:t> </a:t>
            </a:r>
            <a:r>
              <a:rPr lang="en-US" sz="2300" b="0" i="0" dirty="0">
                <a:effectLst/>
                <a:latin typeface="Consolas" panose="020B0609020204030204" pitchFamily="49" charset="0"/>
              </a:rPr>
              <a:t>num2 </a:t>
            </a:r>
            <a:r>
              <a:rPr lang="en-US" sz="2300" b="0" i="0" dirty="0">
                <a:solidFill>
                  <a:srgbClr val="9E9E9E"/>
                </a:solidFill>
                <a:effectLst/>
                <a:latin typeface="Consolas" panose="020B0609020204030204" pitchFamily="49" charset="0"/>
              </a:rPr>
              <a:t># return the sum of two numbers</a:t>
            </a:r>
          </a:p>
          <a:p>
            <a:pPr lvl="1"/>
            <a:r>
              <a:rPr lang="en-US" sz="2600" b="0" i="0" dirty="0">
                <a:solidFill>
                  <a:srgbClr val="9E9E9E"/>
                </a:solidFill>
                <a:effectLst/>
                <a:latin typeface="Consolas" panose="020B0609020204030204" pitchFamily="49" charset="0"/>
              </a:rPr>
              <a:t># result is the return value</a:t>
            </a:r>
            <a:r>
              <a:rPr lang="en-US" sz="2600" b="0" i="0" dirty="0">
                <a:effectLst/>
                <a:latin typeface="Consolas" panose="020B0609020204030204" pitchFamily="49" charset="0"/>
              </a:rPr>
              <a:t> </a:t>
            </a:r>
          </a:p>
          <a:p>
            <a:pPr lvl="2"/>
            <a:r>
              <a:rPr lang="en-US" sz="2300" b="0" i="0" dirty="0">
                <a:effectLst/>
                <a:latin typeface="Consolas" panose="020B0609020204030204" pitchFamily="49" charset="0"/>
              </a:rPr>
              <a:t>result </a:t>
            </a:r>
            <a:r>
              <a:rPr lang="en-US" sz="2300" b="0" i="0" dirty="0">
                <a:solidFill>
                  <a:srgbClr val="67CDCC"/>
                </a:solidFill>
                <a:effectLst/>
                <a:latin typeface="Consolas" panose="020B0609020204030204" pitchFamily="49" charset="0"/>
              </a:rPr>
              <a:t>=</a:t>
            </a:r>
            <a:r>
              <a:rPr lang="en-US" sz="2300" b="0" i="0" dirty="0">
                <a:solidFill>
                  <a:srgbClr val="E1E1E1"/>
                </a:solidFill>
                <a:effectLst/>
                <a:latin typeface="Consolas" panose="020B0609020204030204" pitchFamily="49" charset="0"/>
              </a:rPr>
              <a:t> </a:t>
            </a:r>
            <a:r>
              <a:rPr lang="en-US" sz="2300" b="0" i="0" dirty="0">
                <a:effectLst/>
                <a:latin typeface="Consolas" panose="020B0609020204030204" pitchFamily="49" charset="0"/>
              </a:rPr>
              <a:t>addition(</a:t>
            </a:r>
            <a:r>
              <a:rPr lang="en-US" sz="2300" b="0" i="0" dirty="0">
                <a:solidFill>
                  <a:srgbClr val="F08D49"/>
                </a:solidFill>
                <a:effectLst/>
                <a:latin typeface="Consolas" panose="020B0609020204030204" pitchFamily="49" charset="0"/>
              </a:rPr>
              <a:t>10</a:t>
            </a:r>
            <a:r>
              <a:rPr lang="en-US" sz="2300" b="0" i="0" dirty="0">
                <a:effectLst/>
                <a:latin typeface="Consolas" panose="020B0609020204030204" pitchFamily="49" charset="0"/>
              </a:rPr>
              <a:t>, </a:t>
            </a:r>
            <a:r>
              <a:rPr lang="en-US" sz="2300" b="0" i="0" dirty="0">
                <a:solidFill>
                  <a:srgbClr val="F08D49"/>
                </a:solidFill>
                <a:effectLst/>
                <a:latin typeface="Consolas" panose="020B0609020204030204" pitchFamily="49" charset="0"/>
              </a:rPr>
              <a:t>20</a:t>
            </a:r>
            <a:r>
              <a:rPr lang="en-US" sz="2300" b="0" i="0" dirty="0">
                <a:effectLst/>
                <a:latin typeface="Consolas" panose="020B0609020204030204" pitchFamily="49" charset="0"/>
              </a:rPr>
              <a:t>)</a:t>
            </a:r>
            <a:r>
              <a:rPr lang="en-US" sz="2300" b="0" i="0" dirty="0">
                <a:solidFill>
                  <a:srgbClr val="E1E1E1"/>
                </a:solidFill>
                <a:effectLst/>
                <a:latin typeface="Consolas" panose="020B0609020204030204" pitchFamily="49" charset="0"/>
              </a:rPr>
              <a:t> </a:t>
            </a:r>
          </a:p>
          <a:p>
            <a:pPr lvl="2"/>
            <a:r>
              <a:rPr lang="en-US" sz="2300" b="1" i="0" dirty="0">
                <a:solidFill>
                  <a:srgbClr val="C678DD"/>
                </a:solidFill>
                <a:effectLst/>
                <a:latin typeface="Consolas" panose="020B0609020204030204" pitchFamily="49" charset="0"/>
              </a:rPr>
              <a:t>print</a:t>
            </a:r>
            <a:r>
              <a:rPr lang="en-US" sz="2300" b="0" i="0" dirty="0">
                <a:effectLst/>
                <a:latin typeface="Consolas" panose="020B0609020204030204" pitchFamily="49" charset="0"/>
              </a:rPr>
              <a:t>(result)</a:t>
            </a:r>
          </a:p>
          <a:p>
            <a:pPr lvl="1"/>
            <a:r>
              <a:rPr lang="en-US" sz="2400" b="1" dirty="0"/>
              <a:t>Output:</a:t>
            </a:r>
          </a:p>
          <a:p>
            <a:pPr lvl="2"/>
            <a:r>
              <a:rPr lang="en-US" sz="2300" dirty="0"/>
              <a:t>30</a:t>
            </a:r>
          </a:p>
        </p:txBody>
      </p:sp>
    </p:spTree>
    <p:extLst>
      <p:ext uri="{BB962C8B-B14F-4D97-AF65-F5344CB8AC3E}">
        <p14:creationId xmlns:p14="http://schemas.microsoft.com/office/powerpoint/2010/main" val="478278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06BDC-C4D4-5A4E-E7F4-6634DA701645}"/>
              </a:ext>
            </a:extLst>
          </p:cNvPr>
          <p:cNvSpPr>
            <a:spLocks noGrp="1"/>
          </p:cNvSpPr>
          <p:nvPr>
            <p:ph idx="1"/>
          </p:nvPr>
        </p:nvSpPr>
        <p:spPr>
          <a:xfrm>
            <a:off x="1066800" y="502920"/>
            <a:ext cx="10058400" cy="5882640"/>
          </a:xfrm>
        </p:spPr>
        <p:txBody>
          <a:bodyPr>
            <a:noAutofit/>
          </a:bodyPr>
          <a:lstStyle/>
          <a:p>
            <a:pPr marL="0" indent="0">
              <a:buNone/>
            </a:pPr>
            <a:r>
              <a:rPr lang="en-US" sz="2400" dirty="0"/>
              <a:t>(e) </a:t>
            </a:r>
            <a:r>
              <a:rPr lang="en-US" sz="2400" b="1" dirty="0"/>
              <a:t>The import statement</a:t>
            </a:r>
          </a:p>
          <a:p>
            <a:r>
              <a:rPr lang="en-US" sz="2400" dirty="0"/>
              <a:t>The import statement is used to import modules. We can also import individual classes from a module.</a:t>
            </a:r>
          </a:p>
          <a:p>
            <a:r>
              <a:rPr lang="en-US" sz="2400" dirty="0"/>
              <a:t>Python has a huge list of built-in modules which we can use in our code. For example, we can use the built-in module DateTime to work with date and time.</a:t>
            </a:r>
          </a:p>
          <a:p>
            <a:r>
              <a:rPr lang="en-US" sz="2400" dirty="0"/>
              <a:t>Example: Import datetime module</a:t>
            </a:r>
          </a:p>
          <a:p>
            <a:pPr lvl="1"/>
            <a:r>
              <a:rPr lang="en-US" sz="2400" b="1" i="0" dirty="0">
                <a:solidFill>
                  <a:srgbClr val="C678DD"/>
                </a:solidFill>
                <a:effectLst/>
                <a:latin typeface="Consolas" panose="020B0609020204030204" pitchFamily="49" charset="0"/>
              </a:rPr>
              <a:t>import</a:t>
            </a:r>
            <a:r>
              <a:rPr lang="en-US" sz="2400" b="0" i="0" dirty="0">
                <a:effectLst/>
                <a:latin typeface="Consolas" panose="020B0609020204030204" pitchFamily="49" charset="0"/>
              </a:rPr>
              <a:t> datetime </a:t>
            </a:r>
          </a:p>
          <a:p>
            <a:pPr lvl="1"/>
            <a:r>
              <a:rPr lang="en-US" sz="2400" b="0" i="0" dirty="0">
                <a:solidFill>
                  <a:srgbClr val="9E9E9E"/>
                </a:solidFill>
                <a:effectLst/>
                <a:latin typeface="Consolas" panose="020B0609020204030204" pitchFamily="49" charset="0"/>
              </a:rPr>
              <a:t># get current datetime</a:t>
            </a:r>
            <a:r>
              <a:rPr lang="en-US" sz="2400" b="0" i="0" dirty="0">
                <a:solidFill>
                  <a:srgbClr val="E1E1E1"/>
                </a:solidFill>
                <a:effectLst/>
                <a:latin typeface="Consolas" panose="020B0609020204030204" pitchFamily="49" charset="0"/>
              </a:rPr>
              <a:t> </a:t>
            </a:r>
          </a:p>
          <a:p>
            <a:pPr lvl="1"/>
            <a:r>
              <a:rPr lang="en-US" sz="2400" b="0" i="0" dirty="0">
                <a:effectLst/>
                <a:latin typeface="Consolas" panose="020B0609020204030204" pitchFamily="49" charset="0"/>
              </a:rPr>
              <a:t>now</a:t>
            </a:r>
            <a:r>
              <a:rPr lang="en-US" sz="2400" b="0" i="0" dirty="0">
                <a:solidFill>
                  <a:srgbClr val="E1E1E1"/>
                </a:solidFill>
                <a:effectLst/>
                <a:latin typeface="Consolas" panose="020B0609020204030204" pitchFamily="49" charset="0"/>
              </a:rPr>
              <a:t> </a:t>
            </a:r>
            <a:r>
              <a:rPr lang="en-US" sz="2400" b="0" i="0" dirty="0">
                <a:solidFill>
                  <a:srgbClr val="67CDCC"/>
                </a:solidFill>
                <a:effectLst/>
                <a:latin typeface="Consolas" panose="020B0609020204030204" pitchFamily="49" charset="0"/>
              </a:rPr>
              <a:t>=</a:t>
            </a:r>
            <a:r>
              <a:rPr lang="en-US" sz="2400" b="0" i="0" dirty="0">
                <a:solidFill>
                  <a:srgbClr val="E1E1E1"/>
                </a:solidFill>
                <a:effectLst/>
                <a:latin typeface="Consolas" panose="020B0609020204030204" pitchFamily="49" charset="0"/>
              </a:rPr>
              <a:t> </a:t>
            </a:r>
            <a:r>
              <a:rPr lang="en-US" sz="2400" b="0" i="0" dirty="0">
                <a:effectLst/>
                <a:latin typeface="Consolas" panose="020B0609020204030204" pitchFamily="49" charset="0"/>
              </a:rPr>
              <a:t>datetime.datetime.now() </a:t>
            </a:r>
          </a:p>
          <a:p>
            <a:pPr lvl="1"/>
            <a:r>
              <a:rPr lang="en-US" sz="2400" b="1" i="0" dirty="0">
                <a:solidFill>
                  <a:srgbClr val="C678DD"/>
                </a:solidFill>
                <a:effectLst/>
                <a:latin typeface="Consolas" panose="020B0609020204030204" pitchFamily="49" charset="0"/>
              </a:rPr>
              <a:t>print</a:t>
            </a:r>
            <a:r>
              <a:rPr lang="en-US" sz="2400" b="0" i="0" dirty="0">
                <a:effectLst/>
                <a:latin typeface="Consolas" panose="020B0609020204030204" pitchFamily="49" charset="0"/>
              </a:rPr>
              <a:t>(now)</a:t>
            </a:r>
          </a:p>
          <a:p>
            <a:r>
              <a:rPr lang="en-US" sz="2400" dirty="0"/>
              <a:t>Output:</a:t>
            </a:r>
          </a:p>
          <a:p>
            <a:pPr lvl="1"/>
            <a:r>
              <a:rPr lang="en-US" sz="2400" dirty="0"/>
              <a:t>2021-08-30 18:30:33.103945</a:t>
            </a:r>
          </a:p>
        </p:txBody>
      </p:sp>
    </p:spTree>
    <p:extLst>
      <p:ext uri="{BB962C8B-B14F-4D97-AF65-F5344CB8AC3E}">
        <p14:creationId xmlns:p14="http://schemas.microsoft.com/office/powerpoint/2010/main" val="191456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7B847-D6BC-0DD8-52F9-DCCF91CEFF51}"/>
              </a:ext>
            </a:extLst>
          </p:cNvPr>
          <p:cNvSpPr>
            <a:spLocks noGrp="1"/>
          </p:cNvSpPr>
          <p:nvPr>
            <p:ph idx="1"/>
          </p:nvPr>
        </p:nvSpPr>
        <p:spPr>
          <a:xfrm>
            <a:off x="1066800" y="655320"/>
            <a:ext cx="10058400" cy="5455920"/>
          </a:xfrm>
        </p:spPr>
        <p:txBody>
          <a:bodyPr>
            <a:normAutofit/>
          </a:bodyPr>
          <a:lstStyle/>
          <a:p>
            <a:pPr marL="0" indent="0">
              <a:buNone/>
            </a:pPr>
            <a:r>
              <a:rPr lang="en-US" sz="2400" dirty="0"/>
              <a:t>(f) </a:t>
            </a:r>
            <a:r>
              <a:rPr lang="en-US" sz="2400" b="1" dirty="0"/>
              <a:t>The continue and break statement</a:t>
            </a:r>
          </a:p>
          <a:p>
            <a:r>
              <a:rPr lang="en-US" sz="2400" b="1" dirty="0"/>
              <a:t>break Statement: </a:t>
            </a:r>
            <a:r>
              <a:rPr lang="en-US" sz="2400" dirty="0"/>
              <a:t>The break statement is used inside the loop to exit out of the loop.</a:t>
            </a:r>
          </a:p>
          <a:p>
            <a:r>
              <a:rPr lang="en-US" sz="2400" b="1" dirty="0"/>
              <a:t>continue Statement: </a:t>
            </a:r>
            <a:r>
              <a:rPr lang="en-US" sz="2400" dirty="0"/>
              <a:t>The continue statement skip the current iteration and move to the next iteration.</a:t>
            </a:r>
          </a:p>
          <a:p>
            <a:r>
              <a:rPr lang="en-US" sz="2400" dirty="0"/>
              <a:t>We use break, continue statements to alter the loop’s execution in a certain manner.</a:t>
            </a:r>
          </a:p>
          <a:p>
            <a:r>
              <a:rPr lang="en-US" sz="2400" dirty="0">
                <a:hlinkClick r:id="rId2"/>
              </a:rPr>
              <a:t>Read More</a:t>
            </a:r>
            <a:r>
              <a:rPr lang="en-US" sz="2400" dirty="0"/>
              <a:t>: Break and Continue in Python.</a:t>
            </a:r>
          </a:p>
          <a:p>
            <a:r>
              <a:rPr lang="en-US" sz="2400" dirty="0"/>
              <a:t>Python Basic </a:t>
            </a:r>
            <a:r>
              <a:rPr lang="en-US" sz="2400" dirty="0">
                <a:hlinkClick r:id="rId3"/>
              </a:rPr>
              <a:t>Exercise </a:t>
            </a:r>
            <a:r>
              <a:rPr lang="en-US" sz="2400" dirty="0"/>
              <a:t>for Beginners</a:t>
            </a:r>
          </a:p>
        </p:txBody>
      </p:sp>
    </p:spTree>
    <p:extLst>
      <p:ext uri="{BB962C8B-B14F-4D97-AF65-F5344CB8AC3E}">
        <p14:creationId xmlns:p14="http://schemas.microsoft.com/office/powerpoint/2010/main" val="202677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F3D3C-EC24-1F38-5415-5F8C5A1ACFA4}"/>
              </a:ext>
            </a:extLst>
          </p:cNvPr>
          <p:cNvSpPr>
            <a:spLocks noGrp="1"/>
          </p:cNvSpPr>
          <p:nvPr>
            <p:ph idx="1"/>
          </p:nvPr>
        </p:nvSpPr>
        <p:spPr>
          <a:xfrm>
            <a:off x="1066800" y="731520"/>
            <a:ext cx="10058400" cy="5516880"/>
          </a:xfrm>
        </p:spPr>
        <p:txBody>
          <a:bodyPr>
            <a:normAutofit fontScale="92500" lnSpcReduction="10000"/>
          </a:bodyPr>
          <a:lstStyle/>
          <a:p>
            <a:r>
              <a:rPr lang="en-US" sz="2400" b="1" dirty="0"/>
              <a:t>Python Quick start</a:t>
            </a:r>
          </a:p>
          <a:p>
            <a:pPr lvl="1">
              <a:buFont typeface="Wingdings" panose="05000000000000000000" pitchFamily="2" charset="2"/>
              <a:buChar char="Ø"/>
            </a:pPr>
            <a:r>
              <a:rPr lang="en-US" sz="2000" dirty="0"/>
              <a:t>Python is an interpreted programming language, this means that as a developer you write Python (.</a:t>
            </a:r>
            <a:r>
              <a:rPr lang="en-US" sz="2000" dirty="0" err="1"/>
              <a:t>py</a:t>
            </a:r>
            <a:r>
              <a:rPr lang="en-US" sz="2000" dirty="0"/>
              <a:t>) files in a text editor and then put those files into the python interpreter to be executed.</a:t>
            </a:r>
          </a:p>
          <a:p>
            <a:pPr lvl="1">
              <a:buFont typeface="Wingdings" panose="05000000000000000000" pitchFamily="2" charset="2"/>
              <a:buChar char="Ø"/>
            </a:pPr>
            <a:r>
              <a:rPr lang="en-US" sz="2000" dirty="0"/>
              <a:t>The way to run a python file is like this on the command line:</a:t>
            </a:r>
          </a:p>
          <a:p>
            <a:pPr lvl="2">
              <a:buFont typeface="Wingdings" panose="05000000000000000000" pitchFamily="2" charset="2"/>
              <a:buChar char="ü"/>
            </a:pPr>
            <a:r>
              <a:rPr lang="en-US" sz="1900" dirty="0"/>
              <a:t>C:\Users\Your Name&gt;python helloworld.py</a:t>
            </a:r>
          </a:p>
          <a:p>
            <a:pPr lvl="1">
              <a:buFont typeface="Wingdings" panose="05000000000000000000" pitchFamily="2" charset="2"/>
              <a:buChar char="Ø"/>
            </a:pPr>
            <a:r>
              <a:rPr lang="en-US" sz="2000" dirty="0"/>
              <a:t>Where "helloworld.py" is the name of your python file.</a:t>
            </a:r>
          </a:p>
          <a:p>
            <a:pPr lvl="1">
              <a:buFont typeface="Wingdings" panose="05000000000000000000" pitchFamily="2" charset="2"/>
              <a:buChar char="Ø"/>
            </a:pPr>
            <a:r>
              <a:rPr lang="en-US" sz="2000" dirty="0"/>
              <a:t>Let's write our first Python file, called helloworld.py, which can be done in any text editor.</a:t>
            </a:r>
          </a:p>
          <a:p>
            <a:pPr lvl="1">
              <a:buFont typeface="Wingdings" panose="05000000000000000000" pitchFamily="2" charset="2"/>
              <a:buChar char="Ø"/>
            </a:pPr>
            <a:r>
              <a:rPr lang="en-US" sz="2000" dirty="0"/>
              <a:t>helloworld.py</a:t>
            </a:r>
          </a:p>
          <a:p>
            <a:pPr lvl="1">
              <a:buFont typeface="Wingdings" panose="05000000000000000000" pitchFamily="2" charset="2"/>
              <a:buChar char="Ø"/>
            </a:pPr>
            <a:r>
              <a:rPr lang="en-US" sz="2000" dirty="0"/>
              <a:t>print("Hello, World!")</a:t>
            </a:r>
          </a:p>
          <a:p>
            <a:pPr lvl="1">
              <a:buFont typeface="Wingdings" panose="05000000000000000000" pitchFamily="2" charset="2"/>
              <a:buChar char="Ø"/>
            </a:pPr>
            <a:r>
              <a:rPr lang="en-US" sz="2000" dirty="0"/>
              <a:t>Simple as that. Save your file. Open your command line, navigate to the directory where you saved your file, and run:</a:t>
            </a:r>
          </a:p>
          <a:p>
            <a:pPr lvl="2">
              <a:buFont typeface="Wingdings" panose="05000000000000000000" pitchFamily="2" charset="2"/>
              <a:buChar char="ü"/>
            </a:pPr>
            <a:r>
              <a:rPr lang="en-US" sz="1900" dirty="0"/>
              <a:t>C:\Users\Your Name&gt;python helloworld.py</a:t>
            </a:r>
          </a:p>
          <a:p>
            <a:pPr lvl="1">
              <a:buFont typeface="Wingdings" panose="05000000000000000000" pitchFamily="2" charset="2"/>
              <a:buChar char="Ø"/>
            </a:pPr>
            <a:r>
              <a:rPr lang="en-US" sz="2000" dirty="0"/>
              <a:t>The output should read:</a:t>
            </a:r>
          </a:p>
          <a:p>
            <a:pPr lvl="2">
              <a:buFont typeface="Wingdings" panose="05000000000000000000" pitchFamily="2" charset="2"/>
              <a:buChar char="ü"/>
            </a:pPr>
            <a:r>
              <a:rPr lang="en-US" sz="1900" dirty="0"/>
              <a:t>Hello, World!</a:t>
            </a:r>
          </a:p>
          <a:p>
            <a:r>
              <a:rPr lang="en-US" sz="2400" dirty="0"/>
              <a:t>Congratulations, you have written and executed your first Python program.</a:t>
            </a:r>
          </a:p>
        </p:txBody>
      </p:sp>
    </p:spTree>
    <p:extLst>
      <p:ext uri="{BB962C8B-B14F-4D97-AF65-F5344CB8AC3E}">
        <p14:creationId xmlns:p14="http://schemas.microsoft.com/office/powerpoint/2010/main" val="1792821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8AE1A6-6CE7-EF09-66C9-E573E5A171CB}"/>
              </a:ext>
            </a:extLst>
          </p:cNvPr>
          <p:cNvSpPr>
            <a:spLocks noGrp="1"/>
          </p:cNvSpPr>
          <p:nvPr>
            <p:ph idx="1"/>
          </p:nvPr>
        </p:nvSpPr>
        <p:spPr>
          <a:xfrm>
            <a:off x="1066800" y="563880"/>
            <a:ext cx="10058400" cy="5775960"/>
          </a:xfrm>
        </p:spPr>
        <p:txBody>
          <a:bodyPr>
            <a:normAutofit/>
          </a:bodyPr>
          <a:lstStyle/>
          <a:p>
            <a:pPr marL="0" indent="0">
              <a:buNone/>
            </a:pPr>
            <a:r>
              <a:rPr lang="en-US" sz="1800" b="1" dirty="0"/>
              <a:t>Glossary</a:t>
            </a:r>
          </a:p>
          <a:p>
            <a:r>
              <a:rPr lang="en-US" sz="1800" b="1" dirty="0"/>
              <a:t>variable: </a:t>
            </a:r>
            <a:r>
              <a:rPr lang="en-US" sz="1800" dirty="0"/>
              <a:t>A name that refers to a value.</a:t>
            </a:r>
          </a:p>
          <a:p>
            <a:r>
              <a:rPr lang="en-US" sz="1800" b="1" dirty="0"/>
              <a:t>assignment: </a:t>
            </a:r>
            <a:r>
              <a:rPr lang="en-US" sz="1800" dirty="0"/>
              <a:t>A statement that assigns a value to a variable.</a:t>
            </a:r>
          </a:p>
          <a:p>
            <a:r>
              <a:rPr lang="en-US" sz="1800" b="1" dirty="0"/>
              <a:t>state diagram: </a:t>
            </a:r>
            <a:r>
              <a:rPr lang="en-US" sz="1800" dirty="0"/>
              <a:t>A graphical representation of a set of variables and the values they refer to.</a:t>
            </a:r>
          </a:p>
          <a:p>
            <a:r>
              <a:rPr lang="en-US" sz="1800" b="1" dirty="0"/>
              <a:t>keyword: </a:t>
            </a:r>
            <a:r>
              <a:rPr lang="en-US" sz="1800" dirty="0"/>
              <a:t>A reserved word that is used to parse a program; you cannot use keywords like if, def, and while as variable names.</a:t>
            </a:r>
          </a:p>
          <a:p>
            <a:r>
              <a:rPr lang="en-US" sz="1800" b="1" dirty="0"/>
              <a:t>operand: </a:t>
            </a:r>
            <a:r>
              <a:rPr lang="en-US" sz="1800" dirty="0"/>
              <a:t>One of the values on which an operator operates.</a:t>
            </a:r>
          </a:p>
          <a:p>
            <a:r>
              <a:rPr lang="en-US" sz="1800" b="1" dirty="0"/>
              <a:t>expression: </a:t>
            </a:r>
            <a:r>
              <a:rPr lang="en-US" sz="1800" dirty="0"/>
              <a:t>A combination of variables, operators, and values that represents a single result.</a:t>
            </a:r>
          </a:p>
          <a:p>
            <a:r>
              <a:rPr lang="en-US" sz="1800" b="1" dirty="0"/>
              <a:t>evaluate: </a:t>
            </a:r>
            <a:r>
              <a:rPr lang="en-US" sz="1800" dirty="0"/>
              <a:t>To simplify an expression by performing the operations in order to yield a single value.</a:t>
            </a:r>
          </a:p>
          <a:p>
            <a:r>
              <a:rPr lang="en-US" sz="1800" b="1" dirty="0"/>
              <a:t>statement: </a:t>
            </a:r>
            <a:r>
              <a:rPr lang="en-US" sz="1800" dirty="0"/>
              <a:t>A section of code that represents a command or action. So far, the statements we have seen are assignments and print statements.</a:t>
            </a:r>
          </a:p>
          <a:p>
            <a:r>
              <a:rPr lang="en-US" sz="1800" b="1" dirty="0"/>
              <a:t>execute: </a:t>
            </a:r>
            <a:r>
              <a:rPr lang="en-US" sz="1800" dirty="0"/>
              <a:t>To run a statement and do what it says.</a:t>
            </a:r>
          </a:p>
          <a:p>
            <a:r>
              <a:rPr lang="en-US" sz="1800" b="1" dirty="0"/>
              <a:t>interactive mode</a:t>
            </a:r>
            <a:r>
              <a:rPr lang="en-US" sz="1800" dirty="0"/>
              <a:t>: A way of using the Python interpreter by typing code at the prompt.</a:t>
            </a:r>
          </a:p>
        </p:txBody>
      </p:sp>
    </p:spTree>
    <p:extLst>
      <p:ext uri="{BB962C8B-B14F-4D97-AF65-F5344CB8AC3E}">
        <p14:creationId xmlns:p14="http://schemas.microsoft.com/office/powerpoint/2010/main" val="3833893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E886AB-7EBC-9AC3-6FD7-60919AE9A735}"/>
              </a:ext>
            </a:extLst>
          </p:cNvPr>
          <p:cNvSpPr>
            <a:spLocks noGrp="1"/>
          </p:cNvSpPr>
          <p:nvPr>
            <p:ph idx="1"/>
          </p:nvPr>
        </p:nvSpPr>
        <p:spPr>
          <a:xfrm>
            <a:off x="1066800" y="617220"/>
            <a:ext cx="10058400" cy="5623560"/>
          </a:xfrm>
        </p:spPr>
        <p:txBody>
          <a:bodyPr>
            <a:normAutofit lnSpcReduction="10000"/>
          </a:bodyPr>
          <a:lstStyle/>
          <a:p>
            <a:r>
              <a:rPr lang="en-US" sz="2000" b="1" dirty="0"/>
              <a:t>script mode: </a:t>
            </a:r>
            <a:r>
              <a:rPr lang="en-US" sz="2000" dirty="0"/>
              <a:t>A way of using the Python interpreter to read code from a script and run it.</a:t>
            </a:r>
          </a:p>
          <a:p>
            <a:r>
              <a:rPr lang="en-US" sz="2000" b="1" dirty="0"/>
              <a:t>script: </a:t>
            </a:r>
            <a:r>
              <a:rPr lang="en-US" sz="2000" dirty="0"/>
              <a:t>A program stored in a file.</a:t>
            </a:r>
          </a:p>
          <a:p>
            <a:r>
              <a:rPr lang="en-US" sz="2000" b="1" dirty="0"/>
              <a:t>order of operations: </a:t>
            </a:r>
            <a:r>
              <a:rPr lang="en-US" sz="2000" dirty="0"/>
              <a:t>Rules governing the order in which expressions involving multiple operators and operands are evaluated.</a:t>
            </a:r>
          </a:p>
          <a:p>
            <a:r>
              <a:rPr lang="en-US" sz="2000" b="1" dirty="0"/>
              <a:t>concatenate: </a:t>
            </a:r>
            <a:r>
              <a:rPr lang="en-US" sz="2000" dirty="0"/>
              <a:t>To join two operands end-to-end.</a:t>
            </a:r>
          </a:p>
          <a:p>
            <a:r>
              <a:rPr lang="en-US" sz="2000" b="1" dirty="0"/>
              <a:t>comment: </a:t>
            </a:r>
            <a:r>
              <a:rPr lang="en-US" sz="2000" dirty="0"/>
              <a:t>Information in a program that is meant for other programmers (or anyone reading the source code) and has no effect on the execution of the program.</a:t>
            </a:r>
          </a:p>
          <a:p>
            <a:r>
              <a:rPr lang="en-US" sz="2000" b="1" dirty="0"/>
              <a:t>syntax error: </a:t>
            </a:r>
            <a:r>
              <a:rPr lang="en-US" sz="2000" dirty="0"/>
              <a:t>An error in a program that makes it impossible to parse (and therefore impossible to interpret).</a:t>
            </a:r>
          </a:p>
          <a:p>
            <a:r>
              <a:rPr lang="en-US" sz="2000" b="1" dirty="0"/>
              <a:t>exception: </a:t>
            </a:r>
            <a:r>
              <a:rPr lang="en-US" sz="2000" dirty="0"/>
              <a:t>An error that is detected while the program is running.</a:t>
            </a:r>
          </a:p>
          <a:p>
            <a:r>
              <a:rPr lang="en-US" sz="2000" b="1" dirty="0"/>
              <a:t>semantics: </a:t>
            </a:r>
            <a:r>
              <a:rPr lang="en-US" sz="2000" dirty="0"/>
              <a:t>The meaning of a program.</a:t>
            </a:r>
          </a:p>
          <a:p>
            <a:r>
              <a:rPr lang="en-US" sz="2000" b="1" dirty="0"/>
              <a:t>semantic error: </a:t>
            </a:r>
            <a:r>
              <a:rPr lang="en-US" sz="2000" dirty="0"/>
              <a:t>An error in a program that makes it do something other than what the programmer intended.</a:t>
            </a:r>
          </a:p>
        </p:txBody>
      </p:sp>
    </p:spTree>
    <p:extLst>
      <p:ext uri="{BB962C8B-B14F-4D97-AF65-F5344CB8AC3E}">
        <p14:creationId xmlns:p14="http://schemas.microsoft.com/office/powerpoint/2010/main" val="3299038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6BE4-B471-B43A-2278-79737F118EDE}"/>
              </a:ext>
            </a:extLst>
          </p:cNvPr>
          <p:cNvSpPr>
            <a:spLocks noGrp="1"/>
          </p:cNvSpPr>
          <p:nvPr>
            <p:ph type="title"/>
          </p:nvPr>
        </p:nvSpPr>
        <p:spPr>
          <a:xfrm>
            <a:off x="1066800" y="642594"/>
            <a:ext cx="10058400" cy="1033806"/>
          </a:xfrm>
        </p:spPr>
        <p:txBody>
          <a:bodyPr/>
          <a:lstStyle/>
          <a:p>
            <a:r>
              <a:rPr lang="en-US" b="1" dirty="0"/>
              <a:t>Python Functions</a:t>
            </a:r>
          </a:p>
        </p:txBody>
      </p:sp>
      <p:sp>
        <p:nvSpPr>
          <p:cNvPr id="3" name="Content Placeholder 2">
            <a:extLst>
              <a:ext uri="{FF2B5EF4-FFF2-40B4-BE49-F238E27FC236}">
                <a16:creationId xmlns:a16="http://schemas.microsoft.com/office/drawing/2014/main" id="{97AD0E74-BEFC-3E7F-85D6-C87CFDD7418B}"/>
              </a:ext>
            </a:extLst>
          </p:cNvPr>
          <p:cNvSpPr>
            <a:spLocks noGrp="1"/>
          </p:cNvSpPr>
          <p:nvPr>
            <p:ph idx="1"/>
          </p:nvPr>
        </p:nvSpPr>
        <p:spPr>
          <a:xfrm>
            <a:off x="1066800" y="1676400"/>
            <a:ext cx="10058400" cy="4539006"/>
          </a:xfrm>
        </p:spPr>
        <p:txBody>
          <a:bodyPr>
            <a:normAutofit/>
          </a:bodyPr>
          <a:lstStyle/>
          <a:p>
            <a:r>
              <a:rPr lang="en-US" sz="2400" dirty="0"/>
              <a:t>In the context of programming, a function is a named sequence of statements that performs</a:t>
            </a:r>
          </a:p>
          <a:p>
            <a:r>
              <a:rPr lang="en-US" sz="2400" dirty="0"/>
              <a:t>a computation. When you define a function, you specify the name and the sequence of</a:t>
            </a:r>
          </a:p>
          <a:p>
            <a:r>
              <a:rPr lang="en-US" sz="2400" dirty="0"/>
              <a:t>statements. Later, you can “call” the function by name. A function is a block of code which only runs when it is called.</a:t>
            </a:r>
          </a:p>
          <a:p>
            <a:r>
              <a:rPr lang="en-US" sz="2400" dirty="0"/>
              <a:t>You can pass data, known as parameters, into a function.</a:t>
            </a:r>
          </a:p>
          <a:p>
            <a:r>
              <a:rPr lang="en-US" sz="2400" dirty="0"/>
              <a:t>A function can return data as a result.</a:t>
            </a:r>
          </a:p>
          <a:p>
            <a:endParaRPr lang="en-US" sz="2400" dirty="0"/>
          </a:p>
        </p:txBody>
      </p:sp>
    </p:spTree>
    <p:extLst>
      <p:ext uri="{BB962C8B-B14F-4D97-AF65-F5344CB8AC3E}">
        <p14:creationId xmlns:p14="http://schemas.microsoft.com/office/powerpoint/2010/main" val="4128141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3EA4E-4C37-12A1-74FB-7593F66B1EB6}"/>
              </a:ext>
            </a:extLst>
          </p:cNvPr>
          <p:cNvSpPr>
            <a:spLocks noGrp="1"/>
          </p:cNvSpPr>
          <p:nvPr>
            <p:ph idx="1"/>
          </p:nvPr>
        </p:nvSpPr>
        <p:spPr>
          <a:xfrm>
            <a:off x="1066800" y="655320"/>
            <a:ext cx="10058400" cy="5577840"/>
          </a:xfrm>
        </p:spPr>
        <p:txBody>
          <a:bodyPr>
            <a:normAutofit fontScale="92500"/>
          </a:bodyPr>
          <a:lstStyle/>
          <a:p>
            <a:pPr marL="0" indent="0" algn="l">
              <a:buNone/>
            </a:pPr>
            <a:r>
              <a:rPr lang="en-US" sz="2400" b="1" i="0" dirty="0">
                <a:solidFill>
                  <a:srgbClr val="000000"/>
                </a:solidFill>
                <a:effectLst/>
                <a:latin typeface="Segoe UI" panose="020B0502040204020203" pitchFamily="34" charset="0"/>
              </a:rPr>
              <a:t>Creating a Function</a:t>
            </a:r>
          </a:p>
          <a:p>
            <a:pPr algn="l"/>
            <a:r>
              <a:rPr lang="en-US" sz="2400" b="0" i="0" dirty="0">
                <a:solidFill>
                  <a:srgbClr val="000000"/>
                </a:solidFill>
                <a:effectLst/>
                <a:latin typeface="Verdana" panose="020B0604030504040204" pitchFamily="34" charset="0"/>
              </a:rPr>
              <a:t>In Python a function is defined using the </a:t>
            </a:r>
            <a:r>
              <a:rPr lang="en-US" sz="2400" b="0" i="0" dirty="0">
                <a:solidFill>
                  <a:srgbClr val="DC143C"/>
                </a:solidFill>
                <a:effectLst/>
                <a:latin typeface="Consolas" panose="020B0609020204030204" pitchFamily="49" charset="0"/>
              </a:rPr>
              <a:t>def</a:t>
            </a:r>
            <a:r>
              <a:rPr lang="en-US" sz="2400" b="0" i="0" dirty="0">
                <a:solidFill>
                  <a:srgbClr val="000000"/>
                </a:solidFill>
                <a:effectLst/>
                <a:latin typeface="Verdana" panose="020B0604030504040204" pitchFamily="34" charset="0"/>
              </a:rPr>
              <a:t> keyword:</a:t>
            </a:r>
          </a:p>
          <a:p>
            <a:pPr algn="l"/>
            <a:r>
              <a:rPr lang="en-US" sz="2400" b="0" i="0" dirty="0">
                <a:solidFill>
                  <a:srgbClr val="000000"/>
                </a:solidFill>
                <a:effectLst/>
                <a:latin typeface="Segoe UI" panose="020B0502040204020203" pitchFamily="34" charset="0"/>
              </a:rPr>
              <a:t>Example</a:t>
            </a:r>
            <a:r>
              <a:rPr lang="en-US" sz="2400" b="0" i="0" dirty="0">
                <a:effectLst/>
                <a:latin typeface="Source Sans Pro" panose="020B0503030403020204" pitchFamily="34" charset="0"/>
              </a:rPr>
              <a:t>:</a:t>
            </a:r>
          </a:p>
          <a:p>
            <a:pPr algn="l"/>
            <a:r>
              <a:rPr lang="en-US" sz="2400" b="0" i="0">
                <a:solidFill>
                  <a:srgbClr val="0000CD"/>
                </a:solidFill>
                <a:effectLst/>
                <a:latin typeface="Consolas" panose="020B0609020204030204" pitchFamily="49" charset="0"/>
              </a:rPr>
              <a:t>def</a:t>
            </a:r>
            <a:r>
              <a:rPr lang="en-US" sz="2400" b="0" i="0">
                <a:solidFill>
                  <a:srgbClr val="000000"/>
                </a:solidFill>
                <a:effectLst/>
                <a:latin typeface="Consolas" panose="020B0609020204030204" pitchFamily="49" charset="0"/>
              </a:rPr>
              <a:t> my_function():</a:t>
            </a:r>
            <a:br>
              <a:rPr lang="en-US" sz="2400" b="0" i="0">
                <a:solidFill>
                  <a:srgbClr val="000000"/>
                </a:solidFill>
                <a:effectLst/>
                <a:latin typeface="Consolas" panose="020B0609020204030204" pitchFamily="49" charset="0"/>
              </a:rPr>
            </a:br>
            <a:r>
              <a:rPr lang="en-US" sz="2400" b="0" i="0">
                <a:solidFill>
                  <a:srgbClr val="000000"/>
                </a:solidFill>
                <a:effectLst/>
                <a:latin typeface="Consolas" panose="020B0609020204030204" pitchFamily="49" charset="0"/>
              </a:rPr>
              <a:t>  </a:t>
            </a:r>
            <a:r>
              <a:rPr lang="en-US" sz="2400" b="0" i="0">
                <a:solidFill>
                  <a:srgbClr val="0000CD"/>
                </a:solidFill>
                <a:effectLst/>
                <a:latin typeface="Consolas" panose="020B0609020204030204" pitchFamily="49" charset="0"/>
              </a:rPr>
              <a:t>print</a:t>
            </a:r>
            <a:r>
              <a:rPr lang="en-US" sz="2400" b="0" i="0">
                <a:solidFill>
                  <a:srgbClr val="000000"/>
                </a:solidFill>
                <a:effectLst/>
                <a:latin typeface="Consolas" panose="020B0609020204030204" pitchFamily="49" charset="0"/>
              </a:rPr>
              <a:t>(</a:t>
            </a:r>
            <a:r>
              <a:rPr lang="en-US" sz="2400" b="0" i="0">
                <a:solidFill>
                  <a:srgbClr val="A52A2A"/>
                </a:solidFill>
                <a:effectLst/>
                <a:latin typeface="Consolas" panose="020B0609020204030204" pitchFamily="49" charset="0"/>
              </a:rPr>
              <a:t>"Hello from a function"</a:t>
            </a:r>
            <a:r>
              <a:rPr lang="en-US" sz="2400" b="0" i="0">
                <a:solidFill>
                  <a:srgbClr val="000000"/>
                </a:solidFill>
                <a:effectLst/>
                <a:latin typeface="Consolas" panose="020B0609020204030204" pitchFamily="49" charset="0"/>
              </a:rPr>
              <a:t>)</a:t>
            </a:r>
          </a:p>
          <a:p>
            <a:pPr marL="0" indent="0" algn="l">
              <a:buNone/>
            </a:pPr>
            <a:r>
              <a:rPr lang="en-US" sz="2400" b="1" i="0">
                <a:solidFill>
                  <a:srgbClr val="000000"/>
                </a:solidFill>
                <a:effectLst/>
                <a:latin typeface="Segoe UI" panose="020B0502040204020203" pitchFamily="34" charset="0"/>
              </a:rPr>
              <a:t>Calling </a:t>
            </a:r>
            <a:r>
              <a:rPr lang="en-US" sz="2400" b="1" i="0" dirty="0">
                <a:solidFill>
                  <a:srgbClr val="000000"/>
                </a:solidFill>
                <a:effectLst/>
                <a:latin typeface="Segoe UI" panose="020B0502040204020203" pitchFamily="34" charset="0"/>
              </a:rPr>
              <a:t>a Function</a:t>
            </a:r>
          </a:p>
          <a:p>
            <a:pPr algn="l"/>
            <a:r>
              <a:rPr lang="en-US" sz="2400" b="0" i="0" dirty="0">
                <a:solidFill>
                  <a:srgbClr val="000000"/>
                </a:solidFill>
                <a:effectLst/>
                <a:latin typeface="Verdana" panose="020B0604030504040204" pitchFamily="34" charset="0"/>
              </a:rPr>
              <a:t>To call a function, use the function name followed by parenthesis:</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"Hello from a function"</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1" i="0" dirty="0">
                <a:solidFill>
                  <a:srgbClr val="000000"/>
                </a:solidFill>
                <a:effectLst/>
                <a:latin typeface="Consolas" panose="020B0609020204030204" pitchFamily="49" charset="0"/>
              </a:rPr>
              <a:t>my_function()</a:t>
            </a:r>
            <a:endParaRPr lang="en-US" sz="2400"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42117794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D68D1-C0CE-C49E-81F3-B10EAE3C52F6}"/>
              </a:ext>
            </a:extLst>
          </p:cNvPr>
          <p:cNvSpPr>
            <a:spLocks noGrp="1"/>
          </p:cNvSpPr>
          <p:nvPr>
            <p:ph idx="1"/>
          </p:nvPr>
        </p:nvSpPr>
        <p:spPr>
          <a:xfrm>
            <a:off x="1066800" y="426720"/>
            <a:ext cx="10058400" cy="5943600"/>
          </a:xfrm>
        </p:spPr>
        <p:txBody>
          <a:bodyPr>
            <a:normAutofit fontScale="85000" lnSpcReduction="10000"/>
          </a:bodyPr>
          <a:lstStyle/>
          <a:p>
            <a:pPr marL="0" indent="0" algn="l">
              <a:buNone/>
            </a:pPr>
            <a:r>
              <a:rPr lang="en-US" sz="2600" b="1" i="0" dirty="0">
                <a:solidFill>
                  <a:srgbClr val="000000"/>
                </a:solidFill>
                <a:effectLst/>
                <a:latin typeface="Segoe UI" panose="020B0502040204020203" pitchFamily="34" charset="0"/>
              </a:rPr>
              <a:t>Arguments</a:t>
            </a:r>
          </a:p>
          <a:p>
            <a:pPr algn="l"/>
            <a:r>
              <a:rPr lang="en-US" sz="2600" b="0" i="0" dirty="0">
                <a:solidFill>
                  <a:srgbClr val="000000"/>
                </a:solidFill>
                <a:effectLst/>
                <a:latin typeface="Verdana" panose="020B0604030504040204" pitchFamily="34" charset="0"/>
              </a:rPr>
              <a:t>Information can be passed into functions as arguments.</a:t>
            </a:r>
          </a:p>
          <a:p>
            <a:pPr algn="l"/>
            <a:r>
              <a:rPr lang="en-US" sz="2600" b="0" i="0" dirty="0">
                <a:solidFill>
                  <a:srgbClr val="000000"/>
                </a:solidFill>
                <a:effectLst/>
                <a:latin typeface="Verdana" panose="020B0604030504040204" pitchFamily="34" charset="0"/>
              </a:rPr>
              <a:t>Arguments are specified after the function name, inside the parentheses. You can add as many arguments as you want, just separate them with a comma.</a:t>
            </a:r>
          </a:p>
          <a:p>
            <a:pPr algn="l"/>
            <a:r>
              <a:rPr lang="en-US" sz="2600" b="0" i="0" dirty="0">
                <a:solidFill>
                  <a:srgbClr val="000000"/>
                </a:solidFill>
                <a:effectLst/>
                <a:latin typeface="Verdana" panose="020B0604030504040204" pitchFamily="34" charset="0"/>
              </a:rPr>
              <a:t>The following example has a function with one argument (</a:t>
            </a:r>
            <a:r>
              <a:rPr lang="en-US" sz="2600" b="0" i="0" dirty="0" err="1">
                <a:solidFill>
                  <a:srgbClr val="000000"/>
                </a:solidFill>
                <a:effectLst/>
                <a:latin typeface="Verdana" panose="020B0604030504040204" pitchFamily="34" charset="0"/>
              </a:rPr>
              <a:t>fname</a:t>
            </a:r>
            <a:r>
              <a:rPr lang="en-US" sz="2600" b="0" i="0" dirty="0">
                <a:solidFill>
                  <a:srgbClr val="000000"/>
                </a:solidFill>
                <a:effectLst/>
                <a:latin typeface="Verdana" panose="020B0604030504040204" pitchFamily="34" charset="0"/>
              </a:rPr>
              <a:t>). When the function is called, we pass along a first name, which is used inside the function to print the full name:</a:t>
            </a:r>
          </a:p>
          <a:p>
            <a:pPr algn="l"/>
            <a:r>
              <a:rPr lang="en-US" sz="2600" b="0" i="0" dirty="0">
                <a:solidFill>
                  <a:srgbClr val="000000"/>
                </a:solidFill>
                <a:effectLst/>
                <a:latin typeface="Segoe UI" panose="020B0502040204020203" pitchFamily="34" charset="0"/>
              </a:rPr>
              <a:t>Example</a:t>
            </a:r>
          </a:p>
          <a:p>
            <a:pPr lvl="1"/>
            <a:r>
              <a:rPr lang="en-US" sz="2200" b="0" i="0" dirty="0">
                <a:solidFill>
                  <a:srgbClr val="0000CD"/>
                </a:solidFill>
                <a:effectLst/>
                <a:latin typeface="Consolas" panose="020B0609020204030204" pitchFamily="49" charset="0"/>
              </a:rPr>
              <a:t>def</a:t>
            </a:r>
            <a:r>
              <a:rPr lang="en-US" sz="2200" b="0" i="0" dirty="0">
                <a:solidFill>
                  <a:srgbClr val="000000"/>
                </a:solidFill>
                <a:effectLst/>
                <a:latin typeface="Consolas" panose="020B0609020204030204" pitchFamily="49" charset="0"/>
              </a:rPr>
              <a:t> my_function(</a:t>
            </a:r>
            <a:r>
              <a:rPr lang="en-US" sz="2200" b="1" i="0" dirty="0" err="1">
                <a:solidFill>
                  <a:srgbClr val="000000"/>
                </a:solidFill>
                <a:effectLst/>
                <a:latin typeface="Consolas" panose="020B0609020204030204" pitchFamily="49" charset="0"/>
              </a:rPr>
              <a:t>fname</a:t>
            </a:r>
            <a:r>
              <a:rPr lang="en-US" sz="2200" b="0" i="0" dirty="0">
                <a:solidFill>
                  <a:srgbClr val="000000"/>
                </a:solidFill>
                <a:effectLst/>
                <a:latin typeface="Consolas" panose="020B0609020204030204" pitchFamily="49" charset="0"/>
              </a:rPr>
              <a:t>):</a:t>
            </a:r>
            <a:br>
              <a:rPr lang="en-US" sz="2200" b="0" i="0" dirty="0">
                <a:solidFill>
                  <a:srgbClr val="000000"/>
                </a:solidFill>
                <a:effectLst/>
                <a:latin typeface="Consolas" panose="020B0609020204030204" pitchFamily="49" charset="0"/>
              </a:rPr>
            </a:br>
            <a:r>
              <a:rPr lang="en-US" sz="2200" b="0" i="0" dirty="0">
                <a:solidFill>
                  <a:srgbClr val="000000"/>
                </a:solidFill>
                <a:effectLst/>
                <a:latin typeface="Consolas" panose="020B0609020204030204" pitchFamily="49" charset="0"/>
              </a:rPr>
              <a:t>  </a:t>
            </a:r>
            <a:r>
              <a:rPr lang="en-US" sz="2200" b="0" i="0" dirty="0">
                <a:solidFill>
                  <a:srgbClr val="0000CD"/>
                </a:solidFill>
                <a:effectLst/>
                <a:latin typeface="Consolas" panose="020B0609020204030204" pitchFamily="49" charset="0"/>
              </a:rPr>
              <a:t>print</a:t>
            </a:r>
            <a:r>
              <a:rPr lang="en-US" sz="2200" b="0" i="0" dirty="0">
                <a:solidFill>
                  <a:srgbClr val="000000"/>
                </a:solidFill>
                <a:effectLst/>
                <a:latin typeface="Consolas" panose="020B0609020204030204" pitchFamily="49" charset="0"/>
              </a:rPr>
              <a:t>(</a:t>
            </a:r>
            <a:r>
              <a:rPr lang="en-US" sz="2200" b="0" i="0" dirty="0" err="1">
                <a:solidFill>
                  <a:srgbClr val="000000"/>
                </a:solidFill>
                <a:effectLst/>
                <a:latin typeface="Consolas" panose="020B0609020204030204" pitchFamily="49" charset="0"/>
              </a:rPr>
              <a:t>fname</a:t>
            </a:r>
            <a:r>
              <a:rPr lang="en-US" sz="2200" b="0" i="0" dirty="0">
                <a:solidFill>
                  <a:srgbClr val="000000"/>
                </a:solidFill>
                <a:effectLst/>
                <a:latin typeface="Consolas" panose="020B0609020204030204" pitchFamily="49" charset="0"/>
              </a:rPr>
              <a:t> + </a:t>
            </a:r>
            <a:r>
              <a:rPr lang="en-US" sz="2200" b="0" i="0" dirty="0">
                <a:solidFill>
                  <a:srgbClr val="A52A2A"/>
                </a:solidFill>
                <a:effectLst/>
                <a:latin typeface="Consolas" panose="020B0609020204030204" pitchFamily="49" charset="0"/>
              </a:rPr>
              <a:t>" </a:t>
            </a:r>
            <a:r>
              <a:rPr lang="en-US" sz="2200" b="0" i="0" dirty="0" err="1">
                <a:solidFill>
                  <a:srgbClr val="A52A2A"/>
                </a:solidFill>
                <a:effectLst/>
                <a:latin typeface="Consolas" panose="020B0609020204030204" pitchFamily="49" charset="0"/>
              </a:rPr>
              <a:t>Refsnes</a:t>
            </a:r>
            <a:r>
              <a:rPr lang="en-US" sz="2200" b="0" i="0" dirty="0">
                <a:solidFill>
                  <a:srgbClr val="A52A2A"/>
                </a:solidFill>
                <a:effectLst/>
                <a:latin typeface="Consolas" panose="020B0609020204030204" pitchFamily="49" charset="0"/>
              </a:rPr>
              <a:t>"</a:t>
            </a:r>
            <a:r>
              <a:rPr lang="en-US" sz="2200" b="0" i="0" dirty="0">
                <a:solidFill>
                  <a:srgbClr val="000000"/>
                </a:solidFill>
                <a:effectLst/>
                <a:latin typeface="Consolas" panose="020B0609020204030204" pitchFamily="49" charset="0"/>
              </a:rPr>
              <a:t>)</a:t>
            </a:r>
            <a:br>
              <a:rPr lang="en-US" sz="2200" b="0" i="0" dirty="0">
                <a:solidFill>
                  <a:srgbClr val="000000"/>
                </a:solidFill>
                <a:effectLst/>
                <a:latin typeface="Consolas" panose="020B0609020204030204" pitchFamily="49" charset="0"/>
              </a:rPr>
            </a:br>
            <a:br>
              <a:rPr lang="en-US" sz="2200" b="0" i="0" dirty="0">
                <a:solidFill>
                  <a:srgbClr val="000000"/>
                </a:solidFill>
                <a:effectLst/>
                <a:latin typeface="Consolas" panose="020B0609020204030204" pitchFamily="49" charset="0"/>
              </a:rPr>
            </a:br>
            <a:r>
              <a:rPr lang="en-US" sz="2200" b="0" i="0" dirty="0">
                <a:solidFill>
                  <a:srgbClr val="000000"/>
                </a:solidFill>
                <a:effectLst/>
                <a:latin typeface="Consolas" panose="020B0609020204030204" pitchFamily="49" charset="0"/>
              </a:rPr>
              <a:t>my_function(</a:t>
            </a:r>
            <a:r>
              <a:rPr lang="en-US" sz="2200" b="1" i="0" dirty="0">
                <a:solidFill>
                  <a:srgbClr val="A52A2A"/>
                </a:solidFill>
                <a:effectLst/>
                <a:latin typeface="Consolas" panose="020B0609020204030204" pitchFamily="49" charset="0"/>
              </a:rPr>
              <a:t>"Emil"</a:t>
            </a:r>
            <a:r>
              <a:rPr lang="en-US" sz="2200" b="0" i="0" dirty="0">
                <a:solidFill>
                  <a:srgbClr val="000000"/>
                </a:solidFill>
                <a:effectLst/>
                <a:latin typeface="Consolas" panose="020B0609020204030204" pitchFamily="49" charset="0"/>
              </a:rPr>
              <a:t>)</a:t>
            </a:r>
            <a:br>
              <a:rPr lang="en-US" sz="2200" b="0" i="0" dirty="0">
                <a:solidFill>
                  <a:srgbClr val="000000"/>
                </a:solidFill>
                <a:effectLst/>
                <a:latin typeface="Consolas" panose="020B0609020204030204" pitchFamily="49" charset="0"/>
              </a:rPr>
            </a:br>
            <a:r>
              <a:rPr lang="en-US" sz="2200" b="0" i="0" dirty="0">
                <a:solidFill>
                  <a:srgbClr val="000000"/>
                </a:solidFill>
                <a:effectLst/>
                <a:latin typeface="Consolas" panose="020B0609020204030204" pitchFamily="49" charset="0"/>
              </a:rPr>
              <a:t>my_function(</a:t>
            </a:r>
            <a:r>
              <a:rPr lang="en-US" sz="2200" b="1" i="0" dirty="0">
                <a:solidFill>
                  <a:srgbClr val="A52A2A"/>
                </a:solidFill>
                <a:effectLst/>
                <a:latin typeface="Consolas" panose="020B0609020204030204" pitchFamily="49" charset="0"/>
              </a:rPr>
              <a:t>"Tobias"</a:t>
            </a:r>
            <a:r>
              <a:rPr lang="en-US" sz="2200" b="0" i="0" dirty="0">
                <a:solidFill>
                  <a:srgbClr val="000000"/>
                </a:solidFill>
                <a:effectLst/>
                <a:latin typeface="Consolas" panose="020B0609020204030204" pitchFamily="49" charset="0"/>
              </a:rPr>
              <a:t>)</a:t>
            </a:r>
            <a:br>
              <a:rPr lang="en-US" sz="2200" b="0" i="0" dirty="0">
                <a:solidFill>
                  <a:srgbClr val="000000"/>
                </a:solidFill>
                <a:effectLst/>
                <a:latin typeface="Consolas" panose="020B0609020204030204" pitchFamily="49" charset="0"/>
              </a:rPr>
            </a:br>
            <a:r>
              <a:rPr lang="en-US" sz="2200" b="0" i="0" dirty="0">
                <a:solidFill>
                  <a:srgbClr val="000000"/>
                </a:solidFill>
                <a:effectLst/>
                <a:latin typeface="Consolas" panose="020B0609020204030204" pitchFamily="49" charset="0"/>
              </a:rPr>
              <a:t>my_function(</a:t>
            </a:r>
            <a:r>
              <a:rPr lang="en-US" sz="2200" b="1" i="0" dirty="0">
                <a:solidFill>
                  <a:srgbClr val="A52A2A"/>
                </a:solidFill>
                <a:effectLst/>
                <a:latin typeface="Consolas" panose="020B0609020204030204" pitchFamily="49" charset="0"/>
              </a:rPr>
              <a:t>"Linus"</a:t>
            </a:r>
            <a:r>
              <a:rPr lang="en-US" sz="2200" b="0" i="0" dirty="0">
                <a:solidFill>
                  <a:srgbClr val="000000"/>
                </a:solidFill>
                <a:effectLst/>
                <a:latin typeface="Consolas" panose="020B0609020204030204" pitchFamily="49" charset="0"/>
              </a:rPr>
              <a:t>)</a:t>
            </a:r>
          </a:p>
          <a:p>
            <a:pPr algn="l"/>
            <a:r>
              <a:rPr lang="en-US" sz="2600" b="0" i="1" dirty="0">
                <a:solidFill>
                  <a:srgbClr val="000000"/>
                </a:solidFill>
                <a:effectLst/>
                <a:latin typeface="Verdana" panose="020B0604030504040204" pitchFamily="34" charset="0"/>
              </a:rPr>
              <a:t>Arguments</a:t>
            </a:r>
            <a:r>
              <a:rPr lang="en-US" sz="2600" b="0" i="0" dirty="0">
                <a:solidFill>
                  <a:srgbClr val="000000"/>
                </a:solidFill>
                <a:effectLst/>
                <a:latin typeface="Verdana" panose="020B0604030504040204" pitchFamily="34" charset="0"/>
              </a:rPr>
              <a:t> are often shortened to </a:t>
            </a:r>
            <a:r>
              <a:rPr lang="en-US" sz="2600" b="0" i="1" dirty="0">
                <a:solidFill>
                  <a:srgbClr val="000000"/>
                </a:solidFill>
                <a:effectLst/>
                <a:latin typeface="Verdana" panose="020B0604030504040204" pitchFamily="34" charset="0"/>
              </a:rPr>
              <a:t>args</a:t>
            </a:r>
            <a:r>
              <a:rPr lang="en-US" sz="2600" b="0" i="0" dirty="0">
                <a:solidFill>
                  <a:srgbClr val="000000"/>
                </a:solidFill>
                <a:effectLst/>
                <a:latin typeface="Verdana" panose="020B0604030504040204" pitchFamily="34" charset="0"/>
              </a:rPr>
              <a:t> in Python documentations.</a:t>
            </a:r>
            <a:br>
              <a:rPr lang="en-US" dirty="0"/>
            </a:br>
            <a:endParaRPr lang="en-US" dirty="0"/>
          </a:p>
        </p:txBody>
      </p:sp>
    </p:spTree>
    <p:extLst>
      <p:ext uri="{BB962C8B-B14F-4D97-AF65-F5344CB8AC3E}">
        <p14:creationId xmlns:p14="http://schemas.microsoft.com/office/powerpoint/2010/main" val="1454262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BCCB3-F2F5-0147-66FD-FEA906C69916}"/>
              </a:ext>
            </a:extLst>
          </p:cNvPr>
          <p:cNvSpPr>
            <a:spLocks noGrp="1"/>
          </p:cNvSpPr>
          <p:nvPr>
            <p:ph idx="1"/>
          </p:nvPr>
        </p:nvSpPr>
        <p:spPr>
          <a:xfrm>
            <a:off x="1066800" y="1066800"/>
            <a:ext cx="10058400" cy="4885944"/>
          </a:xfrm>
        </p:spPr>
        <p:txBody>
          <a:bodyPr/>
          <a:lstStyle/>
          <a:p>
            <a:pPr marL="0" indent="0" algn="l">
              <a:buNone/>
            </a:pPr>
            <a:r>
              <a:rPr lang="en-US" sz="2400" b="1" i="0" dirty="0">
                <a:solidFill>
                  <a:srgbClr val="000000"/>
                </a:solidFill>
                <a:effectLst/>
                <a:latin typeface="Segoe UI" panose="020B0502040204020203" pitchFamily="34" charset="0"/>
              </a:rPr>
              <a:t>Parameters or Arguments?</a:t>
            </a:r>
          </a:p>
          <a:p>
            <a:pPr algn="l"/>
            <a:r>
              <a:rPr lang="en-US" sz="2400" b="0" i="0" dirty="0">
                <a:solidFill>
                  <a:srgbClr val="000000"/>
                </a:solidFill>
                <a:effectLst/>
                <a:latin typeface="Verdana" panose="020B0604030504040204" pitchFamily="34" charset="0"/>
              </a:rPr>
              <a:t>The terms </a:t>
            </a:r>
            <a:r>
              <a:rPr lang="en-US" sz="2400" b="0" i="1" dirty="0">
                <a:solidFill>
                  <a:srgbClr val="000000"/>
                </a:solidFill>
                <a:effectLst/>
                <a:latin typeface="Verdana" panose="020B0604030504040204" pitchFamily="34" charset="0"/>
              </a:rPr>
              <a:t>parameter</a:t>
            </a:r>
            <a:r>
              <a:rPr lang="en-US" sz="2400" b="0" i="0" dirty="0">
                <a:solidFill>
                  <a:srgbClr val="000000"/>
                </a:solidFill>
                <a:effectLst/>
                <a:latin typeface="Verdana" panose="020B0604030504040204" pitchFamily="34" charset="0"/>
              </a:rPr>
              <a:t> and </a:t>
            </a:r>
            <a:r>
              <a:rPr lang="en-US" sz="2400" b="0" i="1" dirty="0">
                <a:solidFill>
                  <a:srgbClr val="000000"/>
                </a:solidFill>
                <a:effectLst/>
                <a:latin typeface="Verdana" panose="020B0604030504040204" pitchFamily="34" charset="0"/>
              </a:rPr>
              <a:t>argument</a:t>
            </a:r>
            <a:r>
              <a:rPr lang="en-US" sz="2400" b="0" i="0" dirty="0">
                <a:solidFill>
                  <a:srgbClr val="000000"/>
                </a:solidFill>
                <a:effectLst/>
                <a:latin typeface="Verdana" panose="020B0604030504040204" pitchFamily="34" charset="0"/>
              </a:rPr>
              <a:t> can be used for the same thing: information that are passed into a function.</a:t>
            </a:r>
          </a:p>
          <a:p>
            <a:pPr algn="l"/>
            <a:r>
              <a:rPr lang="en-US" sz="2400" b="0" i="0" dirty="0">
                <a:solidFill>
                  <a:srgbClr val="000000"/>
                </a:solidFill>
                <a:effectLst/>
                <a:latin typeface="Verdana" panose="020B0604030504040204" pitchFamily="34" charset="0"/>
              </a:rPr>
              <a:t>From a function's perspective:</a:t>
            </a:r>
          </a:p>
          <a:p>
            <a:pPr algn="l"/>
            <a:r>
              <a:rPr lang="en-US" sz="2400" b="0" i="0" dirty="0">
                <a:solidFill>
                  <a:srgbClr val="000000"/>
                </a:solidFill>
                <a:effectLst/>
                <a:latin typeface="Verdana" panose="020B0604030504040204" pitchFamily="34" charset="0"/>
              </a:rPr>
              <a:t>A parameter is the variable listed inside the parentheses in the function definition.</a:t>
            </a:r>
          </a:p>
          <a:p>
            <a:pPr algn="l"/>
            <a:r>
              <a:rPr lang="en-US" sz="2400" b="0" i="0" dirty="0">
                <a:solidFill>
                  <a:srgbClr val="000000"/>
                </a:solidFill>
                <a:effectLst/>
                <a:latin typeface="Verdana" panose="020B0604030504040204" pitchFamily="34" charset="0"/>
              </a:rPr>
              <a:t>An argument is the value that is sent to the function when it is called.</a:t>
            </a:r>
          </a:p>
          <a:p>
            <a:endParaRPr lang="en-US" dirty="0"/>
          </a:p>
        </p:txBody>
      </p:sp>
    </p:spTree>
    <p:extLst>
      <p:ext uri="{BB962C8B-B14F-4D97-AF65-F5344CB8AC3E}">
        <p14:creationId xmlns:p14="http://schemas.microsoft.com/office/powerpoint/2010/main" val="25219317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0E12D-7D86-9368-DD29-94EFE9F9F73F}"/>
              </a:ext>
            </a:extLst>
          </p:cNvPr>
          <p:cNvSpPr>
            <a:spLocks noGrp="1"/>
          </p:cNvSpPr>
          <p:nvPr>
            <p:ph idx="1"/>
          </p:nvPr>
        </p:nvSpPr>
        <p:spPr>
          <a:xfrm>
            <a:off x="1066800" y="762000"/>
            <a:ext cx="10058400" cy="5190744"/>
          </a:xfrm>
        </p:spPr>
        <p:txBody>
          <a:bodyPr/>
          <a:lstStyle/>
          <a:p>
            <a:pPr marL="0" indent="0" algn="l">
              <a:buNone/>
            </a:pPr>
            <a:r>
              <a:rPr lang="en-US" sz="2400" b="1" i="0" dirty="0">
                <a:solidFill>
                  <a:srgbClr val="000000"/>
                </a:solidFill>
                <a:effectLst/>
                <a:latin typeface="Segoe UI" panose="020B0502040204020203" pitchFamily="34" charset="0"/>
              </a:rPr>
              <a:t>Number of Arguments</a:t>
            </a:r>
          </a:p>
          <a:p>
            <a:pPr algn="l"/>
            <a:r>
              <a:rPr lang="en-US" sz="2400" b="0" i="0" dirty="0">
                <a:solidFill>
                  <a:srgbClr val="000000"/>
                </a:solidFill>
                <a:effectLst/>
                <a:latin typeface="Verdana" panose="020B0604030504040204" pitchFamily="34" charset="0"/>
              </a:rPr>
              <a:t>By default, a function must be called with the correct number of arguments. Meaning that if your function expects 2 arguments, you have to call the function with 2 arguments, not more, and not less.</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00"/>
                </a:solidFill>
                <a:effectLst/>
                <a:latin typeface="Verdana" panose="020B0604030504040204" pitchFamily="34" charset="0"/>
              </a:rPr>
              <a:t>This function expects 2 arguments, and gets 2 arguments:</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a:t>
            </a:r>
            <a:r>
              <a:rPr lang="en-US" sz="2400" b="0" i="0" dirty="0" err="1">
                <a:solidFill>
                  <a:srgbClr val="000000"/>
                </a:solidFill>
                <a:effectLst/>
                <a:latin typeface="Consolas" panose="020B0609020204030204" pitchFamily="49" charset="0"/>
              </a:rPr>
              <a:t>fname</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lname</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fname</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 "</a:t>
            </a:r>
            <a:r>
              <a:rPr lang="en-US" sz="2400" b="0" i="0" dirty="0">
                <a:solidFill>
                  <a:srgbClr val="000000"/>
                </a:solidFill>
                <a:effectLst/>
                <a:latin typeface="Consolas" panose="020B0609020204030204" pitchFamily="49" charset="0"/>
              </a:rPr>
              <a:t> + </a:t>
            </a:r>
            <a:r>
              <a:rPr lang="en-US" sz="2400" b="0" i="0" dirty="0" err="1">
                <a:solidFill>
                  <a:srgbClr val="000000"/>
                </a:solidFill>
                <a:effectLst/>
                <a:latin typeface="Consolas" panose="020B0609020204030204" pitchFamily="49" charset="0"/>
              </a:rPr>
              <a:t>lname</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my_function(</a:t>
            </a:r>
            <a:r>
              <a:rPr lang="en-US" sz="2400" b="0" i="0" dirty="0">
                <a:solidFill>
                  <a:srgbClr val="A52A2A"/>
                </a:solidFill>
                <a:effectLst/>
                <a:latin typeface="Consolas" panose="020B0609020204030204" pitchFamily="49" charset="0"/>
              </a:rPr>
              <a:t>"Emil"</a:t>
            </a:r>
            <a:r>
              <a:rPr lang="en-US" sz="2400" b="0" i="0" dirty="0">
                <a:solidFill>
                  <a:srgbClr val="000000"/>
                </a:solidFill>
                <a:effectLst/>
                <a:latin typeface="Consolas" panose="020B0609020204030204" pitchFamily="49" charset="0"/>
              </a:rPr>
              <a:t>, </a:t>
            </a:r>
            <a:r>
              <a:rPr lang="en-US" sz="2400" b="0" i="0" dirty="0">
                <a:solidFill>
                  <a:srgbClr val="A52A2A"/>
                </a:solidFill>
                <a:effectLst/>
                <a:latin typeface="Consolas" panose="020B0609020204030204" pitchFamily="49" charset="0"/>
              </a:rPr>
              <a:t>"</a:t>
            </a:r>
            <a:r>
              <a:rPr lang="en-US" sz="2400" b="0" i="0" dirty="0" err="1">
                <a:solidFill>
                  <a:srgbClr val="A52A2A"/>
                </a:solidFill>
                <a:effectLst/>
                <a:latin typeface="Consolas" panose="020B0609020204030204" pitchFamily="49" charset="0"/>
              </a:rPr>
              <a:t>Refsnes</a:t>
            </a:r>
            <a:r>
              <a:rPr lang="en-US" sz="2400" b="0" i="0" dirty="0">
                <a:solidFill>
                  <a:srgbClr val="A52A2A"/>
                </a:solidFill>
                <a:effectLst/>
                <a:latin typeface="Consolas" panose="020B0609020204030204" pitchFamily="49" charset="0"/>
              </a:rPr>
              <a:t>"</a:t>
            </a:r>
            <a:r>
              <a:rPr lang="en-US" sz="24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95695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AA420-CBB5-7689-EED3-180ACD59A068}"/>
              </a:ext>
            </a:extLst>
          </p:cNvPr>
          <p:cNvSpPr>
            <a:spLocks noGrp="1"/>
          </p:cNvSpPr>
          <p:nvPr>
            <p:ph idx="1"/>
          </p:nvPr>
        </p:nvSpPr>
        <p:spPr>
          <a:xfrm>
            <a:off x="1066800" y="1234440"/>
            <a:ext cx="10058400" cy="4718304"/>
          </a:xfrm>
        </p:spPr>
        <p:txBody>
          <a:bodyPr/>
          <a:lstStyle/>
          <a:p>
            <a:r>
              <a:rPr lang="en-US" sz="2400" dirty="0"/>
              <a:t>If you try to call the function with 1 or 3 arguments, you will get an error:</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00"/>
                </a:solidFill>
                <a:effectLst/>
                <a:latin typeface="Verdana" panose="020B0604030504040204" pitchFamily="34" charset="0"/>
              </a:rPr>
              <a:t>This function expects 2 arguments, but gets only 1:</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a:t>
            </a:r>
            <a:r>
              <a:rPr lang="en-US" sz="2400" b="0" i="0" dirty="0" err="1">
                <a:solidFill>
                  <a:srgbClr val="000000"/>
                </a:solidFill>
                <a:effectLst/>
                <a:latin typeface="Consolas" panose="020B0609020204030204" pitchFamily="49" charset="0"/>
              </a:rPr>
              <a:t>fname</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lname</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fname</a:t>
            </a:r>
            <a:r>
              <a:rPr lang="en-US" sz="2400" b="0" i="0" dirty="0">
                <a:solidFill>
                  <a:srgbClr val="000000"/>
                </a:solidFill>
                <a:effectLst/>
                <a:latin typeface="Consolas" panose="020B0609020204030204" pitchFamily="49" charset="0"/>
              </a:rPr>
              <a:t> + </a:t>
            </a:r>
            <a:r>
              <a:rPr lang="en-US" sz="2400" b="0" i="0" dirty="0">
                <a:solidFill>
                  <a:srgbClr val="A52A2A"/>
                </a:solidFill>
                <a:effectLst/>
                <a:latin typeface="Consolas" panose="020B0609020204030204" pitchFamily="49" charset="0"/>
              </a:rPr>
              <a:t>" "</a:t>
            </a:r>
            <a:r>
              <a:rPr lang="en-US" sz="2400" b="0" i="0" dirty="0">
                <a:solidFill>
                  <a:srgbClr val="000000"/>
                </a:solidFill>
                <a:effectLst/>
                <a:latin typeface="Consolas" panose="020B0609020204030204" pitchFamily="49" charset="0"/>
              </a:rPr>
              <a:t> + </a:t>
            </a:r>
            <a:r>
              <a:rPr lang="en-US" sz="2400" b="0" i="0" dirty="0" err="1">
                <a:solidFill>
                  <a:srgbClr val="000000"/>
                </a:solidFill>
                <a:effectLst/>
                <a:latin typeface="Consolas" panose="020B0609020204030204" pitchFamily="49" charset="0"/>
              </a:rPr>
              <a:t>lname</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my_function(</a:t>
            </a:r>
            <a:r>
              <a:rPr lang="en-US" sz="2400" b="0" i="0" dirty="0">
                <a:solidFill>
                  <a:srgbClr val="A52A2A"/>
                </a:solidFill>
                <a:effectLst/>
                <a:latin typeface="Consolas" panose="020B0609020204030204" pitchFamily="49" charset="0"/>
              </a:rPr>
              <a:t>"Emil"</a:t>
            </a:r>
            <a:r>
              <a:rPr lang="en-US" sz="24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908489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9E319-CD14-78D2-AFF0-F45969EB2186}"/>
              </a:ext>
            </a:extLst>
          </p:cNvPr>
          <p:cNvSpPr>
            <a:spLocks noGrp="1"/>
          </p:cNvSpPr>
          <p:nvPr>
            <p:ph idx="1"/>
          </p:nvPr>
        </p:nvSpPr>
        <p:spPr>
          <a:xfrm>
            <a:off x="1066800" y="579120"/>
            <a:ext cx="10058400" cy="5684520"/>
          </a:xfrm>
        </p:spPr>
        <p:txBody>
          <a:bodyPr>
            <a:normAutofit fontScale="92500"/>
          </a:bodyPr>
          <a:lstStyle/>
          <a:p>
            <a:pPr marL="0" indent="0">
              <a:buNone/>
            </a:pPr>
            <a:r>
              <a:rPr lang="en-US" sz="2400" b="1" dirty="0"/>
              <a:t>Arbitrary Arguments, *args</a:t>
            </a:r>
          </a:p>
          <a:p>
            <a:r>
              <a:rPr lang="en-US" sz="2400" dirty="0"/>
              <a:t>If you do not know how many arguments that will be passed into your function, add a * before the parameter name in the function definition.</a:t>
            </a:r>
          </a:p>
          <a:p>
            <a:r>
              <a:rPr lang="en-US" sz="2400" dirty="0"/>
              <a:t>This way the function will receive a tuple of arguments, and can access the items accordingly:</a:t>
            </a:r>
          </a:p>
          <a:p>
            <a:r>
              <a:rPr lang="en-US" sz="2400" dirty="0"/>
              <a:t>Example</a:t>
            </a:r>
          </a:p>
          <a:p>
            <a:r>
              <a:rPr lang="en-US" sz="2400" dirty="0"/>
              <a:t>If the number of arguments is unknown, add a * before the parameter name:</a:t>
            </a:r>
          </a:p>
          <a:p>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my_function(*kids):</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"The youngest child is "</a:t>
            </a:r>
            <a:r>
              <a:rPr lang="en-US" sz="2400" b="0" i="0" dirty="0">
                <a:solidFill>
                  <a:srgbClr val="000000"/>
                </a:solidFill>
                <a:effectLst/>
                <a:latin typeface="Consolas" panose="020B0609020204030204" pitchFamily="49" charset="0"/>
              </a:rPr>
              <a:t> + kids[</a:t>
            </a:r>
            <a:r>
              <a:rPr lang="en-US" sz="2400" b="0" i="0" dirty="0">
                <a:solidFill>
                  <a:srgbClr val="FF0000"/>
                </a:solidFill>
                <a:effectLst/>
                <a:latin typeface="Consolas" panose="020B0609020204030204" pitchFamily="49" charset="0"/>
              </a:rPr>
              <a:t>2</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00"/>
                </a:solidFill>
                <a:effectLst/>
                <a:latin typeface="Consolas" panose="020B0609020204030204" pitchFamily="49" charset="0"/>
              </a:rPr>
              <a:t>my_function(</a:t>
            </a:r>
            <a:r>
              <a:rPr lang="en-US" sz="2400" b="0" i="0" dirty="0">
                <a:solidFill>
                  <a:srgbClr val="A52A2A"/>
                </a:solidFill>
                <a:effectLst/>
                <a:latin typeface="Consolas" panose="020B0609020204030204" pitchFamily="49" charset="0"/>
              </a:rPr>
              <a:t>"Emil"</a:t>
            </a:r>
            <a:r>
              <a:rPr lang="en-US" sz="2400" b="0" i="0" dirty="0">
                <a:solidFill>
                  <a:srgbClr val="000000"/>
                </a:solidFill>
                <a:effectLst/>
                <a:latin typeface="Consolas" panose="020B0609020204030204" pitchFamily="49" charset="0"/>
              </a:rPr>
              <a:t>, </a:t>
            </a:r>
            <a:r>
              <a:rPr lang="en-US" sz="2400" b="0" i="0" dirty="0">
                <a:solidFill>
                  <a:srgbClr val="A52A2A"/>
                </a:solidFill>
                <a:effectLst/>
                <a:latin typeface="Consolas" panose="020B0609020204030204" pitchFamily="49" charset="0"/>
              </a:rPr>
              <a:t>"Tobias"</a:t>
            </a:r>
            <a:r>
              <a:rPr lang="en-US" sz="2400" b="0" i="0" dirty="0">
                <a:solidFill>
                  <a:srgbClr val="000000"/>
                </a:solidFill>
                <a:effectLst/>
                <a:latin typeface="Consolas" panose="020B0609020204030204" pitchFamily="49" charset="0"/>
              </a:rPr>
              <a:t>, </a:t>
            </a:r>
            <a:r>
              <a:rPr lang="en-US" sz="2400" b="0" i="0" dirty="0">
                <a:solidFill>
                  <a:srgbClr val="A52A2A"/>
                </a:solidFill>
                <a:effectLst/>
                <a:latin typeface="Consolas" panose="020B0609020204030204" pitchFamily="49" charset="0"/>
              </a:rPr>
              <a:t>"Linus"</a:t>
            </a:r>
            <a:r>
              <a:rPr lang="en-US" sz="2400" b="0" i="0" dirty="0">
                <a:solidFill>
                  <a:srgbClr val="000000"/>
                </a:solidFill>
                <a:effectLst/>
                <a:latin typeface="Consolas" panose="020B0609020204030204" pitchFamily="49" charset="0"/>
              </a:rPr>
              <a:t>)</a:t>
            </a:r>
          </a:p>
          <a:p>
            <a:r>
              <a:rPr lang="en-US" sz="2600" b="0" i="1" dirty="0">
                <a:solidFill>
                  <a:srgbClr val="000000"/>
                </a:solidFill>
                <a:effectLst/>
                <a:latin typeface="Verdana" panose="020B0604030504040204" pitchFamily="34" charset="0"/>
              </a:rPr>
              <a:t>Arbitrary Arguments</a:t>
            </a:r>
            <a:r>
              <a:rPr lang="en-US" sz="2600" b="0" i="0" dirty="0">
                <a:solidFill>
                  <a:srgbClr val="000000"/>
                </a:solidFill>
                <a:effectLst/>
                <a:latin typeface="Verdana" panose="020B0604030504040204" pitchFamily="34" charset="0"/>
              </a:rPr>
              <a:t> are often shortened to </a:t>
            </a:r>
            <a:r>
              <a:rPr lang="en-US" sz="2600" b="0" i="1" dirty="0">
                <a:solidFill>
                  <a:srgbClr val="000000"/>
                </a:solidFill>
                <a:effectLst/>
                <a:latin typeface="Verdana" panose="020B0604030504040204" pitchFamily="34" charset="0"/>
              </a:rPr>
              <a:t>*args</a:t>
            </a:r>
            <a:r>
              <a:rPr lang="en-US" sz="2600" b="0" i="0" dirty="0">
                <a:solidFill>
                  <a:srgbClr val="000000"/>
                </a:solidFill>
                <a:effectLst/>
                <a:latin typeface="Verdana" panose="020B0604030504040204" pitchFamily="34" charset="0"/>
              </a:rPr>
              <a:t> in Python documentations.</a:t>
            </a:r>
            <a:endParaRPr lang="en-US" sz="2600" dirty="0"/>
          </a:p>
        </p:txBody>
      </p:sp>
    </p:spTree>
    <p:extLst>
      <p:ext uri="{BB962C8B-B14F-4D97-AF65-F5344CB8AC3E}">
        <p14:creationId xmlns:p14="http://schemas.microsoft.com/office/powerpoint/2010/main" val="2612850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EE9E61-EAE6-99A1-A6DC-17FE7152D083}"/>
              </a:ext>
            </a:extLst>
          </p:cNvPr>
          <p:cNvSpPr>
            <a:spLocks noGrp="1"/>
          </p:cNvSpPr>
          <p:nvPr>
            <p:ph idx="1"/>
          </p:nvPr>
        </p:nvSpPr>
        <p:spPr>
          <a:xfrm>
            <a:off x="1066800" y="777240"/>
            <a:ext cx="10058400" cy="5175504"/>
          </a:xfrm>
        </p:spPr>
        <p:txBody>
          <a:bodyPr/>
          <a:lstStyle/>
          <a:p>
            <a:pPr marL="0" indent="0" algn="l">
              <a:buNone/>
            </a:pPr>
            <a:r>
              <a:rPr lang="en-US" sz="2400" b="1" i="0" dirty="0">
                <a:solidFill>
                  <a:srgbClr val="000000"/>
                </a:solidFill>
                <a:effectLst/>
                <a:latin typeface="Segoe UI" panose="020B0502040204020203" pitchFamily="34" charset="0"/>
              </a:rPr>
              <a:t>Keyword Arguments</a:t>
            </a:r>
          </a:p>
          <a:p>
            <a:pPr algn="l"/>
            <a:r>
              <a:rPr lang="en-US" sz="2400" b="0" i="0" dirty="0">
                <a:solidFill>
                  <a:srgbClr val="000000"/>
                </a:solidFill>
                <a:effectLst/>
                <a:latin typeface="Verdana" panose="020B0604030504040204" pitchFamily="34" charset="0"/>
              </a:rPr>
              <a:t>You can also send arguments with the </a:t>
            </a:r>
            <a:r>
              <a:rPr lang="en-US" sz="2400" b="0" i="1" dirty="0">
                <a:solidFill>
                  <a:srgbClr val="000000"/>
                </a:solidFill>
                <a:effectLst/>
                <a:latin typeface="Verdana" panose="020B0604030504040204" pitchFamily="34" charset="0"/>
              </a:rPr>
              <a:t>key</a:t>
            </a:r>
            <a:r>
              <a:rPr lang="en-US" sz="2400" b="0" i="0" dirty="0">
                <a:solidFill>
                  <a:srgbClr val="000000"/>
                </a:solidFill>
                <a:effectLst/>
                <a:latin typeface="Verdana" panose="020B0604030504040204" pitchFamily="34" charset="0"/>
              </a:rPr>
              <a:t> = </a:t>
            </a:r>
            <a:r>
              <a:rPr lang="en-US" sz="2400" b="0" i="1" dirty="0">
                <a:solidFill>
                  <a:srgbClr val="000000"/>
                </a:solidFill>
                <a:effectLst/>
                <a:latin typeface="Verdana" panose="020B0604030504040204" pitchFamily="34" charset="0"/>
              </a:rPr>
              <a:t>value</a:t>
            </a:r>
            <a:r>
              <a:rPr lang="en-US" sz="2400" b="0" i="0" dirty="0">
                <a:solidFill>
                  <a:srgbClr val="000000"/>
                </a:solidFill>
                <a:effectLst/>
                <a:latin typeface="Verdana" panose="020B0604030504040204" pitchFamily="34" charset="0"/>
              </a:rPr>
              <a:t> syntax.</a:t>
            </a:r>
          </a:p>
          <a:p>
            <a:pPr algn="l"/>
            <a:r>
              <a:rPr lang="en-US" sz="2400" b="0" i="0" dirty="0">
                <a:solidFill>
                  <a:srgbClr val="000000"/>
                </a:solidFill>
                <a:effectLst/>
                <a:latin typeface="Verdana" panose="020B0604030504040204" pitchFamily="34" charset="0"/>
              </a:rPr>
              <a:t>This way the order of the arguments does not matter.</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my_function(child3, child2, child1):</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A52A2A"/>
                </a:solidFill>
                <a:effectLst/>
                <a:latin typeface="Consolas" panose="020B0609020204030204" pitchFamily="49" charset="0"/>
              </a:rPr>
              <a:t>"The youngest child is "</a:t>
            </a:r>
            <a:r>
              <a:rPr lang="en-US" sz="2400" b="0" i="0" dirty="0">
                <a:solidFill>
                  <a:srgbClr val="000000"/>
                </a:solidFill>
                <a:effectLst/>
                <a:latin typeface="Consolas" panose="020B0609020204030204" pitchFamily="49" charset="0"/>
              </a:rPr>
              <a:t> + child3)</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my_function(child1 = </a:t>
            </a:r>
            <a:r>
              <a:rPr lang="en-US" sz="2400" b="0" i="0" dirty="0">
                <a:solidFill>
                  <a:srgbClr val="A52A2A"/>
                </a:solidFill>
                <a:effectLst/>
                <a:latin typeface="Consolas" panose="020B0609020204030204" pitchFamily="49" charset="0"/>
              </a:rPr>
              <a:t>"Emil"</a:t>
            </a:r>
            <a:r>
              <a:rPr lang="en-US" sz="2400" b="0" i="0" dirty="0">
                <a:solidFill>
                  <a:srgbClr val="000000"/>
                </a:solidFill>
                <a:effectLst/>
                <a:latin typeface="Consolas" panose="020B0609020204030204" pitchFamily="49" charset="0"/>
              </a:rPr>
              <a:t>, child2 = </a:t>
            </a:r>
            <a:r>
              <a:rPr lang="en-US" sz="2400" b="0" i="0" dirty="0">
                <a:solidFill>
                  <a:srgbClr val="A52A2A"/>
                </a:solidFill>
                <a:effectLst/>
                <a:latin typeface="Consolas" panose="020B0609020204030204" pitchFamily="49" charset="0"/>
              </a:rPr>
              <a:t>"Tobias"</a:t>
            </a:r>
            <a:r>
              <a:rPr lang="en-US" sz="2400" b="0" i="0" dirty="0">
                <a:solidFill>
                  <a:srgbClr val="000000"/>
                </a:solidFill>
                <a:effectLst/>
                <a:latin typeface="Consolas" panose="020B0609020204030204" pitchFamily="49" charset="0"/>
              </a:rPr>
              <a:t>, child3 = </a:t>
            </a:r>
            <a:r>
              <a:rPr lang="en-US" sz="2400" b="0" i="0" dirty="0">
                <a:solidFill>
                  <a:srgbClr val="A52A2A"/>
                </a:solidFill>
                <a:effectLst/>
                <a:latin typeface="Consolas" panose="020B0609020204030204" pitchFamily="49" charset="0"/>
              </a:rPr>
              <a:t>"Linus"</a:t>
            </a:r>
            <a:r>
              <a:rPr lang="en-US" sz="2400" b="0" i="0" dirty="0">
                <a:solidFill>
                  <a:srgbClr val="000000"/>
                </a:solidFill>
                <a:effectLst/>
                <a:latin typeface="Consolas" panose="020B0609020204030204" pitchFamily="49" charset="0"/>
              </a:rPr>
              <a:t>)</a:t>
            </a:r>
          </a:p>
          <a:p>
            <a:pPr algn="l"/>
            <a:r>
              <a:rPr lang="en-US" sz="2400" b="0" i="0" dirty="0">
                <a:solidFill>
                  <a:srgbClr val="000000"/>
                </a:solidFill>
                <a:effectLst/>
                <a:latin typeface="Verdana" panose="020B0604030504040204" pitchFamily="34" charset="0"/>
              </a:rPr>
              <a:t>The phrase </a:t>
            </a:r>
            <a:r>
              <a:rPr lang="en-US" sz="2400" b="0" i="1" dirty="0">
                <a:solidFill>
                  <a:srgbClr val="000000"/>
                </a:solidFill>
                <a:effectLst/>
                <a:latin typeface="Verdana" panose="020B0604030504040204" pitchFamily="34" charset="0"/>
              </a:rPr>
              <a:t>Keyword Arguments</a:t>
            </a:r>
            <a:r>
              <a:rPr lang="en-US" sz="2400" b="0" i="0" dirty="0">
                <a:solidFill>
                  <a:srgbClr val="000000"/>
                </a:solidFill>
                <a:effectLst/>
                <a:latin typeface="Verdana" panose="020B0604030504040204" pitchFamily="34" charset="0"/>
              </a:rPr>
              <a:t> are often shortened to </a:t>
            </a:r>
            <a:r>
              <a:rPr lang="en-US" sz="2400" b="0" i="1" dirty="0" err="1">
                <a:solidFill>
                  <a:srgbClr val="000000"/>
                </a:solidFill>
                <a:effectLst/>
                <a:latin typeface="Verdana" panose="020B0604030504040204" pitchFamily="34" charset="0"/>
              </a:rPr>
              <a:t>kwargs</a:t>
            </a:r>
            <a:r>
              <a:rPr lang="en-US" sz="2400" b="0" i="0" dirty="0">
                <a:solidFill>
                  <a:srgbClr val="000000"/>
                </a:solidFill>
                <a:effectLst/>
                <a:latin typeface="Verdana" panose="020B0604030504040204" pitchFamily="34" charset="0"/>
              </a:rPr>
              <a:t> in Python documentations.</a:t>
            </a:r>
            <a:endParaRPr lang="en-US" sz="2400"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36200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762F67-2F3E-A350-34A0-4D01DE21CD77}"/>
              </a:ext>
            </a:extLst>
          </p:cNvPr>
          <p:cNvSpPr>
            <a:spLocks noGrp="1"/>
          </p:cNvSpPr>
          <p:nvPr>
            <p:ph idx="1"/>
          </p:nvPr>
        </p:nvSpPr>
        <p:spPr>
          <a:xfrm>
            <a:off x="1066800" y="533400"/>
            <a:ext cx="10058400" cy="5882640"/>
          </a:xfrm>
        </p:spPr>
        <p:txBody>
          <a:bodyPr>
            <a:normAutofit fontScale="92500" lnSpcReduction="20000"/>
          </a:bodyPr>
          <a:lstStyle/>
          <a:p>
            <a:r>
              <a:rPr lang="en-US" sz="2800" b="1" dirty="0"/>
              <a:t>The Python Command Line</a:t>
            </a:r>
          </a:p>
          <a:p>
            <a:r>
              <a:rPr lang="en-US" sz="2800" dirty="0"/>
              <a:t>To test a short amount of code in python sometimes it is quickest and easiest not to write the code in a file. This is made possible because Python can be run as a command line itself.</a:t>
            </a:r>
          </a:p>
          <a:p>
            <a:r>
              <a:rPr lang="en-US" sz="2800" dirty="0"/>
              <a:t>Type the following on the Windows, Mac or Linux command line:</a:t>
            </a:r>
          </a:p>
          <a:p>
            <a:pPr lvl="1">
              <a:buFont typeface="Wingdings" panose="05000000000000000000" pitchFamily="2" charset="2"/>
              <a:buChar char="Ø"/>
            </a:pPr>
            <a:r>
              <a:rPr lang="en-US" sz="2400" dirty="0"/>
              <a:t>C:\Users\Your Name&gt;python</a:t>
            </a:r>
          </a:p>
          <a:p>
            <a:pPr lvl="1">
              <a:buFont typeface="Wingdings" panose="05000000000000000000" pitchFamily="2" charset="2"/>
              <a:buChar char="Ø"/>
            </a:pPr>
            <a:r>
              <a:rPr lang="en-US" sz="2400" dirty="0"/>
              <a:t>Or, if the "python" command did not work, you can try "</a:t>
            </a:r>
            <a:r>
              <a:rPr lang="en-US" sz="2400" dirty="0" err="1"/>
              <a:t>py</a:t>
            </a:r>
            <a:r>
              <a:rPr lang="en-US" sz="2400" dirty="0"/>
              <a:t>":</a:t>
            </a:r>
          </a:p>
          <a:p>
            <a:pPr lvl="1">
              <a:buFont typeface="Wingdings" panose="05000000000000000000" pitchFamily="2" charset="2"/>
              <a:buChar char="Ø"/>
            </a:pPr>
            <a:r>
              <a:rPr lang="en-US" sz="2400" dirty="0"/>
              <a:t>C:\Users\Your Name&gt;</a:t>
            </a:r>
            <a:r>
              <a:rPr lang="en-US" sz="2400" dirty="0" err="1"/>
              <a:t>py</a:t>
            </a:r>
            <a:endParaRPr lang="en-US" sz="2400" dirty="0"/>
          </a:p>
          <a:p>
            <a:r>
              <a:rPr lang="en-US" sz="2800" dirty="0"/>
              <a:t>From there you can write any python, including our hello world example from earlier in the tutorial:</a:t>
            </a:r>
          </a:p>
          <a:p>
            <a:pPr lvl="1">
              <a:buFont typeface="Wingdings" panose="05000000000000000000" pitchFamily="2" charset="2"/>
              <a:buChar char="Ø"/>
            </a:pPr>
            <a:r>
              <a:rPr lang="en-US" sz="2400" dirty="0"/>
              <a:t>C:\Users\Your Name&gt;python</a:t>
            </a:r>
          </a:p>
          <a:p>
            <a:pPr lvl="1">
              <a:buFont typeface="Wingdings" panose="05000000000000000000" pitchFamily="2" charset="2"/>
              <a:buChar char="Ø"/>
            </a:pPr>
            <a:r>
              <a:rPr lang="en-US" sz="2400" dirty="0"/>
              <a:t>Python 3.6.4 (v3.6.4:d48eceb, Dec 19 2017, 06:04:45) [MSC v.1900 32 bit (Intel)] on win32</a:t>
            </a:r>
          </a:p>
          <a:p>
            <a:pPr lvl="1">
              <a:buFont typeface="Wingdings" panose="05000000000000000000" pitchFamily="2" charset="2"/>
              <a:buChar char="Ø"/>
            </a:pPr>
            <a:r>
              <a:rPr lang="en-US" sz="2400" dirty="0"/>
              <a:t>Type "help", "copyright", "credits" or "license" for more information.</a:t>
            </a:r>
          </a:p>
          <a:p>
            <a:pPr lvl="1">
              <a:buFont typeface="Wingdings" panose="05000000000000000000" pitchFamily="2" charset="2"/>
              <a:buChar char="Ø"/>
            </a:pPr>
            <a:r>
              <a:rPr lang="en-US" sz="2400" dirty="0"/>
              <a:t>&gt;&gt;&gt; print("Hello, World!")</a:t>
            </a:r>
          </a:p>
        </p:txBody>
      </p:sp>
    </p:spTree>
    <p:extLst>
      <p:ext uri="{BB962C8B-B14F-4D97-AF65-F5344CB8AC3E}">
        <p14:creationId xmlns:p14="http://schemas.microsoft.com/office/powerpoint/2010/main" val="7837839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9DEE1-8235-3CD4-0A8A-701C59BDD8CB}"/>
              </a:ext>
            </a:extLst>
          </p:cNvPr>
          <p:cNvSpPr>
            <a:spLocks noGrp="1"/>
          </p:cNvSpPr>
          <p:nvPr>
            <p:ph idx="1"/>
          </p:nvPr>
        </p:nvSpPr>
        <p:spPr>
          <a:xfrm>
            <a:off x="1066800" y="518160"/>
            <a:ext cx="10058400" cy="5897880"/>
          </a:xfrm>
        </p:spPr>
        <p:txBody>
          <a:bodyPr>
            <a:noAutofit/>
          </a:bodyPr>
          <a:lstStyle/>
          <a:p>
            <a:pPr marL="0" indent="0">
              <a:buNone/>
            </a:pPr>
            <a:r>
              <a:rPr lang="en-US" sz="2400" b="1" dirty="0"/>
              <a:t>Arbitrary Keyword Arguments, **</a:t>
            </a:r>
            <a:r>
              <a:rPr lang="en-US" sz="2400" b="1" dirty="0" err="1"/>
              <a:t>kwargs</a:t>
            </a:r>
            <a:endParaRPr lang="en-US" sz="2400" b="1" dirty="0"/>
          </a:p>
          <a:p>
            <a:r>
              <a:rPr lang="en-US" sz="2000" dirty="0"/>
              <a:t>If you do not know how many keyword arguments that will be passed into your function, add two asterisk: ** before the parameter name in the function definition.</a:t>
            </a:r>
          </a:p>
          <a:p>
            <a:r>
              <a:rPr lang="en-US" sz="2000" dirty="0"/>
              <a:t>This way the function will receive a dictionary of arguments, and can access the items accordingly:</a:t>
            </a:r>
          </a:p>
          <a:p>
            <a:r>
              <a:rPr lang="en-US" sz="2000" dirty="0"/>
              <a:t>Example</a:t>
            </a:r>
          </a:p>
          <a:p>
            <a:r>
              <a:rPr lang="en-US" sz="2000" dirty="0"/>
              <a:t>If the number of keyword arguments is unknown, add a double ** before the parameter name:</a:t>
            </a:r>
          </a:p>
          <a:p>
            <a:r>
              <a:rPr lang="en-US" sz="2000" b="0" i="0" dirty="0">
                <a:solidFill>
                  <a:srgbClr val="0000CD"/>
                </a:solidFill>
                <a:effectLst/>
                <a:latin typeface="Consolas" panose="020B0609020204030204" pitchFamily="49" charset="0"/>
              </a:rPr>
              <a:t>def</a:t>
            </a:r>
            <a:r>
              <a:rPr lang="en-US" sz="2000" b="0" i="0" dirty="0">
                <a:solidFill>
                  <a:srgbClr val="000000"/>
                </a:solidFill>
                <a:effectLst/>
                <a:latin typeface="Consolas" panose="020B0609020204030204" pitchFamily="49" charset="0"/>
              </a:rPr>
              <a:t> my_function(**kid):</a:t>
            </a:r>
            <a:br>
              <a:rPr lang="en-US" sz="2000" dirty="0"/>
            </a:br>
            <a:r>
              <a:rPr lang="en-US" sz="2000" b="0" i="0" dirty="0">
                <a:solidFill>
                  <a:srgbClr val="000000"/>
                </a:solidFill>
                <a:effectLst/>
                <a:latin typeface="Consolas" panose="020B0609020204030204" pitchFamily="49" charset="0"/>
              </a:rPr>
              <a:t>  </a:t>
            </a:r>
            <a:r>
              <a:rPr lang="en-US" sz="2000" b="0" i="0" dirty="0">
                <a:solidFill>
                  <a:srgbClr val="0000CD"/>
                </a:solidFill>
                <a:effectLst/>
                <a:latin typeface="Consolas" panose="020B0609020204030204" pitchFamily="49" charset="0"/>
              </a:rPr>
              <a:t>print</a:t>
            </a:r>
            <a:r>
              <a:rPr lang="en-US" sz="2000" b="0" i="0" dirty="0">
                <a:solidFill>
                  <a:srgbClr val="000000"/>
                </a:solidFill>
                <a:effectLst/>
                <a:latin typeface="Consolas" panose="020B0609020204030204" pitchFamily="49" charset="0"/>
              </a:rPr>
              <a:t>(</a:t>
            </a:r>
            <a:r>
              <a:rPr lang="en-US" sz="2000" b="0" i="0" dirty="0">
                <a:solidFill>
                  <a:srgbClr val="A52A2A"/>
                </a:solidFill>
                <a:effectLst/>
                <a:latin typeface="Consolas" panose="020B0609020204030204" pitchFamily="49" charset="0"/>
              </a:rPr>
              <a:t>"His last name is "</a:t>
            </a:r>
            <a:r>
              <a:rPr lang="en-US" sz="2000" b="0" i="0" dirty="0">
                <a:solidFill>
                  <a:srgbClr val="000000"/>
                </a:solidFill>
                <a:effectLst/>
                <a:latin typeface="Consolas" panose="020B0609020204030204" pitchFamily="49" charset="0"/>
              </a:rPr>
              <a:t> + kid[</a:t>
            </a:r>
            <a:r>
              <a:rPr lang="en-US" sz="2000" b="0" i="0" dirty="0">
                <a:solidFill>
                  <a:srgbClr val="A52A2A"/>
                </a:solidFill>
                <a:effectLst/>
                <a:latin typeface="Consolas" panose="020B0609020204030204" pitchFamily="49" charset="0"/>
              </a:rPr>
              <a:t>"</a:t>
            </a:r>
            <a:r>
              <a:rPr lang="en-US" sz="2000" b="0" i="0" dirty="0" err="1">
                <a:solidFill>
                  <a:srgbClr val="A52A2A"/>
                </a:solidFill>
                <a:effectLst/>
                <a:latin typeface="Consolas" panose="020B0609020204030204" pitchFamily="49" charset="0"/>
              </a:rPr>
              <a:t>lname</a:t>
            </a:r>
            <a:r>
              <a:rPr lang="en-US" sz="2000" b="0" i="0" dirty="0">
                <a:solidFill>
                  <a:srgbClr val="A52A2A"/>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a:t>
            </a:r>
            <a:br>
              <a:rPr lang="en-US" sz="2000" dirty="0"/>
            </a:br>
            <a:br>
              <a:rPr lang="en-US" sz="2000" dirty="0"/>
            </a:br>
            <a:r>
              <a:rPr lang="en-US" sz="2000" b="0" i="0" dirty="0">
                <a:solidFill>
                  <a:srgbClr val="000000"/>
                </a:solidFill>
                <a:effectLst/>
                <a:latin typeface="Consolas" panose="020B0609020204030204" pitchFamily="49" charset="0"/>
              </a:rPr>
              <a:t>my_function(</a:t>
            </a:r>
            <a:r>
              <a:rPr lang="en-US" sz="2000" b="0" i="0" dirty="0" err="1">
                <a:solidFill>
                  <a:srgbClr val="000000"/>
                </a:solidFill>
                <a:effectLst/>
                <a:latin typeface="Consolas" panose="020B0609020204030204" pitchFamily="49" charset="0"/>
              </a:rPr>
              <a:t>fname</a:t>
            </a:r>
            <a:r>
              <a:rPr lang="en-US" sz="2000" b="0" i="0" dirty="0">
                <a:solidFill>
                  <a:srgbClr val="000000"/>
                </a:solidFill>
                <a:effectLst/>
                <a:latin typeface="Consolas" panose="020B0609020204030204" pitchFamily="49" charset="0"/>
              </a:rPr>
              <a:t> = </a:t>
            </a:r>
            <a:r>
              <a:rPr lang="en-US" sz="2000" b="0" i="0" dirty="0">
                <a:solidFill>
                  <a:srgbClr val="A52A2A"/>
                </a:solidFill>
                <a:effectLst/>
                <a:latin typeface="Consolas" panose="020B0609020204030204" pitchFamily="49" charset="0"/>
              </a:rPr>
              <a:t>"Tobias"</a:t>
            </a: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lname</a:t>
            </a:r>
            <a:r>
              <a:rPr lang="en-US" sz="2000" b="0" i="0" dirty="0">
                <a:solidFill>
                  <a:srgbClr val="000000"/>
                </a:solidFill>
                <a:effectLst/>
                <a:latin typeface="Consolas" panose="020B0609020204030204" pitchFamily="49" charset="0"/>
              </a:rPr>
              <a:t> = </a:t>
            </a:r>
            <a:r>
              <a:rPr lang="en-US" sz="2000" b="0" i="0" dirty="0">
                <a:solidFill>
                  <a:srgbClr val="A52A2A"/>
                </a:solidFill>
                <a:effectLst/>
                <a:latin typeface="Consolas" panose="020B0609020204030204" pitchFamily="49" charset="0"/>
              </a:rPr>
              <a:t>"</a:t>
            </a:r>
            <a:r>
              <a:rPr lang="en-US" sz="2000" b="0" i="0" dirty="0" err="1">
                <a:solidFill>
                  <a:srgbClr val="A52A2A"/>
                </a:solidFill>
                <a:effectLst/>
                <a:latin typeface="Consolas" panose="020B0609020204030204" pitchFamily="49" charset="0"/>
              </a:rPr>
              <a:t>Refsnes</a:t>
            </a:r>
            <a:r>
              <a:rPr lang="en-US" sz="2000" b="0" i="0" dirty="0">
                <a:solidFill>
                  <a:srgbClr val="A52A2A"/>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a:t>
            </a:r>
          </a:p>
          <a:p>
            <a:r>
              <a:rPr lang="en-US" sz="1800" b="0" i="1" dirty="0">
                <a:solidFill>
                  <a:srgbClr val="000000"/>
                </a:solidFill>
                <a:effectLst/>
                <a:latin typeface="Verdana" panose="020B0604030504040204" pitchFamily="34" charset="0"/>
              </a:rPr>
              <a:t>Arbitrary </a:t>
            </a:r>
            <a:r>
              <a:rPr lang="en-US" sz="1800" b="0" i="1" dirty="0" err="1">
                <a:solidFill>
                  <a:srgbClr val="000000"/>
                </a:solidFill>
                <a:effectLst/>
                <a:latin typeface="Verdana" panose="020B0604030504040204" pitchFamily="34" charset="0"/>
              </a:rPr>
              <a:t>Kword</a:t>
            </a:r>
            <a:r>
              <a:rPr lang="en-US" sz="1800" b="0" i="1" dirty="0">
                <a:solidFill>
                  <a:srgbClr val="000000"/>
                </a:solidFill>
                <a:effectLst/>
                <a:latin typeface="Verdana" panose="020B0604030504040204" pitchFamily="34" charset="0"/>
              </a:rPr>
              <a:t> Arguments</a:t>
            </a:r>
            <a:r>
              <a:rPr lang="en-US" sz="1800" b="0" i="0" dirty="0">
                <a:solidFill>
                  <a:srgbClr val="000000"/>
                </a:solidFill>
                <a:effectLst/>
                <a:latin typeface="Verdana" panose="020B0604030504040204" pitchFamily="34" charset="0"/>
              </a:rPr>
              <a:t> are often shortened to </a:t>
            </a:r>
            <a:r>
              <a:rPr lang="en-US" sz="1800" b="0" i="1" dirty="0">
                <a:solidFill>
                  <a:srgbClr val="000000"/>
                </a:solidFill>
                <a:effectLst/>
                <a:latin typeface="Verdana" panose="020B0604030504040204" pitchFamily="34" charset="0"/>
              </a:rPr>
              <a:t>**</a:t>
            </a:r>
            <a:r>
              <a:rPr lang="en-US" sz="1800" b="0" i="1" dirty="0" err="1">
                <a:solidFill>
                  <a:srgbClr val="000000"/>
                </a:solidFill>
                <a:effectLst/>
                <a:latin typeface="Verdana" panose="020B0604030504040204" pitchFamily="34" charset="0"/>
              </a:rPr>
              <a:t>kwargs</a:t>
            </a:r>
            <a:r>
              <a:rPr lang="en-US" sz="1800" b="0" i="0" dirty="0">
                <a:solidFill>
                  <a:srgbClr val="000000"/>
                </a:solidFill>
                <a:effectLst/>
                <a:latin typeface="Verdana" panose="020B0604030504040204" pitchFamily="34" charset="0"/>
              </a:rPr>
              <a:t> in Python documentations.</a:t>
            </a:r>
            <a:endParaRPr lang="en-US" sz="1600" dirty="0"/>
          </a:p>
        </p:txBody>
      </p:sp>
    </p:spTree>
    <p:extLst>
      <p:ext uri="{BB962C8B-B14F-4D97-AF65-F5344CB8AC3E}">
        <p14:creationId xmlns:p14="http://schemas.microsoft.com/office/powerpoint/2010/main" val="2741318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219D8D-67B3-2B15-28F0-BD50250E33B4}"/>
              </a:ext>
            </a:extLst>
          </p:cNvPr>
          <p:cNvSpPr>
            <a:spLocks noGrp="1"/>
          </p:cNvSpPr>
          <p:nvPr>
            <p:ph idx="1"/>
          </p:nvPr>
        </p:nvSpPr>
        <p:spPr>
          <a:xfrm>
            <a:off x="1066800" y="807720"/>
            <a:ext cx="10058400" cy="5471160"/>
          </a:xfrm>
        </p:spPr>
        <p:txBody>
          <a:bodyPr>
            <a:normAutofit fontScale="92500" lnSpcReduction="10000"/>
          </a:bodyPr>
          <a:lstStyle/>
          <a:p>
            <a:pPr marL="0" indent="0" algn="l">
              <a:buNone/>
            </a:pPr>
            <a:r>
              <a:rPr lang="en-US" sz="2600" b="1" i="0" dirty="0">
                <a:solidFill>
                  <a:srgbClr val="000000"/>
                </a:solidFill>
                <a:effectLst/>
                <a:latin typeface="Segoe UI" panose="020B0502040204020203" pitchFamily="34" charset="0"/>
              </a:rPr>
              <a:t>Default Parameter Value</a:t>
            </a:r>
          </a:p>
          <a:p>
            <a:pPr algn="l"/>
            <a:r>
              <a:rPr lang="en-US" sz="2600" b="0" i="0" dirty="0">
                <a:solidFill>
                  <a:srgbClr val="000000"/>
                </a:solidFill>
                <a:effectLst/>
                <a:latin typeface="Verdana" panose="020B0604030504040204" pitchFamily="34" charset="0"/>
              </a:rPr>
              <a:t>The following example shows how to use a default parameter value.</a:t>
            </a:r>
          </a:p>
          <a:p>
            <a:pPr algn="l"/>
            <a:r>
              <a:rPr lang="en-US" sz="2600" b="0" i="0" dirty="0">
                <a:solidFill>
                  <a:srgbClr val="000000"/>
                </a:solidFill>
                <a:effectLst/>
                <a:latin typeface="Verdana" panose="020B0604030504040204" pitchFamily="34" charset="0"/>
              </a:rPr>
              <a:t>If we call the function without argument, it uses the default value:</a:t>
            </a:r>
          </a:p>
          <a:p>
            <a:pPr algn="l"/>
            <a:r>
              <a:rPr lang="en-US" sz="2600" b="0" i="0" dirty="0">
                <a:solidFill>
                  <a:srgbClr val="000000"/>
                </a:solidFill>
                <a:effectLst/>
                <a:latin typeface="Segoe UI" panose="020B0502040204020203" pitchFamily="34" charset="0"/>
              </a:rPr>
              <a:t>Example</a:t>
            </a:r>
          </a:p>
          <a:p>
            <a:pPr algn="l"/>
            <a:r>
              <a:rPr lang="en-US" sz="2600" b="0" i="0" dirty="0">
                <a:solidFill>
                  <a:srgbClr val="0000CD"/>
                </a:solidFill>
                <a:effectLst/>
                <a:latin typeface="Consolas" panose="020B0609020204030204" pitchFamily="49" charset="0"/>
              </a:rPr>
              <a:t>def</a:t>
            </a:r>
            <a:r>
              <a:rPr lang="en-US" sz="2600" b="0" i="0" dirty="0">
                <a:solidFill>
                  <a:srgbClr val="000000"/>
                </a:solidFill>
                <a:effectLst/>
                <a:latin typeface="Consolas" panose="020B0609020204030204" pitchFamily="49" charset="0"/>
              </a:rPr>
              <a:t> my_function(</a:t>
            </a:r>
            <a:r>
              <a:rPr lang="en-US" sz="2600" b="1" i="0" dirty="0">
                <a:solidFill>
                  <a:srgbClr val="000000"/>
                </a:solidFill>
                <a:effectLst/>
                <a:latin typeface="Consolas" panose="020B0609020204030204" pitchFamily="49" charset="0"/>
              </a:rPr>
              <a:t>country = </a:t>
            </a:r>
            <a:r>
              <a:rPr lang="en-US" sz="2600" b="1" i="0" dirty="0">
                <a:solidFill>
                  <a:srgbClr val="A52A2A"/>
                </a:solidFill>
                <a:effectLst/>
                <a:latin typeface="Consolas" panose="020B0609020204030204" pitchFamily="49" charset="0"/>
              </a:rPr>
              <a:t>"Norway"</a:t>
            </a:r>
            <a:r>
              <a:rPr lang="en-US" sz="2600" b="0" i="0" dirty="0">
                <a:solidFill>
                  <a:srgbClr val="000000"/>
                </a:solidFill>
                <a:effectLst/>
                <a:latin typeface="Consolas" panose="020B0609020204030204" pitchFamily="49" charset="0"/>
              </a:rPr>
              <a:t>):</a:t>
            </a: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  </a:t>
            </a:r>
            <a:r>
              <a:rPr lang="en-US" sz="2600" b="0" i="0" dirty="0">
                <a:solidFill>
                  <a:srgbClr val="0000CD"/>
                </a:solidFill>
                <a:effectLst/>
                <a:latin typeface="Consolas" panose="020B0609020204030204" pitchFamily="49" charset="0"/>
              </a:rPr>
              <a:t>print</a:t>
            </a:r>
            <a:r>
              <a:rPr lang="en-US" sz="2600" b="0" i="0" dirty="0">
                <a:solidFill>
                  <a:srgbClr val="000000"/>
                </a:solidFill>
                <a:effectLst/>
                <a:latin typeface="Consolas" panose="020B0609020204030204" pitchFamily="49" charset="0"/>
              </a:rPr>
              <a:t>(</a:t>
            </a:r>
            <a:r>
              <a:rPr lang="en-US" sz="2600" b="0" i="0" dirty="0">
                <a:solidFill>
                  <a:srgbClr val="A52A2A"/>
                </a:solidFill>
                <a:effectLst/>
                <a:latin typeface="Consolas" panose="020B0609020204030204" pitchFamily="49" charset="0"/>
              </a:rPr>
              <a:t>"I am from "</a:t>
            </a:r>
            <a:r>
              <a:rPr lang="en-US" sz="2600" b="0" i="0" dirty="0">
                <a:solidFill>
                  <a:srgbClr val="000000"/>
                </a:solidFill>
                <a:effectLst/>
                <a:latin typeface="Consolas" panose="020B0609020204030204" pitchFamily="49" charset="0"/>
              </a:rPr>
              <a:t> + country)</a:t>
            </a:r>
            <a:br>
              <a:rPr lang="en-US" sz="2600" b="0" i="0" dirty="0">
                <a:solidFill>
                  <a:srgbClr val="000000"/>
                </a:solidFill>
                <a:effectLst/>
                <a:latin typeface="Consolas" panose="020B0609020204030204" pitchFamily="49" charset="0"/>
              </a:rPr>
            </a:b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my_function(</a:t>
            </a:r>
            <a:r>
              <a:rPr lang="en-US" sz="2600" b="0" i="0" dirty="0">
                <a:solidFill>
                  <a:srgbClr val="A52A2A"/>
                </a:solidFill>
                <a:effectLst/>
                <a:latin typeface="Consolas" panose="020B0609020204030204" pitchFamily="49" charset="0"/>
              </a:rPr>
              <a:t>"Sweden"</a:t>
            </a:r>
            <a:r>
              <a:rPr lang="en-US" sz="2600" b="0" i="0" dirty="0">
                <a:solidFill>
                  <a:srgbClr val="000000"/>
                </a:solidFill>
                <a:effectLst/>
                <a:latin typeface="Consolas" panose="020B0609020204030204" pitchFamily="49" charset="0"/>
              </a:rPr>
              <a:t>)</a:t>
            </a: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my_function(</a:t>
            </a:r>
            <a:r>
              <a:rPr lang="en-US" sz="2600" b="0" i="0" dirty="0">
                <a:solidFill>
                  <a:srgbClr val="A52A2A"/>
                </a:solidFill>
                <a:effectLst/>
                <a:latin typeface="Consolas" panose="020B0609020204030204" pitchFamily="49" charset="0"/>
              </a:rPr>
              <a:t>"India"</a:t>
            </a:r>
            <a:r>
              <a:rPr lang="en-US" sz="2600" b="0" i="0" dirty="0">
                <a:solidFill>
                  <a:srgbClr val="000000"/>
                </a:solidFill>
                <a:effectLst/>
                <a:latin typeface="Consolas" panose="020B0609020204030204" pitchFamily="49" charset="0"/>
              </a:rPr>
              <a:t>)</a:t>
            </a: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my_function()</a:t>
            </a:r>
            <a:br>
              <a:rPr lang="en-US" sz="2600" b="0" i="0" dirty="0">
                <a:solidFill>
                  <a:srgbClr val="000000"/>
                </a:solidFill>
                <a:effectLst/>
                <a:latin typeface="Consolas" panose="020B0609020204030204" pitchFamily="49" charset="0"/>
              </a:rPr>
            </a:br>
            <a:r>
              <a:rPr lang="en-US" sz="2600" b="0" i="0" dirty="0">
                <a:solidFill>
                  <a:srgbClr val="000000"/>
                </a:solidFill>
                <a:effectLst/>
                <a:latin typeface="Consolas" panose="020B0609020204030204" pitchFamily="49" charset="0"/>
              </a:rPr>
              <a:t>my_function(</a:t>
            </a:r>
            <a:r>
              <a:rPr lang="en-US" sz="2600" b="0" i="0" dirty="0">
                <a:solidFill>
                  <a:srgbClr val="A52A2A"/>
                </a:solidFill>
                <a:effectLst/>
                <a:latin typeface="Consolas" panose="020B0609020204030204" pitchFamily="49" charset="0"/>
              </a:rPr>
              <a:t>"Brazil"</a:t>
            </a:r>
            <a:r>
              <a:rPr lang="en-US" sz="26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4283057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DE8B2-AA06-092C-C01B-B9A93AF1FA14}"/>
              </a:ext>
            </a:extLst>
          </p:cNvPr>
          <p:cNvSpPr>
            <a:spLocks noGrp="1"/>
          </p:cNvSpPr>
          <p:nvPr>
            <p:ph idx="1"/>
          </p:nvPr>
        </p:nvSpPr>
        <p:spPr>
          <a:xfrm>
            <a:off x="1066800" y="609600"/>
            <a:ext cx="10058400" cy="5343144"/>
          </a:xfrm>
        </p:spPr>
        <p:txBody>
          <a:bodyPr>
            <a:normAutofit fontScale="92500" lnSpcReduction="10000"/>
          </a:bodyPr>
          <a:lstStyle/>
          <a:p>
            <a:pPr marL="0" indent="0" algn="l">
              <a:buNone/>
            </a:pPr>
            <a:r>
              <a:rPr lang="en-US" sz="2400" b="1" i="0" dirty="0">
                <a:solidFill>
                  <a:srgbClr val="000000"/>
                </a:solidFill>
                <a:effectLst/>
                <a:latin typeface="Segoe UI" panose="020B0502040204020203" pitchFamily="34" charset="0"/>
              </a:rPr>
              <a:t>Passing a List as an Argument</a:t>
            </a:r>
          </a:p>
          <a:p>
            <a:pPr algn="l"/>
            <a:r>
              <a:rPr lang="en-US" sz="2400" b="0" i="0" dirty="0">
                <a:solidFill>
                  <a:srgbClr val="000000"/>
                </a:solidFill>
                <a:effectLst/>
                <a:latin typeface="Verdana" panose="020B0604030504040204" pitchFamily="34" charset="0"/>
              </a:rPr>
              <a:t>You can send any data types of argument to a function (string, number, list, dictionary etc.), and it will be treated as the same data type inside the function.</a:t>
            </a:r>
          </a:p>
          <a:p>
            <a:pPr algn="l"/>
            <a:r>
              <a:rPr lang="en-US" sz="2400" b="0" i="0" dirty="0">
                <a:solidFill>
                  <a:srgbClr val="000000"/>
                </a:solidFill>
                <a:effectLst/>
                <a:latin typeface="Verdana" panose="020B0604030504040204" pitchFamily="34" charset="0"/>
              </a:rPr>
              <a:t>E.g. if you send a List as an argument, it will still be a List when it reaches the function:</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my_function(food):</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for</a:t>
            </a:r>
            <a:r>
              <a:rPr lang="en-US" sz="2400" b="0" i="0" dirty="0">
                <a:solidFill>
                  <a:srgbClr val="000000"/>
                </a:solidFill>
                <a:effectLst/>
                <a:latin typeface="Consolas" panose="020B0609020204030204" pitchFamily="49" charset="0"/>
              </a:rPr>
              <a:t> x </a:t>
            </a:r>
            <a:r>
              <a:rPr lang="en-US" sz="2400" b="0" i="0" dirty="0">
                <a:solidFill>
                  <a:srgbClr val="0000CD"/>
                </a:solidFill>
                <a:effectLst/>
                <a:latin typeface="Consolas" panose="020B0609020204030204" pitchFamily="49" charset="0"/>
              </a:rPr>
              <a:t>in</a:t>
            </a:r>
            <a:r>
              <a:rPr lang="en-US" sz="2400" b="0" i="0" dirty="0">
                <a:solidFill>
                  <a:srgbClr val="000000"/>
                </a:solidFill>
                <a:effectLst/>
                <a:latin typeface="Consolas" panose="020B0609020204030204" pitchFamily="49" charset="0"/>
              </a:rPr>
              <a:t> food:</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(x)</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fruits = [</a:t>
            </a:r>
            <a:r>
              <a:rPr lang="en-US" sz="2400" b="0" i="0" dirty="0">
                <a:solidFill>
                  <a:srgbClr val="A52A2A"/>
                </a:solidFill>
                <a:effectLst/>
                <a:latin typeface="Consolas" panose="020B0609020204030204" pitchFamily="49" charset="0"/>
              </a:rPr>
              <a:t>"apple"</a:t>
            </a:r>
            <a:r>
              <a:rPr lang="en-US" sz="2400" b="0" i="0" dirty="0">
                <a:solidFill>
                  <a:srgbClr val="000000"/>
                </a:solidFill>
                <a:effectLst/>
                <a:latin typeface="Consolas" panose="020B0609020204030204" pitchFamily="49" charset="0"/>
              </a:rPr>
              <a:t>, </a:t>
            </a:r>
            <a:r>
              <a:rPr lang="en-US" sz="2400" b="0" i="0" dirty="0">
                <a:solidFill>
                  <a:srgbClr val="A52A2A"/>
                </a:solidFill>
                <a:effectLst/>
                <a:latin typeface="Consolas" panose="020B0609020204030204" pitchFamily="49" charset="0"/>
              </a:rPr>
              <a:t>"banana"</a:t>
            </a:r>
            <a:r>
              <a:rPr lang="en-US" sz="2400" b="0" i="0" dirty="0">
                <a:solidFill>
                  <a:srgbClr val="000000"/>
                </a:solidFill>
                <a:effectLst/>
                <a:latin typeface="Consolas" panose="020B0609020204030204" pitchFamily="49" charset="0"/>
              </a:rPr>
              <a:t>, </a:t>
            </a:r>
            <a:r>
              <a:rPr lang="en-US" sz="2400" b="0" i="0" dirty="0">
                <a:solidFill>
                  <a:srgbClr val="A52A2A"/>
                </a:solidFill>
                <a:effectLst/>
                <a:latin typeface="Consolas" panose="020B0609020204030204" pitchFamily="49" charset="0"/>
              </a:rPr>
              <a:t>"cherry"</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my_function(fruits)</a:t>
            </a:r>
          </a:p>
          <a:p>
            <a:endParaRPr lang="en-US" dirty="0"/>
          </a:p>
        </p:txBody>
      </p:sp>
    </p:spTree>
    <p:extLst>
      <p:ext uri="{BB962C8B-B14F-4D97-AF65-F5344CB8AC3E}">
        <p14:creationId xmlns:p14="http://schemas.microsoft.com/office/powerpoint/2010/main" val="3446142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630676-D669-7AD7-B341-383F2F52BF71}"/>
              </a:ext>
            </a:extLst>
          </p:cNvPr>
          <p:cNvSpPr>
            <a:spLocks noGrp="1"/>
          </p:cNvSpPr>
          <p:nvPr>
            <p:ph idx="1"/>
          </p:nvPr>
        </p:nvSpPr>
        <p:spPr>
          <a:xfrm>
            <a:off x="1066800" y="822960"/>
            <a:ext cx="10058400" cy="5129784"/>
          </a:xfrm>
        </p:spPr>
        <p:txBody>
          <a:bodyPr>
            <a:normAutofit/>
          </a:bodyPr>
          <a:lstStyle/>
          <a:p>
            <a:pPr marL="0" indent="0">
              <a:buNone/>
            </a:pPr>
            <a:r>
              <a:rPr lang="en-US" sz="2400" b="1" dirty="0"/>
              <a:t>Return Values</a:t>
            </a:r>
          </a:p>
          <a:p>
            <a:r>
              <a:rPr lang="en-US" sz="2400" dirty="0"/>
              <a:t>To let a function return a value, use the return statement:</a:t>
            </a:r>
          </a:p>
          <a:p>
            <a:r>
              <a:rPr lang="en-US" sz="2400" dirty="0"/>
              <a:t>Example</a:t>
            </a:r>
          </a:p>
          <a:p>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my_function(x):</a:t>
            </a:r>
            <a:br>
              <a:rPr lang="en-US" sz="2400" dirty="0"/>
            </a:br>
            <a:r>
              <a:rPr lang="en-US" sz="2400" b="0" i="0" dirty="0">
                <a:solidFill>
                  <a:srgbClr val="000000"/>
                </a:solidFill>
                <a:effectLst/>
                <a:latin typeface="Consolas" panose="020B0609020204030204" pitchFamily="49" charset="0"/>
              </a:rPr>
              <a:t>  </a:t>
            </a:r>
            <a:r>
              <a:rPr lang="en-US" sz="2400" b="1" i="0" dirty="0">
                <a:solidFill>
                  <a:srgbClr val="0000CD"/>
                </a:solidFill>
                <a:effectLst/>
                <a:latin typeface="Consolas" panose="020B0609020204030204" pitchFamily="49" charset="0"/>
              </a:rPr>
              <a:t>return</a:t>
            </a:r>
            <a:r>
              <a:rPr lang="en-US" sz="2400" b="1" i="0" dirty="0">
                <a:solidFill>
                  <a:srgbClr val="000000"/>
                </a:solidFill>
                <a:effectLst/>
                <a:latin typeface="Consolas" panose="020B0609020204030204" pitchFamily="49" charset="0"/>
              </a:rPr>
              <a:t> </a:t>
            </a:r>
            <a:r>
              <a:rPr lang="en-US" sz="2400" b="1" i="0" dirty="0">
                <a:solidFill>
                  <a:srgbClr val="FF0000"/>
                </a:solidFill>
                <a:effectLst/>
                <a:latin typeface="Consolas" panose="020B0609020204030204" pitchFamily="49" charset="0"/>
              </a:rPr>
              <a:t>5</a:t>
            </a:r>
            <a:r>
              <a:rPr lang="en-US" sz="2400" b="1" i="0" dirty="0">
                <a:solidFill>
                  <a:srgbClr val="000000"/>
                </a:solidFill>
                <a:effectLst/>
                <a:latin typeface="Consolas" panose="020B0609020204030204" pitchFamily="49" charset="0"/>
              </a:rPr>
              <a:t> * x</a:t>
            </a:r>
            <a:br>
              <a:rPr lang="en-US" sz="2400" b="1" i="0" dirty="0">
                <a:solidFill>
                  <a:srgbClr val="000000"/>
                </a:solidFill>
                <a:effectLst/>
                <a:latin typeface="Consolas" panose="020B0609020204030204" pitchFamily="49" charset="0"/>
              </a:rPr>
            </a:b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(my_function(</a:t>
            </a:r>
            <a:r>
              <a:rPr lang="en-US" sz="2400" b="0" i="0" dirty="0">
                <a:solidFill>
                  <a:srgbClr val="FF0000"/>
                </a:solidFill>
                <a:effectLst/>
                <a:latin typeface="Consolas" panose="020B0609020204030204" pitchFamily="49" charset="0"/>
              </a:rPr>
              <a:t>3</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(my_function(</a:t>
            </a:r>
            <a:r>
              <a:rPr lang="en-US" sz="2400" b="0" i="0" dirty="0">
                <a:solidFill>
                  <a:srgbClr val="FF0000"/>
                </a:solidFill>
                <a:effectLst/>
                <a:latin typeface="Consolas" panose="020B0609020204030204" pitchFamily="49" charset="0"/>
              </a:rPr>
              <a:t>5</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CD"/>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(my_function(</a:t>
            </a:r>
            <a:r>
              <a:rPr lang="en-US" sz="2400" b="0" i="0" dirty="0">
                <a:solidFill>
                  <a:srgbClr val="FF0000"/>
                </a:solidFill>
                <a:effectLst/>
                <a:latin typeface="Consolas" panose="020B0609020204030204" pitchFamily="49" charset="0"/>
              </a:rPr>
              <a:t>9</a:t>
            </a:r>
            <a:r>
              <a:rPr lang="en-US" sz="2400" b="0" i="0" dirty="0">
                <a:solidFill>
                  <a:srgbClr val="000000"/>
                </a:solidFill>
                <a:effectLst/>
                <a:latin typeface="Consolas" panose="020B0609020204030204" pitchFamily="49" charset="0"/>
              </a:rPr>
              <a:t>))</a:t>
            </a:r>
            <a:endParaRPr lang="en-US" sz="2400" dirty="0"/>
          </a:p>
        </p:txBody>
      </p:sp>
    </p:spTree>
    <p:extLst>
      <p:ext uri="{BB962C8B-B14F-4D97-AF65-F5344CB8AC3E}">
        <p14:creationId xmlns:p14="http://schemas.microsoft.com/office/powerpoint/2010/main" val="1727271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EC4CD-A415-475E-53CE-29F6EA6B3D77}"/>
              </a:ext>
            </a:extLst>
          </p:cNvPr>
          <p:cNvSpPr>
            <a:spLocks noGrp="1"/>
          </p:cNvSpPr>
          <p:nvPr>
            <p:ph idx="1"/>
          </p:nvPr>
        </p:nvSpPr>
        <p:spPr>
          <a:xfrm>
            <a:off x="1066800" y="731520"/>
            <a:ext cx="10058400" cy="5221224"/>
          </a:xfrm>
        </p:spPr>
        <p:txBody>
          <a:bodyPr/>
          <a:lstStyle/>
          <a:p>
            <a:pPr marL="0" indent="0">
              <a:buNone/>
            </a:pPr>
            <a:r>
              <a:rPr lang="en-US" sz="2400" b="1" dirty="0"/>
              <a:t>The pass Statement</a:t>
            </a:r>
          </a:p>
          <a:p>
            <a:r>
              <a:rPr lang="en-US" sz="2400" dirty="0"/>
              <a:t>function definitions cannot be empty, but if you for some reason have a function definition with no content, put in the pass statement to avoid getting an error.</a:t>
            </a:r>
          </a:p>
          <a:p>
            <a:pPr algn="l"/>
            <a:r>
              <a:rPr lang="en-US" sz="2400" b="0" i="0" dirty="0">
                <a:solidFill>
                  <a:srgbClr val="000000"/>
                </a:solidFill>
                <a:effectLst/>
                <a:latin typeface="Segoe UI" panose="020B0502040204020203" pitchFamily="34" charset="0"/>
              </a:rPr>
              <a:t>Example</a:t>
            </a:r>
          </a:p>
          <a:p>
            <a:pPr algn="l"/>
            <a:r>
              <a:rPr lang="en-US" sz="2400" b="0" i="0" dirty="0">
                <a:solidFill>
                  <a:srgbClr val="0000CD"/>
                </a:solidFill>
                <a:effectLst/>
                <a:latin typeface="Consolas" panose="020B0609020204030204" pitchFamily="49" charset="0"/>
              </a:rPr>
              <a:t>def</a:t>
            </a:r>
            <a:r>
              <a:rPr lang="en-US" sz="2400" b="0" i="0" dirty="0">
                <a:solidFill>
                  <a:srgbClr val="000000"/>
                </a:solidFill>
                <a:effectLst/>
                <a:latin typeface="Consolas" panose="020B0609020204030204" pitchFamily="49" charset="0"/>
              </a:rPr>
              <a:t> </a:t>
            </a:r>
            <a:r>
              <a:rPr lang="en-US" sz="2400" b="0" i="0" dirty="0" err="1">
                <a:solidFill>
                  <a:srgbClr val="000000"/>
                </a:solidFill>
                <a:effectLst/>
                <a:latin typeface="Consolas" panose="020B0609020204030204" pitchFamily="49" charset="0"/>
              </a:rPr>
              <a:t>myfunction</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pass</a:t>
            </a:r>
            <a:endParaRPr lang="en-US" sz="2400" b="0" i="0" dirty="0">
              <a:solidFill>
                <a:srgbClr val="000000"/>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521212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4BC97-D411-C4D4-4133-EA1ECEF98066}"/>
              </a:ext>
            </a:extLst>
          </p:cNvPr>
          <p:cNvSpPr>
            <a:spLocks noGrp="1"/>
          </p:cNvSpPr>
          <p:nvPr>
            <p:ph idx="1"/>
          </p:nvPr>
        </p:nvSpPr>
        <p:spPr>
          <a:xfrm>
            <a:off x="1066800" y="716280"/>
            <a:ext cx="10058400" cy="5623560"/>
          </a:xfrm>
        </p:spPr>
        <p:txBody>
          <a:bodyPr>
            <a:normAutofit lnSpcReduction="10000"/>
          </a:bodyPr>
          <a:lstStyle/>
          <a:p>
            <a:pPr marL="0" indent="0">
              <a:buNone/>
            </a:pPr>
            <a:r>
              <a:rPr lang="en-US" sz="2000" b="1" dirty="0"/>
              <a:t>Recursion</a:t>
            </a:r>
          </a:p>
          <a:p>
            <a:r>
              <a:rPr lang="en-US" sz="2000" dirty="0"/>
              <a:t>Python also accepts function recursion, which means a defined function can call itself.</a:t>
            </a:r>
          </a:p>
          <a:p>
            <a:r>
              <a:rPr lang="en-US" sz="2000" dirty="0"/>
              <a:t>Recursion is a common mathematical and programming concept. It means that a function calls itself. This has the benefit of meaning that you can loop through data to reach a result.</a:t>
            </a:r>
          </a:p>
          <a:p>
            <a:r>
              <a:rPr lang="en-US" sz="2000" dirty="0"/>
              <a:t>The developer should be very careful with recursion as it can be quite easy to slip into writing a function which never terminates, or one that uses excess amounts of memory or processor power. However, when written correctly recursion can be a very efficient and mathematically-elegant approach to programming.</a:t>
            </a:r>
          </a:p>
          <a:p>
            <a:r>
              <a:rPr lang="en-US" sz="2000" dirty="0"/>
              <a:t>In this example, tri_recursion() is a function that we have defined to call itself ("recurse"). We use the k variable as the data, which decrements (-1) every time we recurse. The recursion ends when the condition is not greater than 0 (i.e. when it is 0).</a:t>
            </a:r>
          </a:p>
          <a:p>
            <a:r>
              <a:rPr lang="en-US" sz="2000" dirty="0"/>
              <a:t>To a new developer it can take some time to work out how exactly this works, best way to find out is by testing and modifying it.</a:t>
            </a:r>
          </a:p>
        </p:txBody>
      </p:sp>
    </p:spTree>
    <p:extLst>
      <p:ext uri="{BB962C8B-B14F-4D97-AF65-F5344CB8AC3E}">
        <p14:creationId xmlns:p14="http://schemas.microsoft.com/office/powerpoint/2010/main" val="2098408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3077E-493A-5365-3214-14106A5C72EA}"/>
              </a:ext>
            </a:extLst>
          </p:cNvPr>
          <p:cNvSpPr>
            <a:spLocks noGrp="1"/>
          </p:cNvSpPr>
          <p:nvPr>
            <p:ph idx="1"/>
          </p:nvPr>
        </p:nvSpPr>
        <p:spPr>
          <a:xfrm>
            <a:off x="1066800" y="899160"/>
            <a:ext cx="10058400" cy="5364480"/>
          </a:xfrm>
        </p:spPr>
        <p:txBody>
          <a:bodyPr>
            <a:normAutofit/>
          </a:bodyPr>
          <a:lstStyle/>
          <a:p>
            <a:pPr marL="0" indent="0" algn="l">
              <a:buNone/>
            </a:pPr>
            <a:r>
              <a:rPr lang="en-US" sz="2400" b="1" i="0" dirty="0">
                <a:solidFill>
                  <a:srgbClr val="000000"/>
                </a:solidFill>
                <a:effectLst/>
                <a:latin typeface="Segoe UI" panose="020B0502040204020203" pitchFamily="34" charset="0"/>
              </a:rPr>
              <a:t>Example</a:t>
            </a:r>
          </a:p>
          <a:p>
            <a:pPr algn="l"/>
            <a:r>
              <a:rPr lang="en-US" sz="2400" b="0" i="0" dirty="0">
                <a:solidFill>
                  <a:srgbClr val="000000"/>
                </a:solidFill>
                <a:effectLst/>
                <a:latin typeface="Verdana" panose="020B0604030504040204" pitchFamily="34" charset="0"/>
              </a:rPr>
              <a:t>Recursion Example</a:t>
            </a:r>
          </a:p>
          <a:p>
            <a:pPr algn="l"/>
            <a:r>
              <a:rPr lang="en-US" sz="2400" b="0" i="0" dirty="0">
                <a:solidFill>
                  <a:srgbClr val="000000"/>
                </a:solidFill>
                <a:effectLst/>
                <a:latin typeface="Consolas" panose="020B0609020204030204" pitchFamily="49" charset="0"/>
              </a:rPr>
              <a:t>def tri_recursion(k):</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(k &gt; </a:t>
            </a:r>
            <a:r>
              <a:rPr lang="en-US" sz="2400" b="0" i="0" dirty="0">
                <a:solidFill>
                  <a:srgbClr val="FF0000"/>
                </a:solidFill>
                <a:effectLst/>
                <a:latin typeface="Consolas" panose="020B0609020204030204" pitchFamily="49" charset="0"/>
              </a:rPr>
              <a:t>0</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result = k + tri_recursion(k - </a:t>
            </a:r>
            <a:r>
              <a:rPr lang="en-US" sz="2400" b="0" i="0" dirty="0">
                <a:solidFill>
                  <a:srgbClr val="FF0000"/>
                </a:solidFill>
                <a:effectLst/>
                <a:latin typeface="Consolas" panose="020B0609020204030204" pitchFamily="49" charset="0"/>
              </a:rPr>
              <a:t>1</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print(result)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else</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result = </a:t>
            </a:r>
            <a:r>
              <a:rPr lang="en-US" sz="2400" b="0" i="0" dirty="0">
                <a:solidFill>
                  <a:srgbClr val="FF0000"/>
                </a:solidFill>
                <a:effectLst/>
                <a:latin typeface="Consolas" panose="020B0609020204030204" pitchFamily="49" charset="0"/>
              </a:rPr>
              <a:t>0</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  </a:t>
            </a:r>
            <a:r>
              <a:rPr lang="en-US" sz="2400" b="0" i="0" dirty="0">
                <a:solidFill>
                  <a:srgbClr val="0000CD"/>
                </a:solidFill>
                <a:effectLst/>
                <a:latin typeface="Consolas" panose="020B0609020204030204" pitchFamily="49" charset="0"/>
              </a:rPr>
              <a:t>return</a:t>
            </a:r>
            <a:r>
              <a:rPr lang="en-US" sz="2400" b="0" i="0" dirty="0">
                <a:solidFill>
                  <a:srgbClr val="000000"/>
                </a:solidFill>
                <a:effectLst/>
                <a:latin typeface="Consolas" panose="020B0609020204030204" pitchFamily="49" charset="0"/>
              </a:rPr>
              <a:t> result</a:t>
            </a:r>
            <a:br>
              <a:rPr lang="en-US" sz="2400" b="0" i="0" dirty="0">
                <a:solidFill>
                  <a:srgbClr val="000000"/>
                </a:solidFill>
                <a:effectLst/>
                <a:latin typeface="Consolas" panose="020B0609020204030204" pitchFamily="49" charset="0"/>
              </a:rPr>
            </a:b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print(</a:t>
            </a:r>
            <a:r>
              <a:rPr lang="en-US" sz="2400" b="0" i="0" dirty="0">
                <a:solidFill>
                  <a:srgbClr val="A52A2A"/>
                </a:solidFill>
                <a:effectLst/>
                <a:latin typeface="Consolas" panose="020B0609020204030204" pitchFamily="49" charset="0"/>
              </a:rPr>
              <a:t>"\n\</a:t>
            </a:r>
            <a:r>
              <a:rPr lang="en-US" sz="2400" b="0" i="0" dirty="0" err="1">
                <a:solidFill>
                  <a:srgbClr val="A52A2A"/>
                </a:solidFill>
                <a:effectLst/>
                <a:latin typeface="Consolas" panose="020B0609020204030204" pitchFamily="49" charset="0"/>
              </a:rPr>
              <a:t>nRecursion</a:t>
            </a:r>
            <a:r>
              <a:rPr lang="en-US" sz="2400" b="0" i="0" dirty="0">
                <a:solidFill>
                  <a:srgbClr val="A52A2A"/>
                </a:solidFill>
                <a:effectLst/>
                <a:latin typeface="Consolas" panose="020B0609020204030204" pitchFamily="49" charset="0"/>
              </a:rPr>
              <a:t> Example Results"</a:t>
            </a:r>
            <a:r>
              <a:rPr lang="en-US" sz="2400" b="0" i="0" dirty="0">
                <a:solidFill>
                  <a:srgbClr val="000000"/>
                </a:solidFill>
                <a:effectLst/>
                <a:latin typeface="Consolas" panose="020B0609020204030204" pitchFamily="49" charset="0"/>
              </a:rPr>
              <a:t>)</a:t>
            </a:r>
            <a:br>
              <a:rPr lang="en-US" sz="2400" b="0" i="0" dirty="0">
                <a:solidFill>
                  <a:srgbClr val="00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tri_recursion(</a:t>
            </a:r>
            <a:r>
              <a:rPr lang="en-US" sz="2400" b="0" i="0" dirty="0">
                <a:solidFill>
                  <a:srgbClr val="FF0000"/>
                </a:solidFill>
                <a:effectLst/>
                <a:latin typeface="Consolas" panose="020B0609020204030204" pitchFamily="49" charset="0"/>
              </a:rPr>
              <a:t>6</a:t>
            </a:r>
            <a:r>
              <a:rPr lang="en-US" sz="2400" b="0" i="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39470810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C2BA05-D44C-C4D5-15D5-B9DC3B83A38A}"/>
              </a:ext>
            </a:extLst>
          </p:cNvPr>
          <p:cNvSpPr>
            <a:spLocks noGrp="1"/>
          </p:cNvSpPr>
          <p:nvPr>
            <p:ph type="ctrTitle"/>
          </p:nvPr>
        </p:nvSpPr>
        <p:spPr/>
        <p:txBody>
          <a:bodyPr/>
          <a:lstStyle/>
          <a:p>
            <a:r>
              <a:rPr lang="en-US" b="1" dirty="0"/>
              <a:t>Conditionals and recursion</a:t>
            </a:r>
          </a:p>
        </p:txBody>
      </p:sp>
      <p:sp>
        <p:nvSpPr>
          <p:cNvPr id="5" name="Subtitle 4">
            <a:extLst>
              <a:ext uri="{FF2B5EF4-FFF2-40B4-BE49-F238E27FC236}">
                <a16:creationId xmlns:a16="http://schemas.microsoft.com/office/drawing/2014/main" id="{0985AC2A-7365-8476-9B1A-05E3FD563F0A}"/>
              </a:ext>
            </a:extLst>
          </p:cNvPr>
          <p:cNvSpPr>
            <a:spLocks noGrp="1"/>
          </p:cNvSpPr>
          <p:nvPr>
            <p:ph type="subTitle" idx="1"/>
          </p:nvPr>
        </p:nvSpPr>
        <p:spPr/>
        <p:txBody>
          <a:bodyPr/>
          <a:lstStyle/>
          <a:p>
            <a:r>
              <a:rPr lang="en-US" dirty="0"/>
              <a:t>Unit 3</a:t>
            </a:r>
          </a:p>
        </p:txBody>
      </p:sp>
    </p:spTree>
    <p:extLst>
      <p:ext uri="{BB962C8B-B14F-4D97-AF65-F5344CB8AC3E}">
        <p14:creationId xmlns:p14="http://schemas.microsoft.com/office/powerpoint/2010/main" val="12479734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F699-0298-4355-43B3-4EE72F5FB8F5}"/>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id="{B1C8169B-6F4F-D764-587F-1572DAC0347A}"/>
              </a:ext>
            </a:extLst>
          </p:cNvPr>
          <p:cNvSpPr>
            <a:spLocks noGrp="1"/>
          </p:cNvSpPr>
          <p:nvPr>
            <p:ph idx="1"/>
          </p:nvPr>
        </p:nvSpPr>
        <p:spPr/>
        <p:txBody>
          <a:bodyPr>
            <a:normAutofit fontScale="85000" lnSpcReduction="20000"/>
          </a:bodyPr>
          <a:lstStyle/>
          <a:p>
            <a:pPr algn="l"/>
            <a:r>
              <a:rPr lang="en-US" sz="4300" b="0" i="0" dirty="0">
                <a:solidFill>
                  <a:srgbClr val="373A3C"/>
                </a:solidFill>
                <a:effectLst/>
                <a:latin typeface="-apple-system"/>
              </a:rPr>
              <a:t>By the end of this Unit, you will be able to:</a:t>
            </a:r>
          </a:p>
          <a:p>
            <a:pPr lvl="1">
              <a:buFont typeface="+mj-lt"/>
              <a:buAutoNum type="arabicPeriod"/>
            </a:pPr>
            <a:r>
              <a:rPr lang="en-US" sz="3900" b="0" i="0" dirty="0">
                <a:solidFill>
                  <a:srgbClr val="373A3C"/>
                </a:solidFill>
                <a:effectLst/>
                <a:latin typeface="-apple-system"/>
              </a:rPr>
              <a:t>Differentiate between chained conditionals and nested conditionals.</a:t>
            </a:r>
          </a:p>
          <a:p>
            <a:pPr lvl="1">
              <a:buFont typeface="+mj-lt"/>
              <a:buAutoNum type="arabicPeriod"/>
            </a:pPr>
            <a:r>
              <a:rPr lang="en-US" sz="3900" b="0" i="0" dirty="0">
                <a:solidFill>
                  <a:srgbClr val="373A3C"/>
                </a:solidFill>
                <a:effectLst/>
                <a:latin typeface="-apple-system"/>
              </a:rPr>
              <a:t>Simplify nested conditionals using Boolean expressions.</a:t>
            </a:r>
          </a:p>
          <a:p>
            <a:pPr lvl="1">
              <a:buFont typeface="+mj-lt"/>
              <a:buAutoNum type="arabicPeriod"/>
            </a:pPr>
            <a:r>
              <a:rPr lang="en-US" sz="3900" b="0" i="0" dirty="0">
                <a:solidFill>
                  <a:srgbClr val="373A3C"/>
                </a:solidFill>
                <a:effectLst/>
                <a:latin typeface="-apple-system"/>
              </a:rPr>
              <a:t>Write a chained conditional.</a:t>
            </a:r>
          </a:p>
          <a:p>
            <a:pPr lvl="1">
              <a:buFont typeface="+mj-lt"/>
              <a:buAutoNum type="arabicPeriod"/>
            </a:pPr>
            <a:r>
              <a:rPr lang="en-US" sz="3900" b="0" i="0" dirty="0">
                <a:solidFill>
                  <a:srgbClr val="373A3C"/>
                </a:solidFill>
                <a:effectLst/>
                <a:latin typeface="-apple-system"/>
              </a:rPr>
              <a:t>Write a recursive function.</a:t>
            </a:r>
          </a:p>
          <a:p>
            <a:pPr lvl="1">
              <a:buFont typeface="+mj-lt"/>
              <a:buAutoNum type="arabicPeriod"/>
            </a:pPr>
            <a:r>
              <a:rPr lang="en-US" sz="3900" b="0" i="0" dirty="0">
                <a:solidFill>
                  <a:srgbClr val="373A3C"/>
                </a:solidFill>
                <a:effectLst/>
                <a:latin typeface="-apple-system"/>
              </a:rPr>
              <a:t>Construct a program that uses keyboard input.</a:t>
            </a:r>
          </a:p>
          <a:p>
            <a:endParaRPr lang="en-US" dirty="0"/>
          </a:p>
        </p:txBody>
      </p:sp>
    </p:spTree>
    <p:extLst>
      <p:ext uri="{BB962C8B-B14F-4D97-AF65-F5344CB8AC3E}">
        <p14:creationId xmlns:p14="http://schemas.microsoft.com/office/powerpoint/2010/main" val="23212531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5F51-C2AF-B718-AC9A-317A4780FE0B}"/>
              </a:ext>
            </a:extLst>
          </p:cNvPr>
          <p:cNvSpPr>
            <a:spLocks noGrp="1"/>
          </p:cNvSpPr>
          <p:nvPr>
            <p:ph type="title"/>
          </p:nvPr>
        </p:nvSpPr>
        <p:spPr>
          <a:xfrm>
            <a:off x="1066800" y="410668"/>
            <a:ext cx="10058400" cy="713766"/>
          </a:xfrm>
        </p:spPr>
        <p:txBody>
          <a:bodyPr/>
          <a:lstStyle/>
          <a:p>
            <a:r>
              <a:rPr lang="en-US" b="1" dirty="0"/>
              <a:t>Tasks </a:t>
            </a:r>
          </a:p>
        </p:txBody>
      </p:sp>
      <p:graphicFrame>
        <p:nvGraphicFramePr>
          <p:cNvPr id="4" name="Content Placeholder 3">
            <a:extLst>
              <a:ext uri="{FF2B5EF4-FFF2-40B4-BE49-F238E27FC236}">
                <a16:creationId xmlns:a16="http://schemas.microsoft.com/office/drawing/2014/main" id="{5ABD1BAE-48AB-52A0-D09E-2E42AD19559A}"/>
              </a:ext>
            </a:extLst>
          </p:cNvPr>
          <p:cNvGraphicFramePr>
            <a:graphicFrameLocks noGrp="1"/>
          </p:cNvGraphicFramePr>
          <p:nvPr>
            <p:ph idx="1"/>
            <p:extLst>
              <p:ext uri="{D42A27DB-BD31-4B8C-83A1-F6EECF244321}">
                <p14:modId xmlns:p14="http://schemas.microsoft.com/office/powerpoint/2010/main" val="2180174632"/>
              </p:ext>
            </p:extLst>
          </p:nvPr>
        </p:nvGraphicFramePr>
        <p:xfrm>
          <a:off x="716280" y="1124434"/>
          <a:ext cx="10759440" cy="5136692"/>
        </p:xfrm>
        <a:graphic>
          <a:graphicData uri="http://schemas.openxmlformats.org/drawingml/2006/table">
            <a:tbl>
              <a:tblPr firstRow="1" firstCol="1" bandRow="1">
                <a:tableStyleId>{5C22544A-7EE6-4342-B048-85BDC9FD1C3A}</a:tableStyleId>
              </a:tblPr>
              <a:tblGrid>
                <a:gridCol w="7140356">
                  <a:extLst>
                    <a:ext uri="{9D8B030D-6E8A-4147-A177-3AD203B41FA5}">
                      <a16:colId xmlns:a16="http://schemas.microsoft.com/office/drawing/2014/main" val="2930100727"/>
                    </a:ext>
                  </a:extLst>
                </a:gridCol>
                <a:gridCol w="1891053">
                  <a:extLst>
                    <a:ext uri="{9D8B030D-6E8A-4147-A177-3AD203B41FA5}">
                      <a16:colId xmlns:a16="http://schemas.microsoft.com/office/drawing/2014/main" val="1080590533"/>
                    </a:ext>
                  </a:extLst>
                </a:gridCol>
                <a:gridCol w="1728031">
                  <a:extLst>
                    <a:ext uri="{9D8B030D-6E8A-4147-A177-3AD203B41FA5}">
                      <a16:colId xmlns:a16="http://schemas.microsoft.com/office/drawing/2014/main" val="198259537"/>
                    </a:ext>
                  </a:extLst>
                </a:gridCol>
              </a:tblGrid>
              <a:tr h="405051">
                <a:tc gridSpan="2">
                  <a:txBody>
                    <a:bodyPr/>
                    <a:lstStyle/>
                    <a:p>
                      <a:pPr marL="36195" marR="36195">
                        <a:lnSpc>
                          <a:spcPct val="100000"/>
                        </a:lnSpc>
                        <a:spcAft>
                          <a:spcPts val="1200"/>
                        </a:spcAft>
                      </a:pPr>
                      <a:r>
                        <a:rPr lang="en-KE" sz="2800" kern="100" dirty="0">
                          <a:effectLst/>
                        </a:rPr>
                        <a:t>Unit 3: Conditionals and Recursion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36195" marR="36195">
                        <a:lnSpc>
                          <a:spcPct val="100000"/>
                        </a:lnSpc>
                        <a:spcAft>
                          <a:spcPts val="1200"/>
                        </a:spcAft>
                      </a:pPr>
                      <a:r>
                        <a:rPr lang="en-US" sz="2800" kern="100">
                          <a:effectLst/>
                        </a:rPr>
                        <a:t>Remark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234666"/>
                  </a:ext>
                </a:extLst>
              </a:tr>
              <a:tr h="869492">
                <a:tc>
                  <a:txBody>
                    <a:bodyPr/>
                    <a:lstStyle/>
                    <a:p>
                      <a:pPr marL="36195" marR="36195">
                        <a:lnSpc>
                          <a:spcPct val="100000"/>
                        </a:lnSpc>
                        <a:spcAft>
                          <a:spcPts val="1200"/>
                        </a:spcAft>
                      </a:pPr>
                      <a:r>
                        <a:rPr lang="en-KE" sz="2800" kern="100" dirty="0">
                          <a:effectLst/>
                        </a:rPr>
                        <a:t>Peer-assess Unit 2 Programming Assignment.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Thursday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7741406"/>
                  </a:ext>
                </a:extLst>
              </a:tr>
              <a:tr h="810103">
                <a:tc>
                  <a:txBody>
                    <a:bodyPr/>
                    <a:lstStyle/>
                    <a:p>
                      <a:pPr marL="36195" marR="36195">
                        <a:lnSpc>
                          <a:spcPct val="100000"/>
                        </a:lnSpc>
                        <a:spcAft>
                          <a:spcPts val="1200"/>
                        </a:spcAft>
                      </a:pPr>
                      <a:r>
                        <a:rPr lang="en-KE" sz="2800" kern="100" dirty="0">
                          <a:effectLst/>
                        </a:rPr>
                        <a:t>Read through the Learning Guide and the Reading Assignment.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Friday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1590771"/>
                  </a:ext>
                </a:extLst>
              </a:tr>
              <a:tr h="1215154">
                <a:tc>
                  <a:txBody>
                    <a:bodyPr/>
                    <a:lstStyle/>
                    <a:p>
                      <a:pPr marL="36195" marR="36195">
                        <a:lnSpc>
                          <a:spcPct val="100000"/>
                        </a:lnSpc>
                        <a:spcAft>
                          <a:spcPts val="1200"/>
                        </a:spcAft>
                      </a:pPr>
                      <a:r>
                        <a:rPr lang="en-KE" sz="2800" kern="100">
                          <a:effectLst/>
                        </a:rPr>
                        <a:t>Participate in the Discussion Assignment (post and comment in the Discussion Forum)</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Saturday</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2994238"/>
                  </a:ext>
                </a:extLst>
              </a:tr>
              <a:tr h="810103">
                <a:tc>
                  <a:txBody>
                    <a:bodyPr/>
                    <a:lstStyle/>
                    <a:p>
                      <a:pPr marL="36195" marR="36195">
                        <a:lnSpc>
                          <a:spcPct val="100000"/>
                        </a:lnSpc>
                        <a:spcAft>
                          <a:spcPts val="1200"/>
                        </a:spcAft>
                      </a:pPr>
                      <a:r>
                        <a:rPr lang="en-KE" sz="2800" kern="100">
                          <a:effectLst/>
                        </a:rPr>
                        <a:t>Complete an entry in the Learning Journal.</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Sunday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8898742"/>
                  </a:ext>
                </a:extLst>
              </a:tr>
              <a:tr h="405051">
                <a:tc>
                  <a:txBody>
                    <a:bodyPr/>
                    <a:lstStyle/>
                    <a:p>
                      <a:pPr marL="36195" marR="36195">
                        <a:lnSpc>
                          <a:spcPct val="100000"/>
                        </a:lnSpc>
                        <a:spcAft>
                          <a:spcPts val="1200"/>
                        </a:spcAft>
                      </a:pPr>
                      <a:r>
                        <a:rPr lang="en-KE" sz="2800" kern="100">
                          <a:effectLst/>
                        </a:rPr>
                        <a:t>Take the Self-Quiz.</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Monday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530198"/>
                  </a:ext>
                </a:extLst>
              </a:tr>
              <a:tr h="405051">
                <a:tc>
                  <a:txBody>
                    <a:bodyPr/>
                    <a:lstStyle/>
                    <a:p>
                      <a:pPr marL="36195" marR="36195">
                        <a:lnSpc>
                          <a:spcPct val="100000"/>
                        </a:lnSpc>
                        <a:spcAft>
                          <a:spcPts val="1200"/>
                        </a:spcAft>
                      </a:pPr>
                      <a:r>
                        <a:rPr lang="en-KE" sz="2800" kern="100">
                          <a:effectLst/>
                        </a:rPr>
                        <a:t>Take the Graded Quiz.</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a:effectLst/>
                        </a:rPr>
                        <a:t>Tuesday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195" marR="36195">
                        <a:lnSpc>
                          <a:spcPct val="100000"/>
                        </a:lnSpc>
                        <a:spcAft>
                          <a:spcPts val="12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9798430"/>
                  </a:ext>
                </a:extLst>
              </a:tr>
            </a:tbl>
          </a:graphicData>
        </a:graphic>
      </p:graphicFrame>
    </p:spTree>
    <p:extLst>
      <p:ext uri="{BB962C8B-B14F-4D97-AF65-F5344CB8AC3E}">
        <p14:creationId xmlns:p14="http://schemas.microsoft.com/office/powerpoint/2010/main" val="309072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{BAFA5032-E5A2-4022-A7EF-C63BC2E223E7}tf56219246_win32</Template>
  <TotalTime>19324</TotalTime>
  <Words>35705</Words>
  <Application>Microsoft Office PowerPoint</Application>
  <PresentationFormat>Widescreen</PresentationFormat>
  <Paragraphs>2947</Paragraphs>
  <Slides>337</Slides>
  <Notes>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337</vt:i4>
      </vt:variant>
    </vt:vector>
  </HeadingPairs>
  <TitlesOfParts>
    <vt:vector size="356" baseType="lpstr">
      <vt:lpstr>-apple-system</vt:lpstr>
      <vt:lpstr>Arial</vt:lpstr>
      <vt:lpstr>Avenir Next LT Pro</vt:lpstr>
      <vt:lpstr>Avenir Next LT Pro Light</vt:lpstr>
      <vt:lpstr>Calibri</vt:lpstr>
      <vt:lpstr>Cambria Math</vt:lpstr>
      <vt:lpstr>Consolas</vt:lpstr>
      <vt:lpstr>Courier New</vt:lpstr>
      <vt:lpstr>Droid Sans Mono</vt:lpstr>
      <vt:lpstr>euclid_circular_a</vt:lpstr>
      <vt:lpstr>Garamond</vt:lpstr>
      <vt:lpstr>Inter-Bold</vt:lpstr>
      <vt:lpstr>Inter-Regular</vt:lpstr>
      <vt:lpstr>Nunito</vt:lpstr>
      <vt:lpstr>Segoe UI</vt:lpstr>
      <vt:lpstr>Source Sans Pro</vt:lpstr>
      <vt:lpstr>Verdana</vt:lpstr>
      <vt:lpstr>Wingdings</vt:lpstr>
      <vt:lpstr>SavonVTI</vt:lpstr>
      <vt:lpstr>Introduction and Fundamental Concepts</vt:lpstr>
      <vt:lpstr>Topics </vt:lpstr>
      <vt:lpstr>Learning Objectives:</vt:lpstr>
      <vt:lpstr>Tasks: </vt:lpstr>
      <vt:lpstr>What is Python?</vt:lpstr>
      <vt:lpstr>PowerPoint Presentation</vt:lpstr>
      <vt:lpstr>PowerPoint Presentation</vt:lpstr>
      <vt:lpstr>PowerPoint Presentation</vt:lpstr>
      <vt:lpstr>PowerPoint Presentation</vt:lpstr>
      <vt:lpstr>PowerPoint Presentation</vt:lpstr>
      <vt:lpstr>Python Syntax</vt:lpstr>
      <vt:lpstr>PowerPoint Presentation</vt:lpstr>
      <vt:lpstr>PowerPoint Presentation</vt:lpstr>
      <vt:lpstr>PowerPoint Presentation</vt:lpstr>
      <vt:lpstr>Introduction to fundamental programming concepts</vt:lpstr>
      <vt:lpstr>Computer programs</vt:lpstr>
      <vt:lpstr>PowerPoint Presentation</vt:lpstr>
      <vt:lpstr>PowerPoint Presentation</vt:lpstr>
      <vt:lpstr>PowerPoint Presentation</vt:lpstr>
      <vt:lpstr>PowerPoint Presentation</vt:lpstr>
      <vt:lpstr>PowerPoint Presentation</vt:lpstr>
      <vt:lpstr>Debugging</vt:lpstr>
      <vt:lpstr>PowerPoint Presentation</vt:lpstr>
      <vt:lpstr>PowerPoint Presentation</vt:lpstr>
      <vt:lpstr>Errors</vt:lpstr>
      <vt:lpstr>Formal and natural languages</vt:lpstr>
      <vt:lpstr>PowerPoint Presentation</vt:lpstr>
      <vt:lpstr>PowerPoint Presentation</vt:lpstr>
      <vt:lpstr>Glossary</vt:lpstr>
      <vt:lpstr>PowerPoint Presentation</vt:lpstr>
      <vt:lpstr>Unit 2: Variables, Expressions, Statements, and Functions</vt:lpstr>
      <vt:lpstr>Task: </vt:lpstr>
      <vt:lpstr>Learning Objectives:</vt:lpstr>
      <vt:lpstr>Python Variables</vt:lpstr>
      <vt:lpstr>PowerPoint Presentation</vt:lpstr>
      <vt:lpstr>Creating Variable Names</vt:lpstr>
      <vt:lpstr>PowerPoint Presentation</vt:lpstr>
      <vt:lpstr>PowerPoint Presentation</vt:lpstr>
      <vt:lpstr>PowerPoint Presentation</vt:lpstr>
      <vt:lpstr>PowerPoint Presentation</vt:lpstr>
      <vt:lpstr>Assign Multiple Values</vt:lpstr>
      <vt:lpstr>Output Variables</vt:lpstr>
      <vt:lpstr>PowerPoint Presentation</vt:lpstr>
      <vt:lpstr>PowerPoint Presentation</vt:lpstr>
      <vt:lpstr>Global Variables</vt:lpstr>
      <vt:lpstr>PowerPoint Presentation</vt:lpstr>
      <vt:lpstr>PowerPoint Presentation</vt:lpstr>
      <vt:lpstr>PowerPoint Presentation</vt:lpstr>
      <vt:lpstr>Python expressions </vt:lpstr>
      <vt:lpstr>Types of expressions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operators in expression (Operator Precedence)</vt:lpstr>
      <vt:lpstr>PowerPoint Presentation</vt:lpstr>
      <vt:lpstr>PowerPoint Presentation</vt:lpstr>
      <vt:lpstr>Statements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Conditionals and recursion</vt:lpstr>
      <vt:lpstr>Learning Objectives</vt:lpstr>
      <vt:lpstr>Tasks </vt:lpstr>
      <vt:lpstr>Floor division and modulus</vt:lpstr>
      <vt:lpstr>PowerPoint Presentation</vt:lpstr>
      <vt:lpstr>Boolean expressions</vt:lpstr>
      <vt:lpstr>PowerPoint Presentation</vt:lpstr>
      <vt:lpstr>PowerPoint Presentation</vt:lpstr>
      <vt:lpstr>PowerPoint Presentation</vt:lpstr>
      <vt:lpstr>Logical operators</vt:lpstr>
      <vt:lpstr>PowerPoint Presentation</vt:lpstr>
      <vt:lpstr>Boolean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Truth Tables</vt:lpstr>
      <vt:lpstr>PowerPoint Presentation</vt:lpstr>
      <vt:lpstr>Simplifying Boolean Expressions</vt:lpstr>
      <vt:lpstr>PowerPoint Presentation</vt:lpstr>
      <vt:lpstr>Conditional execution</vt:lpstr>
      <vt:lpstr>PowerPoint Presentation</vt:lpstr>
      <vt:lpstr>PowerPoint Presentation</vt:lpstr>
      <vt:lpstr>PowerPoint Presentation</vt:lpstr>
      <vt:lpstr>Omitting the else clause</vt:lpstr>
      <vt:lpstr>PowerPoint Presentation</vt:lpstr>
      <vt:lpstr>Chained conditionals</vt:lpstr>
      <vt:lpstr>PowerPoint Presentation</vt:lpstr>
      <vt:lpstr>PowerPoint Presentation</vt:lpstr>
      <vt:lpstr>Solved example:</vt:lpstr>
      <vt:lpstr>Nested conditionals</vt:lpstr>
      <vt:lpstr>PowerPoint Presentation</vt:lpstr>
      <vt:lpstr>PowerPoint Presentation</vt:lpstr>
      <vt:lpstr>Recursion</vt:lpstr>
      <vt:lpstr>PowerPoint Presentation</vt:lpstr>
      <vt:lpstr>PowerPoint Presentation</vt:lpstr>
      <vt:lpstr>PowerPoint Presentation</vt:lpstr>
      <vt:lpstr>PowerPoint Presentation</vt:lpstr>
      <vt:lpstr>Calculating the Sum of a List of Numbers</vt:lpstr>
      <vt:lpstr>PowerPoint Presentation</vt:lpstr>
      <vt:lpstr>PowerPoint Presentation</vt:lpstr>
      <vt:lpstr>PowerPoint Presentation</vt:lpstr>
      <vt:lpstr>PowerPoint Presentation</vt:lpstr>
      <vt:lpstr>The Three Laws of Recursion</vt:lpstr>
      <vt:lpstr>PowerPoint Presentation</vt:lpstr>
      <vt:lpstr>PowerPoint Presentation</vt:lpstr>
      <vt:lpstr> Stack diagrams for recursive functions</vt:lpstr>
      <vt:lpstr>Infinite recursion</vt:lpstr>
      <vt:lpstr>PowerPoint Presentation</vt:lpstr>
      <vt:lpstr>Keyboard input</vt:lpstr>
      <vt:lpstr>PowerPoint Presentation</vt:lpstr>
      <vt:lpstr>PowerPoint Presentation</vt:lpstr>
      <vt:lpstr>Functions and Return Values</vt:lpstr>
      <vt:lpstr>Learning Guide Unit 4</vt:lpstr>
      <vt:lpstr>Learning Objectives</vt:lpstr>
      <vt:lpstr>Return values</vt:lpstr>
      <vt:lpstr>PowerPoint Presentation</vt:lpstr>
      <vt:lpstr>PowerPoint Presentation</vt:lpstr>
      <vt:lpstr>PowerPoint Presentation</vt:lpstr>
      <vt:lpstr>Program development</vt:lpstr>
      <vt:lpstr>PowerPoint Presentation</vt:lpstr>
      <vt:lpstr>PowerPoint Presentation</vt:lpstr>
      <vt:lpstr>PowerPoint Presentation</vt:lpstr>
      <vt:lpstr>PowerPoint Presentation</vt:lpstr>
      <vt:lpstr>PowerPoint Presentation</vt:lpstr>
      <vt:lpstr>PowerPoint Presentation</vt:lpstr>
      <vt:lpstr>Composition</vt:lpstr>
      <vt:lpstr>PowerPoint Presentation</vt:lpstr>
      <vt:lpstr>Boolean functions</vt:lpstr>
      <vt:lpstr>PowerPoint Presentation</vt:lpstr>
      <vt:lpstr>More recursion</vt:lpstr>
      <vt:lpstr>PowerPoint Presentation</vt:lpstr>
      <vt:lpstr>PowerPoint Presentation</vt:lpstr>
      <vt:lpstr>PowerPoint Presentation</vt:lpstr>
      <vt:lpstr>PowerPoint Presentation</vt:lpstr>
      <vt:lpstr>PowerPoint Presentation</vt:lpstr>
      <vt:lpstr>Checking types</vt:lpstr>
      <vt:lpstr>PowerPoint Presentation</vt:lpstr>
      <vt:lpstr>PowerPoint Presentation</vt:lpstr>
      <vt:lpstr>Debugging</vt:lpstr>
      <vt:lpstr>PowerPoint Presentation</vt:lpstr>
      <vt:lpstr>Iteration and Strings</vt:lpstr>
      <vt:lpstr>Topics</vt:lpstr>
      <vt:lpstr>Learning Objectives</vt:lpstr>
      <vt:lpstr>Tasks</vt:lpstr>
      <vt:lpstr>Reassigning variables</vt:lpstr>
      <vt:lpstr>PowerPoint Presentation</vt:lpstr>
      <vt:lpstr>PowerPoint Presentation</vt:lpstr>
      <vt:lpstr>Updating variables</vt:lpstr>
      <vt:lpstr>The while statement</vt:lpstr>
      <vt:lpstr>PowerPoint Presentation</vt:lpstr>
      <vt:lpstr>PowerPoint Presentation</vt:lpstr>
      <vt:lpstr>PowerPoint Presentation</vt:lpstr>
      <vt:lpstr>Python break Statement</vt:lpstr>
      <vt:lpstr>PowerPoint Presentation</vt:lpstr>
      <vt:lpstr>PowerPoint Presentation</vt:lpstr>
      <vt:lpstr>Python continue Statement</vt:lpstr>
      <vt:lpstr>PowerPoint Presentation</vt:lpstr>
      <vt:lpstr>PowerPoint Presentation</vt:lpstr>
      <vt:lpstr>Python Strings</vt:lpstr>
      <vt:lpstr>PowerPoint Presentation</vt:lpstr>
      <vt:lpstr>Access String Characters in Python</vt:lpstr>
      <vt:lpstr>PowerPoint Presentation</vt:lpstr>
      <vt:lpstr>PowerPoint Presentation</vt:lpstr>
      <vt:lpstr>PowerPoint Presentation</vt:lpstr>
      <vt:lpstr>PowerPoint Presentation</vt:lpstr>
      <vt:lpstr>Python Strings are immutable</vt:lpstr>
      <vt:lpstr>PowerPoint Presentation</vt:lpstr>
      <vt:lpstr>Python Multiline String</vt:lpstr>
      <vt:lpstr>Python String Operations</vt:lpstr>
      <vt:lpstr>PowerPoint Presentation</vt:lpstr>
      <vt:lpstr>Iterate Through a Python String</vt:lpstr>
      <vt:lpstr>Python String Length</vt:lpstr>
      <vt:lpstr>String Membership Test</vt:lpstr>
      <vt:lpstr>PowerPoint Presentation</vt:lpstr>
      <vt:lpstr>Methods of Python String</vt:lpstr>
      <vt:lpstr>Escape Sequences in Python</vt:lpstr>
      <vt:lpstr>PowerPoint Presentation</vt:lpstr>
      <vt:lpstr>PowerPoint Presentation</vt:lpstr>
      <vt:lpstr>Python String Formatting (f-Strings)</vt:lpstr>
      <vt:lpstr>Traversal with a for loop</vt:lpstr>
      <vt:lpstr>PowerPoint Presentation</vt:lpstr>
      <vt:lpstr>PowerPoint Presentation</vt:lpstr>
      <vt:lpstr>Searching</vt:lpstr>
      <vt:lpstr>PowerPoint Presentation</vt:lpstr>
      <vt:lpstr> Looping and counting</vt:lpstr>
      <vt:lpstr>Algorithm</vt:lpstr>
      <vt:lpstr>list</vt:lpstr>
      <vt:lpstr>Learning Guide Unit 6</vt:lpstr>
      <vt:lpstr>Topics</vt:lpstr>
      <vt:lpstr>Learning Objectives</vt:lpstr>
      <vt:lpstr>List features</vt:lpstr>
      <vt:lpstr>PowerPoint Presentation</vt:lpstr>
      <vt:lpstr>Lists are mutable</vt:lpstr>
      <vt:lpstr>PowerPoint Presentation</vt:lpstr>
      <vt:lpstr>Traversing a list</vt:lpstr>
      <vt:lpstr>PowerPoint Presentation</vt:lpstr>
      <vt:lpstr>List operations</vt:lpstr>
      <vt:lpstr>PowerPoint Presentation</vt:lpstr>
      <vt:lpstr>List slices</vt:lpstr>
      <vt:lpstr>PowerPoint Presentation</vt:lpstr>
      <vt:lpstr>List methods</vt:lpstr>
      <vt:lpstr>PowerPoint Presentation</vt:lpstr>
      <vt:lpstr> Map, filter and reduce</vt:lpstr>
      <vt:lpstr>PowerPoint Presentation</vt:lpstr>
      <vt:lpstr>PowerPoint Presentation</vt:lpstr>
      <vt:lpstr>PowerPoint Presentation</vt:lpstr>
      <vt:lpstr>PowerPoint Presentation</vt:lpstr>
      <vt:lpstr>PowerPoint Presentation</vt:lpstr>
      <vt:lpstr>Deleting elements</vt:lpstr>
      <vt:lpstr>PowerPoint Presentation</vt:lpstr>
      <vt:lpstr>PowerPoint Presentation</vt:lpstr>
      <vt:lpstr>Lists and strings</vt:lpstr>
      <vt:lpstr>PowerPoint Presentation</vt:lpstr>
      <vt:lpstr>PowerPoint Presentation</vt:lpstr>
      <vt:lpstr>PowerPoint Presentation</vt:lpstr>
      <vt:lpstr>Objects and values</vt:lpstr>
      <vt:lpstr>PowerPoint Presentation</vt:lpstr>
      <vt:lpstr>PowerPoint Presentation</vt:lpstr>
      <vt:lpstr>Aliasing</vt:lpstr>
      <vt:lpstr>PowerPoint Presentation</vt:lpstr>
      <vt:lpstr> List arguments</vt:lpstr>
      <vt:lpstr>PowerPoint Presentation</vt:lpstr>
      <vt:lpstr>PowerPoint Presentation</vt:lpstr>
      <vt:lpstr>PowerPoint Presentation</vt:lpstr>
      <vt:lpstr>Data and Data Structures</vt:lpstr>
      <vt:lpstr>Learning Guide </vt:lpstr>
      <vt:lpstr>Learning Objectives</vt:lpstr>
      <vt:lpstr>Topic </vt:lpstr>
      <vt:lpstr>A dictionary is a mapping</vt:lpstr>
      <vt:lpstr>PowerPoint Presentation</vt:lpstr>
      <vt:lpstr>PowerPoint Presentation</vt:lpstr>
      <vt:lpstr>PowerPoint Presentation</vt:lpstr>
      <vt:lpstr>PowerPoint Presentation</vt:lpstr>
      <vt:lpstr>Dictionary as a collection of counters</vt:lpstr>
      <vt:lpstr>PowerPoint Presentation</vt:lpstr>
      <vt:lpstr>PowerPoint Presentation</vt:lpstr>
      <vt:lpstr>PowerPoint Presentation</vt:lpstr>
      <vt:lpstr>Looping and dictionaries</vt:lpstr>
      <vt:lpstr>PowerPoint Presentation</vt:lpstr>
      <vt:lpstr>Reverse lookup</vt:lpstr>
      <vt:lpstr>PowerPoint Presentation</vt:lpstr>
      <vt:lpstr>PowerPoint Presentation</vt:lpstr>
      <vt:lpstr>PowerPoint Presentation</vt:lpstr>
      <vt:lpstr> Dictionaries and lists</vt:lpstr>
      <vt:lpstr>PowerPoint Presentation</vt:lpstr>
      <vt:lpstr>PowerPoint Presentation</vt:lpstr>
      <vt:lpstr>PowerPoint Presentation</vt:lpstr>
      <vt:lpstr>PowerPoint Presentation</vt:lpstr>
      <vt:lpstr> Memos</vt:lpstr>
      <vt:lpstr>PowerPoint Presentation</vt:lpstr>
      <vt:lpstr>PowerPoint Presentation</vt:lpstr>
      <vt:lpstr>PowerPoint Presentation</vt:lpstr>
      <vt:lpstr>Global variables</vt:lpstr>
      <vt:lpstr>PowerPoint Presentation</vt:lpstr>
      <vt:lpstr>PowerPoint Presentation</vt:lpstr>
      <vt:lpstr>PowerPoint Presentation</vt:lpstr>
      <vt:lpstr>Tuples</vt:lpstr>
      <vt:lpstr>PowerPoint Presentation</vt:lpstr>
      <vt:lpstr>PowerPoint Presentation</vt:lpstr>
      <vt:lpstr>PowerPoint Presentation</vt:lpstr>
      <vt:lpstr> Tuple assignment</vt:lpstr>
      <vt:lpstr>PowerPoint Presentation</vt:lpstr>
      <vt:lpstr>Tuples as return values</vt:lpstr>
      <vt:lpstr>PowerPoint Presentation</vt:lpstr>
      <vt:lpstr>Variable-length argument tuples</vt:lpstr>
      <vt:lpstr>PowerPoint Presentation</vt:lpstr>
      <vt:lpstr>PowerPoint Presentation</vt:lpstr>
      <vt:lpstr>PowerPoint Presentation</vt:lpstr>
      <vt:lpstr>Lists and tuples</vt:lpstr>
      <vt:lpstr>PowerPoint Presentation</vt:lpstr>
      <vt:lpstr>PowerPoint Presentation</vt:lpstr>
      <vt:lpstr>PowerPoint Presentation</vt:lpstr>
      <vt:lpstr>PowerPoint Presentation</vt:lpstr>
      <vt:lpstr>Dictionaries and tuples</vt:lpstr>
      <vt:lpstr>PowerPoint Presentation</vt:lpstr>
      <vt:lpstr>PowerPoint Presentation</vt:lpstr>
      <vt:lpstr>PowerPoint Presentation</vt:lpstr>
      <vt:lpstr>Sequences of sequences</vt:lpstr>
      <vt:lpstr>PowerPoint Presentation</vt:lpstr>
      <vt:lpstr>Files </vt:lpstr>
      <vt:lpstr>Topics</vt:lpstr>
      <vt:lpstr>Learning Objectives</vt:lpstr>
      <vt:lpstr>Reading and writing files</vt:lpstr>
      <vt:lpstr>PowerPoint Presentation</vt:lpstr>
      <vt:lpstr>Format operator</vt:lpstr>
      <vt:lpstr>PowerPoint Presentation</vt:lpstr>
      <vt:lpstr>PowerPoint Presentation</vt:lpstr>
      <vt:lpstr>Filenames and paths</vt:lpstr>
      <vt:lpstr>PowerPoint Presentation</vt:lpstr>
      <vt:lpstr>PowerPoint Presentation</vt:lpstr>
      <vt:lpstr>PowerPoint Presentation</vt:lpstr>
      <vt:lpstr>Catching exceptions</vt:lpstr>
      <vt:lpstr>PowerPoint Presentation</vt:lpstr>
      <vt:lpstr>Databases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Fundamental Concepts</dc:title>
  <dc:creator>Godfrey Ouma</dc:creator>
  <cp:lastModifiedBy>Godfrey Ouma</cp:lastModifiedBy>
  <cp:revision>408</cp:revision>
  <dcterms:created xsi:type="dcterms:W3CDTF">2023-06-18T04:40:04Z</dcterms:created>
  <dcterms:modified xsi:type="dcterms:W3CDTF">2023-08-06T18:53:47Z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